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png" ContentType="image/png"/>
  <Default Extension="rels" ContentType="application/vnd.openxmlformats-package.relationships+xml"/>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23"/>
  </p:notesMasterIdLst>
  <p:handoutMasterIdLst>
    <p:handoutMasterId r:id="rId124"/>
  </p:handoutMasterIdLst>
  <p:sldIdLst>
    <p:sldId id="256" r:id="rId2"/>
    <p:sldId id="271" r:id="rId3"/>
    <p:sldId id="278" r:id="rId4"/>
    <p:sldId id="311" r:id="rId5"/>
    <p:sldId id="312" r:id="rId6"/>
    <p:sldId id="313" r:id="rId7"/>
    <p:sldId id="314" r:id="rId8"/>
    <p:sldId id="329" r:id="rId9"/>
    <p:sldId id="330" r:id="rId10"/>
    <p:sldId id="331" r:id="rId11"/>
    <p:sldId id="332" r:id="rId12"/>
    <p:sldId id="333" r:id="rId13"/>
    <p:sldId id="334" r:id="rId14"/>
    <p:sldId id="335" r:id="rId15"/>
    <p:sldId id="336" r:id="rId16"/>
    <p:sldId id="337" r:id="rId17"/>
    <p:sldId id="338" r:id="rId18"/>
    <p:sldId id="339" r:id="rId19"/>
    <p:sldId id="340" r:id="rId20"/>
    <p:sldId id="341" r:id="rId21"/>
    <p:sldId id="342" r:id="rId22"/>
    <p:sldId id="343" r:id="rId23"/>
    <p:sldId id="344" r:id="rId24"/>
    <p:sldId id="345" r:id="rId25"/>
    <p:sldId id="346" r:id="rId26"/>
    <p:sldId id="347" r:id="rId27"/>
    <p:sldId id="348" r:id="rId28"/>
    <p:sldId id="325" r:id="rId29"/>
    <p:sldId id="280" r:id="rId30"/>
    <p:sldId id="281" r:id="rId31"/>
    <p:sldId id="322" r:id="rId32"/>
    <p:sldId id="323" r:id="rId33"/>
    <p:sldId id="282" r:id="rId34"/>
    <p:sldId id="324" r:id="rId35"/>
    <p:sldId id="283" r:id="rId36"/>
    <p:sldId id="284" r:id="rId37"/>
    <p:sldId id="315" r:id="rId38"/>
    <p:sldId id="285" r:id="rId39"/>
    <p:sldId id="286" r:id="rId40"/>
    <p:sldId id="287" r:id="rId41"/>
    <p:sldId id="288" r:id="rId42"/>
    <p:sldId id="289" r:id="rId43"/>
    <p:sldId id="290" r:id="rId44"/>
    <p:sldId id="316" r:id="rId45"/>
    <p:sldId id="291" r:id="rId46"/>
    <p:sldId id="292" r:id="rId47"/>
    <p:sldId id="293" r:id="rId48"/>
    <p:sldId id="326" r:id="rId49"/>
    <p:sldId id="317" r:id="rId50"/>
    <p:sldId id="318" r:id="rId51"/>
    <p:sldId id="321" r:id="rId52"/>
    <p:sldId id="328" r:id="rId53"/>
    <p:sldId id="327" r:id="rId54"/>
    <p:sldId id="319" r:id="rId55"/>
    <p:sldId id="320" r:id="rId56"/>
    <p:sldId id="349" r:id="rId57"/>
    <p:sldId id="294" r:id="rId58"/>
    <p:sldId id="350" r:id="rId59"/>
    <p:sldId id="295" r:id="rId60"/>
    <p:sldId id="296" r:id="rId61"/>
    <p:sldId id="351" r:id="rId62"/>
    <p:sldId id="352" r:id="rId63"/>
    <p:sldId id="353" r:id="rId64"/>
    <p:sldId id="354" r:id="rId65"/>
    <p:sldId id="297" r:id="rId66"/>
    <p:sldId id="355" r:id="rId67"/>
    <p:sldId id="356" r:id="rId68"/>
    <p:sldId id="357" r:id="rId69"/>
    <p:sldId id="358" r:id="rId70"/>
    <p:sldId id="359" r:id="rId71"/>
    <p:sldId id="360" r:id="rId72"/>
    <p:sldId id="361" r:id="rId73"/>
    <p:sldId id="362" r:id="rId74"/>
    <p:sldId id="363" r:id="rId75"/>
    <p:sldId id="364" r:id="rId76"/>
    <p:sldId id="365" r:id="rId77"/>
    <p:sldId id="366" r:id="rId78"/>
    <p:sldId id="367" r:id="rId79"/>
    <p:sldId id="368" r:id="rId80"/>
    <p:sldId id="369" r:id="rId81"/>
    <p:sldId id="370" r:id="rId82"/>
    <p:sldId id="371" r:id="rId83"/>
    <p:sldId id="396" r:id="rId84"/>
    <p:sldId id="373" r:id="rId85"/>
    <p:sldId id="374" r:id="rId86"/>
    <p:sldId id="302" r:id="rId87"/>
    <p:sldId id="303" r:id="rId88"/>
    <p:sldId id="304" r:id="rId89"/>
    <p:sldId id="305" r:id="rId90"/>
    <p:sldId id="306" r:id="rId91"/>
    <p:sldId id="307" r:id="rId92"/>
    <p:sldId id="375" r:id="rId93"/>
    <p:sldId id="308" r:id="rId94"/>
    <p:sldId id="310" r:id="rId95"/>
    <p:sldId id="376" r:id="rId96"/>
    <p:sldId id="272" r:id="rId97"/>
    <p:sldId id="273" r:id="rId98"/>
    <p:sldId id="274" r:id="rId99"/>
    <p:sldId id="275" r:id="rId100"/>
    <p:sldId id="276" r:id="rId101"/>
    <p:sldId id="277" r:id="rId102"/>
    <p:sldId id="377" r:id="rId103"/>
    <p:sldId id="279" r:id="rId104"/>
    <p:sldId id="378" r:id="rId105"/>
    <p:sldId id="379" r:id="rId106"/>
    <p:sldId id="380" r:id="rId107"/>
    <p:sldId id="381" r:id="rId108"/>
    <p:sldId id="382" r:id="rId109"/>
    <p:sldId id="383" r:id="rId110"/>
    <p:sldId id="384" r:id="rId111"/>
    <p:sldId id="385" r:id="rId112"/>
    <p:sldId id="386" r:id="rId113"/>
    <p:sldId id="387" r:id="rId114"/>
    <p:sldId id="388" r:id="rId115"/>
    <p:sldId id="389" r:id="rId116"/>
    <p:sldId id="390" r:id="rId117"/>
    <p:sldId id="391" r:id="rId118"/>
    <p:sldId id="392" r:id="rId119"/>
    <p:sldId id="393" r:id="rId120"/>
    <p:sldId id="394" r:id="rId121"/>
    <p:sldId id="395" r:id="rId1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74" autoAdjust="0"/>
  </p:normalViewPr>
  <p:slideViewPr>
    <p:cSldViewPr snapToGrid="0">
      <p:cViewPr varScale="1">
        <p:scale>
          <a:sx n="62" d="100"/>
          <a:sy n="62" d="100"/>
        </p:scale>
        <p:origin x="84" y="246"/>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notesMaster" Target="notesMasters/notesMaster1.xml"/><Relationship Id="rId128" Type="http://schemas.openxmlformats.org/officeDocument/2006/relationships/tableStyles" Target="tableStyles.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handoutMaster" Target="handoutMasters/handoutMaster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27" Type="http://schemas.openxmlformats.org/officeDocument/2006/relationships/theme" Target="theme/theme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CF686328-3984-42A6-966E-7C387D787C75}" type="datetimeFigureOut">
              <a:rPr lang="en-US" smtClean="0"/>
              <a:t>5/29/2022</a:t>
            </a:fld>
            <a:endParaRPr lang="en-US"/>
          </a:p>
        </p:txBody>
      </p:sp>
      <p:sp>
        <p:nvSpPr>
          <p:cNvPr id="4" name="Footer Placeholder 3"/>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385CA3D0-6D84-4AC9-853F-A9AE11CE1E95}" type="slidenum">
              <a:rPr lang="en-US" smtClean="0"/>
              <a:t>‹#›</a:t>
            </a:fld>
            <a:endParaRPr lang="en-US"/>
          </a:p>
        </p:txBody>
      </p:sp>
    </p:spTree>
    <p:extLst>
      <p:ext uri="{BB962C8B-B14F-4D97-AF65-F5344CB8AC3E}">
        <p14:creationId xmlns:p14="http://schemas.microsoft.com/office/powerpoint/2010/main" val="244027701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41365C-CA17-4B07-8BE9-635C1CDE77B0}" type="datetimeFigureOut">
              <a:rPr lang="en-US" smtClean="0"/>
              <a:t>5/29/2022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772B551-696A-4191-8127-A3301FFF312D}" type="slidenum">
              <a:rPr lang="en-US" smtClean="0"/>
              <a:t>‹#›</a:t>
            </a:fld>
            <a:endParaRPr lang="en-US"/>
          </a:p>
        </p:txBody>
      </p:sp>
    </p:spTree>
    <p:extLst>
      <p:ext uri="{BB962C8B-B14F-4D97-AF65-F5344CB8AC3E}">
        <p14:creationId xmlns:p14="http://schemas.microsoft.com/office/powerpoint/2010/main" val="27967349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10507375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Slide Image Placeholder 1">
            <a:extLst>
              <a:ext uri="{FF2B5EF4-FFF2-40B4-BE49-F238E27FC236}">
                <a16:creationId xmlns:a16="http://schemas.microsoft.com/office/drawing/2014/main" id="{D42F6E45-6CEB-4EE9-820B-8EB9720A2EC7}"/>
              </a:ext>
            </a:extLst>
          </p:cNvPr>
          <p:cNvSpPr>
            <a:spLocks noGrp="1" noRot="1" noChangeAspect="1" noTextEdit="1"/>
          </p:cNvSpPr>
          <p:nvPr>
            <p:ph type="sldImg"/>
          </p:nvPr>
        </p:nvSpPr>
        <p:spPr>
          <a:ln/>
        </p:spPr>
      </p:sp>
      <p:sp>
        <p:nvSpPr>
          <p:cNvPr id="36867" name="Notes Placeholder 2">
            <a:extLst>
              <a:ext uri="{FF2B5EF4-FFF2-40B4-BE49-F238E27FC236}">
                <a16:creationId xmlns:a16="http://schemas.microsoft.com/office/drawing/2014/main" id="{85FF9814-FEF2-499F-B553-5C09B8A5ABA8}"/>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
        <p:nvSpPr>
          <p:cNvPr id="36868" name="Header Placeholder 3">
            <a:extLst>
              <a:ext uri="{FF2B5EF4-FFF2-40B4-BE49-F238E27FC236}">
                <a16:creationId xmlns:a16="http://schemas.microsoft.com/office/drawing/2014/main" id="{AF74E8C9-F428-40D3-B64D-B70DC8D42A8D}"/>
              </a:ext>
            </a:extLst>
          </p:cNvPr>
          <p:cNvSpPr>
            <a:spLocks noGrp="1"/>
          </p:cNvSpPr>
          <p:nvPr>
            <p:ph type="hdr" sz="quarter"/>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The University of Adelaide, School of Computer Science</a:t>
            </a:r>
          </a:p>
        </p:txBody>
      </p:sp>
      <p:sp>
        <p:nvSpPr>
          <p:cNvPr id="36869" name="Date Placeholder 4">
            <a:extLst>
              <a:ext uri="{FF2B5EF4-FFF2-40B4-BE49-F238E27FC236}">
                <a16:creationId xmlns:a16="http://schemas.microsoft.com/office/drawing/2014/main" id="{C9C99F2E-31B3-4551-93E2-AC0CA84D79A9}"/>
              </a:ext>
            </a:extLst>
          </p:cNvPr>
          <p:cNvSpPr>
            <a:spLocks noGrp="1"/>
          </p:cNvSpPr>
          <p:nvPr>
            <p:ph type="dt" sz="quarter"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fld id="{EAA320BC-06EA-45E6-9018-D2F112B0D0F2}" type="datetime3">
              <a:rPr lang="en-US" altLang="en-US" smtClean="0">
                <a:latin typeface="Times New Roman" panose="02020603050405020304" pitchFamily="18" charset="0"/>
              </a:rPr>
              <a:pPr/>
              <a:t>29 May 2022</a:t>
            </a:fld>
            <a:endParaRPr lang="en-US" altLang="en-US">
              <a:latin typeface="Times New Roman" panose="02020603050405020304" pitchFamily="18" charset="0"/>
            </a:endParaRPr>
          </a:p>
        </p:txBody>
      </p:sp>
      <p:sp>
        <p:nvSpPr>
          <p:cNvPr id="36870" name="Footer Placeholder 5">
            <a:extLst>
              <a:ext uri="{FF2B5EF4-FFF2-40B4-BE49-F238E27FC236}">
                <a16:creationId xmlns:a16="http://schemas.microsoft.com/office/drawing/2014/main" id="{B5A70571-8486-4037-B3C1-988D30C87E70}"/>
              </a:ext>
            </a:extLst>
          </p:cNvPr>
          <p:cNvSpPr>
            <a:spLocks noGrp="1"/>
          </p:cNvSpPr>
          <p:nvPr>
            <p:ph type="ftr" sz="quarter" idx="4"/>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defTabSz="966788">
              <a:defRPr>
                <a:solidFill>
                  <a:schemeClr val="tx1"/>
                </a:solidFill>
                <a:latin typeface="Arial" panose="020B0604020202020204" pitchFamily="34" charset="0"/>
              </a:defRPr>
            </a:lvl1pPr>
            <a:lvl2pPr marL="742950" indent="-285750" defTabSz="966788">
              <a:defRPr>
                <a:solidFill>
                  <a:schemeClr val="tx1"/>
                </a:solidFill>
                <a:latin typeface="Arial" panose="020B0604020202020204" pitchFamily="34" charset="0"/>
              </a:defRPr>
            </a:lvl2pPr>
            <a:lvl3pPr marL="1143000" indent="-228600" defTabSz="966788">
              <a:defRPr>
                <a:solidFill>
                  <a:schemeClr val="tx1"/>
                </a:solidFill>
                <a:latin typeface="Arial" panose="020B0604020202020204" pitchFamily="34" charset="0"/>
              </a:defRPr>
            </a:lvl3pPr>
            <a:lvl4pPr marL="1600200" indent="-228600" defTabSz="966788">
              <a:defRPr>
                <a:solidFill>
                  <a:schemeClr val="tx1"/>
                </a:solidFill>
                <a:latin typeface="Arial" panose="020B0604020202020204" pitchFamily="34" charset="0"/>
              </a:defRPr>
            </a:lvl4pPr>
            <a:lvl5pPr marL="2057400" indent="-228600" defTabSz="966788">
              <a:defRPr>
                <a:solidFill>
                  <a:schemeClr val="tx1"/>
                </a:solidFill>
                <a:latin typeface="Arial" panose="020B0604020202020204" pitchFamily="34" charset="0"/>
              </a:defRPr>
            </a:lvl5pPr>
            <a:lvl6pPr marL="2514600" indent="-228600" defTabSz="966788" eaLnBrk="0" fontAlgn="base" hangingPunct="0">
              <a:spcBef>
                <a:spcPct val="0"/>
              </a:spcBef>
              <a:spcAft>
                <a:spcPct val="0"/>
              </a:spcAft>
              <a:defRPr>
                <a:solidFill>
                  <a:schemeClr val="tx1"/>
                </a:solidFill>
                <a:latin typeface="Arial" panose="020B0604020202020204" pitchFamily="34" charset="0"/>
              </a:defRPr>
            </a:lvl6pPr>
            <a:lvl7pPr marL="2971800" indent="-228600" defTabSz="966788" eaLnBrk="0" fontAlgn="base" hangingPunct="0">
              <a:spcBef>
                <a:spcPct val="0"/>
              </a:spcBef>
              <a:spcAft>
                <a:spcPct val="0"/>
              </a:spcAft>
              <a:defRPr>
                <a:solidFill>
                  <a:schemeClr val="tx1"/>
                </a:solidFill>
                <a:latin typeface="Arial" panose="020B0604020202020204" pitchFamily="34" charset="0"/>
              </a:defRPr>
            </a:lvl7pPr>
            <a:lvl8pPr marL="3429000" indent="-228600" defTabSz="966788" eaLnBrk="0" fontAlgn="base" hangingPunct="0">
              <a:spcBef>
                <a:spcPct val="0"/>
              </a:spcBef>
              <a:spcAft>
                <a:spcPct val="0"/>
              </a:spcAft>
              <a:defRPr>
                <a:solidFill>
                  <a:schemeClr val="tx1"/>
                </a:solidFill>
                <a:latin typeface="Arial" panose="020B0604020202020204" pitchFamily="34" charset="0"/>
              </a:defRPr>
            </a:lvl8pPr>
            <a:lvl9pPr marL="3886200" indent="-228600" defTabSz="966788" eaLnBrk="0" fontAlgn="base" hangingPunct="0">
              <a:spcBef>
                <a:spcPct val="0"/>
              </a:spcBef>
              <a:spcAft>
                <a:spcPct val="0"/>
              </a:spcAft>
              <a:defRPr>
                <a:solidFill>
                  <a:schemeClr val="tx1"/>
                </a:solidFill>
                <a:latin typeface="Arial" panose="020B0604020202020204" pitchFamily="34" charset="0"/>
              </a:defRPr>
            </a:lvl9pPr>
          </a:lstStyle>
          <a:p>
            <a:r>
              <a:rPr lang="en-US" altLang="en-US">
                <a:latin typeface="Times New Roman" panose="02020603050405020304" pitchFamily="18" charset="0"/>
              </a:rPr>
              <a:t>Chapter 2 — Instructions: Language of the Computer</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360925681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Slide Image Placeholder 1">
            <a:extLst>
              <a:ext uri="{FF2B5EF4-FFF2-40B4-BE49-F238E27FC236}">
                <a16:creationId xmlns:a16="http://schemas.microsoft.com/office/drawing/2014/main" id="{E6393536-5A24-467F-93E0-7138B2525AB4}"/>
              </a:ext>
            </a:extLst>
          </p:cNvPr>
          <p:cNvSpPr>
            <a:spLocks noGrp="1" noRot="1" noChangeAspect="1" noTextEdit="1"/>
          </p:cNvSpPr>
          <p:nvPr>
            <p:ph type="sldImg"/>
          </p:nvPr>
        </p:nvSpPr>
        <p:spPr>
          <a:ln/>
        </p:spPr>
      </p:sp>
      <p:sp>
        <p:nvSpPr>
          <p:cNvPr id="63491" name="Notes Placeholder 2">
            <a:extLst>
              <a:ext uri="{FF2B5EF4-FFF2-40B4-BE49-F238E27FC236}">
                <a16:creationId xmlns:a16="http://schemas.microsoft.com/office/drawing/2014/main" id="{D10D191A-FBDB-445E-BFAD-964B496D5621}"/>
              </a:ext>
            </a:extLst>
          </p:cNvPr>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5" name="Rectangle 2">
            <a:extLst>
              <a:ext uri="{FF2B5EF4-FFF2-40B4-BE49-F238E27FC236}">
                <a16:creationId xmlns:a16="http://schemas.microsoft.com/office/drawing/2014/main" id="{C2958D92-92C8-4475-A30B-231C0A6B4E39}"/>
              </a:ext>
            </a:extLst>
          </p:cNvPr>
          <p:cNvSpPr>
            <a:spLocks noGrp="1" noRot="1" noChangeAspect="1" noChangeArrowheads="1" noTextEdit="1"/>
          </p:cNvSpPr>
          <p:nvPr>
            <p:ph type="sldImg"/>
          </p:nvPr>
        </p:nvSpPr>
        <p:spPr>
          <a:ln/>
        </p:spPr>
      </p:sp>
      <p:sp>
        <p:nvSpPr>
          <p:cNvPr id="28676" name="Rectangle 3">
            <a:extLst>
              <a:ext uri="{FF2B5EF4-FFF2-40B4-BE49-F238E27FC236}">
                <a16:creationId xmlns:a16="http://schemas.microsoft.com/office/drawing/2014/main" id="{E4410C6D-B0C0-4690-AA91-F9184F4CCB46}"/>
              </a:ext>
            </a:extLst>
          </p:cNvPr>
          <p:cNvSpPr>
            <a:spLocks noGrp="1" noChangeArrowheads="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nSpc>
                <a:spcPct val="90000"/>
              </a:lnSpc>
            </a:pPr>
            <a:r>
              <a:rPr lang="en-US" altLang="en-US"/>
              <a:t>This slide shows the key features of the Cyclone III LS architecture and is a blueprint for the features that will be highlighted in the separate “technical” presentation. Starting from the top and moving down:</a:t>
            </a:r>
          </a:p>
          <a:p>
            <a:pPr>
              <a:lnSpc>
                <a:spcPct val="90000"/>
              </a:lnSpc>
              <a:buFontTx/>
              <a:buChar char="•"/>
            </a:pPr>
            <a:r>
              <a:rPr lang="en-US" altLang="en-US"/>
              <a:t>The core voltage is 1.2V but since we are using a 60-nm low power process, this family is able to offer very low static power.</a:t>
            </a:r>
          </a:p>
          <a:p>
            <a:pPr>
              <a:lnSpc>
                <a:spcPct val="90000"/>
              </a:lnSpc>
              <a:buFontTx/>
              <a:buChar char="•"/>
            </a:pPr>
            <a:r>
              <a:rPr lang="en-US" altLang="en-US"/>
              <a:t>The logic density is the largest of any low power FPGA family in the market, up to 198K high speed logic elements.</a:t>
            </a:r>
          </a:p>
          <a:p>
            <a:pPr>
              <a:lnSpc>
                <a:spcPct val="90000"/>
              </a:lnSpc>
              <a:buFontTx/>
              <a:buChar char="•"/>
            </a:pPr>
            <a:r>
              <a:rPr lang="en-US" altLang="en-US"/>
              <a:t>The highest density device contains 8.2 Mbits of RAM, divided into 9K blocks that were optimized for video buffering and other RAM intensive applications. This 8.2 Mbits of RAM is made up of 891 individual blocks that can be configured as single port, dual port, or true dual port RAM or ROM.</a:t>
            </a:r>
          </a:p>
          <a:p>
            <a:pPr>
              <a:lnSpc>
                <a:spcPct val="90000"/>
              </a:lnSpc>
              <a:buFontTx/>
              <a:buChar char="•"/>
            </a:pPr>
            <a:r>
              <a:rPr lang="en-US" altLang="en-US"/>
              <a:t>There are up to 396 18x18 multipliers which can be used for parallel processing of image or data…for example if you needed to support the latest generation of codecs like H.264.</a:t>
            </a:r>
          </a:p>
          <a:p>
            <a:pPr>
              <a:lnSpc>
                <a:spcPct val="90000"/>
              </a:lnSpc>
              <a:buFontTx/>
              <a:buChar char="•"/>
            </a:pPr>
            <a:r>
              <a:rPr lang="en-US" altLang="en-US"/>
              <a:t>The devices support both parallel and serial configuration and offer a feature that eliminates the need for an external microcontroller if you wish to do remote system upgrades.</a:t>
            </a:r>
          </a:p>
          <a:p>
            <a:pPr>
              <a:lnSpc>
                <a:spcPct val="90000"/>
              </a:lnSpc>
              <a:buFontTx/>
              <a:buChar char="•"/>
            </a:pPr>
            <a:r>
              <a:rPr lang="en-US" altLang="en-US"/>
              <a:t>The PLLs are dynamically reconfigurable in system, and feature up to 5 outputs per PLL.  Each device has 4 PLLs.</a:t>
            </a:r>
          </a:p>
          <a:p>
            <a:pPr>
              <a:lnSpc>
                <a:spcPct val="90000"/>
              </a:lnSpc>
              <a:buFontTx/>
              <a:buChar char="•"/>
            </a:pPr>
            <a:r>
              <a:rPr lang="en-US" altLang="en-US"/>
              <a:t>There is a good supply of global clocks on all of the density members in the family and each individual global clock can be statically or dynamically turned off to lower power consumption for any unused logic.</a:t>
            </a: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D9869D-0E9E-415A-87C6-EA46583B3BB1}"/>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1BF6058-7C7B-492C-8E44-97389F973E3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75E0FEF-FB04-47E9-83C7-0F13388908BB}"/>
              </a:ext>
            </a:extLst>
          </p:cNvPr>
          <p:cNvSpPr>
            <a:spLocks noGrp="1"/>
          </p:cNvSpPr>
          <p:nvPr>
            <p:ph type="dt" sz="half" idx="10"/>
          </p:nvPr>
        </p:nvSpPr>
        <p:spPr/>
        <p:txBody>
          <a:bodyPr/>
          <a:lstStyle/>
          <a:p>
            <a:fld id="{95E1F6F6-7271-4AEF-B6C5-174FDEA161D4}" type="datetime1">
              <a:rPr lang="en-US" smtClean="0"/>
              <a:t>5/29/2022</a:t>
            </a:fld>
            <a:endParaRPr lang="en-US"/>
          </a:p>
        </p:txBody>
      </p:sp>
      <p:sp>
        <p:nvSpPr>
          <p:cNvPr id="5" name="Footer Placeholder 4">
            <a:extLst>
              <a:ext uri="{FF2B5EF4-FFF2-40B4-BE49-F238E27FC236}">
                <a16:creationId xmlns:a16="http://schemas.microsoft.com/office/drawing/2014/main" id="{3DE52AB0-2AFE-41D0-B4EF-0DD175F0044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0CF793D-0B2C-4FCF-88A0-2626489180EF}"/>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317773698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3D0177-E838-4174-A07D-B5FB8AA4414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A9D49065-C8E1-4B28-871F-AE59434D8C37}"/>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FE7E33C-1163-4782-83F8-DB4A91E957C8}"/>
              </a:ext>
            </a:extLst>
          </p:cNvPr>
          <p:cNvSpPr>
            <a:spLocks noGrp="1"/>
          </p:cNvSpPr>
          <p:nvPr>
            <p:ph type="dt" sz="half" idx="10"/>
          </p:nvPr>
        </p:nvSpPr>
        <p:spPr/>
        <p:txBody>
          <a:bodyPr/>
          <a:lstStyle/>
          <a:p>
            <a:fld id="{099F2B19-F633-4CBF-A2A4-A5A426EF0030}" type="datetime1">
              <a:rPr lang="en-US" smtClean="0"/>
              <a:t>5/29/2022</a:t>
            </a:fld>
            <a:endParaRPr lang="en-US"/>
          </a:p>
        </p:txBody>
      </p:sp>
      <p:sp>
        <p:nvSpPr>
          <p:cNvPr id="5" name="Footer Placeholder 4">
            <a:extLst>
              <a:ext uri="{FF2B5EF4-FFF2-40B4-BE49-F238E27FC236}">
                <a16:creationId xmlns:a16="http://schemas.microsoft.com/office/drawing/2014/main" id="{AE5C10B9-8F14-47E7-9A48-EA92803E98F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3F5A0B3-4B0D-4A53-A708-71562136A13B}"/>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68704550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AA2E8CB5-30A8-4555-BF76-E2C61937995C}"/>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D59C443C-D70A-4AF8-84FB-D7669A81C86C}"/>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FA66D173-B76B-497F-A839-92AA71C96E5A}"/>
              </a:ext>
            </a:extLst>
          </p:cNvPr>
          <p:cNvSpPr>
            <a:spLocks noGrp="1"/>
          </p:cNvSpPr>
          <p:nvPr>
            <p:ph type="dt" sz="half" idx="10"/>
          </p:nvPr>
        </p:nvSpPr>
        <p:spPr/>
        <p:txBody>
          <a:bodyPr/>
          <a:lstStyle/>
          <a:p>
            <a:fld id="{4A8880FF-BE84-4624-87EC-80627E350A9A}" type="datetime1">
              <a:rPr lang="en-US" smtClean="0"/>
              <a:t>5/29/2022</a:t>
            </a:fld>
            <a:endParaRPr lang="en-US"/>
          </a:p>
        </p:txBody>
      </p:sp>
      <p:sp>
        <p:nvSpPr>
          <p:cNvPr id="5" name="Footer Placeholder 4">
            <a:extLst>
              <a:ext uri="{FF2B5EF4-FFF2-40B4-BE49-F238E27FC236}">
                <a16:creationId xmlns:a16="http://schemas.microsoft.com/office/drawing/2014/main" id="{24DE4395-1986-4644-BE28-BF901C232E3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7C32C58-7835-4CBC-9C79-A1F4FFD09D25}"/>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131227438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Content Placeholder 2"/>
          <p:cNvSpPr>
            <a:spLocks noGrp="1"/>
          </p:cNvSpPr>
          <p:nvPr>
            <p:ph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829F7307-813A-4302-A230-8F1D34AD55CD}"/>
              </a:ext>
            </a:extLst>
          </p:cNvPr>
          <p:cNvSpPr>
            <a:spLocks noGrp="1"/>
          </p:cNvSpPr>
          <p:nvPr>
            <p:ph type="dt" sz="half" idx="10"/>
          </p:nvPr>
        </p:nvSpPr>
        <p:spPr>
          <a:xfrm>
            <a:off x="609600" y="6245225"/>
            <a:ext cx="2844800" cy="476250"/>
          </a:xfrm>
          <a:prstGeom prst="rect">
            <a:avLst/>
          </a:prstGeom>
        </p:spPr>
        <p:txBody>
          <a:bodyPr/>
          <a:lstStyle>
            <a:lvl1pPr>
              <a:defRPr/>
            </a:lvl1pPr>
          </a:lstStyle>
          <a:p>
            <a:pPr>
              <a:defRPr/>
            </a:pPr>
            <a:fld id="{51FEE34A-46DE-40C5-AC8E-C72F5BBAFD8C}" type="datetime1">
              <a:rPr lang="en-US" smtClean="0"/>
              <a:t>5/29/2022</a:t>
            </a:fld>
            <a:endParaRPr lang="el-GR"/>
          </a:p>
        </p:txBody>
      </p:sp>
      <p:sp>
        <p:nvSpPr>
          <p:cNvPr id="7" name="Footer Placeholder 6">
            <a:extLst>
              <a:ext uri="{FF2B5EF4-FFF2-40B4-BE49-F238E27FC236}">
                <a16:creationId xmlns:a16="http://schemas.microsoft.com/office/drawing/2014/main" id="{FB788980-CF4A-4569-9F9B-F8F952A77440}"/>
              </a:ext>
            </a:extLst>
          </p:cNvPr>
          <p:cNvSpPr>
            <a:spLocks noGrp="1"/>
          </p:cNvSpPr>
          <p:nvPr>
            <p:ph type="ftr" sz="quarter" idx="11"/>
          </p:nvPr>
        </p:nvSpPr>
        <p:spPr>
          <a:xfrm>
            <a:off x="4165600" y="6245225"/>
            <a:ext cx="3860800" cy="476250"/>
          </a:xfrm>
        </p:spPr>
        <p:txBody>
          <a:bodyPr/>
          <a:lstStyle>
            <a:lvl1pPr>
              <a:defRPr/>
            </a:lvl1pPr>
          </a:lstStyle>
          <a:p>
            <a:pPr>
              <a:defRPr/>
            </a:pPr>
            <a:endParaRPr lang="el-GR"/>
          </a:p>
        </p:txBody>
      </p:sp>
      <p:sp>
        <p:nvSpPr>
          <p:cNvPr id="8" name="Slide Number Placeholder 7">
            <a:extLst>
              <a:ext uri="{FF2B5EF4-FFF2-40B4-BE49-F238E27FC236}">
                <a16:creationId xmlns:a16="http://schemas.microsoft.com/office/drawing/2014/main" id="{722FBAB5-3BB0-44E8-A182-5131E11CEFBD}"/>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69A03650-5811-4DEB-B412-A653BE68D948}" type="slidenum">
              <a:rPr lang="el-GR" altLang="en-US"/>
              <a:pPr/>
              <a:t>‹#›</a:t>
            </a:fld>
            <a:endParaRPr lang="el-GR" altLang="en-US"/>
          </a:p>
        </p:txBody>
      </p:sp>
    </p:spTree>
    <p:extLst>
      <p:ext uri="{BB962C8B-B14F-4D97-AF65-F5344CB8AC3E}">
        <p14:creationId xmlns:p14="http://schemas.microsoft.com/office/powerpoint/2010/main" val="83201733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TwoObj">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10972800" cy="1143000"/>
          </a:xfrm>
        </p:spPr>
        <p:txBody>
          <a:bodyPr/>
          <a:lstStyle/>
          <a:p>
            <a:r>
              <a:rPr lang="en-US"/>
              <a:t>Click to edit Master title style</a:t>
            </a:r>
          </a:p>
        </p:txBody>
      </p:sp>
      <p:sp>
        <p:nvSpPr>
          <p:cNvPr id="3" name="Text Placeholder 2"/>
          <p:cNvSpPr>
            <a:spLocks noGrp="1"/>
          </p:cNvSpPr>
          <p:nvPr>
            <p:ph type="body" sz="half" idx="1"/>
          </p:nvPr>
        </p:nvSpPr>
        <p:spPr>
          <a:xfrm>
            <a:off x="609600" y="1600201"/>
            <a:ext cx="5384800" cy="452596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quarter" idx="2"/>
          </p:nvPr>
        </p:nvSpPr>
        <p:spPr>
          <a:xfrm>
            <a:off x="6197600" y="1600200"/>
            <a:ext cx="5384800" cy="21859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Content Placeholder 4"/>
          <p:cNvSpPr>
            <a:spLocks noGrp="1"/>
          </p:cNvSpPr>
          <p:nvPr>
            <p:ph sz="quarter" idx="3"/>
          </p:nvPr>
        </p:nvSpPr>
        <p:spPr>
          <a:xfrm>
            <a:off x="6197600" y="3938589"/>
            <a:ext cx="5384800" cy="218757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Date Placeholder 5">
            <a:extLst>
              <a:ext uri="{FF2B5EF4-FFF2-40B4-BE49-F238E27FC236}">
                <a16:creationId xmlns:a16="http://schemas.microsoft.com/office/drawing/2014/main" id="{B9EA1091-90C6-46ED-A7EE-15466A99E051}"/>
              </a:ext>
            </a:extLst>
          </p:cNvPr>
          <p:cNvSpPr>
            <a:spLocks noGrp="1"/>
          </p:cNvSpPr>
          <p:nvPr>
            <p:ph type="dt" sz="half" idx="10"/>
          </p:nvPr>
        </p:nvSpPr>
        <p:spPr>
          <a:xfrm>
            <a:off x="609600" y="6245225"/>
            <a:ext cx="2844800" cy="476250"/>
          </a:xfrm>
          <a:prstGeom prst="rect">
            <a:avLst/>
          </a:prstGeom>
        </p:spPr>
        <p:txBody>
          <a:bodyPr/>
          <a:lstStyle>
            <a:lvl1pPr>
              <a:defRPr/>
            </a:lvl1pPr>
          </a:lstStyle>
          <a:p>
            <a:pPr>
              <a:defRPr/>
            </a:pPr>
            <a:fld id="{08F1FA78-C1C2-42EF-9743-F71DA8926F64}" type="datetime1">
              <a:rPr lang="en-US" smtClean="0"/>
              <a:t>5/29/2022</a:t>
            </a:fld>
            <a:endParaRPr lang="el-GR"/>
          </a:p>
        </p:txBody>
      </p:sp>
      <p:sp>
        <p:nvSpPr>
          <p:cNvPr id="7" name="Footer Placeholder 6">
            <a:extLst>
              <a:ext uri="{FF2B5EF4-FFF2-40B4-BE49-F238E27FC236}">
                <a16:creationId xmlns:a16="http://schemas.microsoft.com/office/drawing/2014/main" id="{99285E36-CE46-469D-A0BF-D064DE13F81D}"/>
              </a:ext>
            </a:extLst>
          </p:cNvPr>
          <p:cNvSpPr>
            <a:spLocks noGrp="1"/>
          </p:cNvSpPr>
          <p:nvPr>
            <p:ph type="ftr" sz="quarter" idx="11"/>
          </p:nvPr>
        </p:nvSpPr>
        <p:spPr>
          <a:xfrm>
            <a:off x="4165600" y="6245225"/>
            <a:ext cx="3860800" cy="476250"/>
          </a:xfrm>
        </p:spPr>
        <p:txBody>
          <a:bodyPr/>
          <a:lstStyle>
            <a:lvl1pPr>
              <a:defRPr/>
            </a:lvl1pPr>
          </a:lstStyle>
          <a:p>
            <a:pPr>
              <a:defRPr/>
            </a:pPr>
            <a:endParaRPr lang="el-GR"/>
          </a:p>
        </p:txBody>
      </p:sp>
      <p:sp>
        <p:nvSpPr>
          <p:cNvPr id="8" name="Slide Number Placeholder 7">
            <a:extLst>
              <a:ext uri="{FF2B5EF4-FFF2-40B4-BE49-F238E27FC236}">
                <a16:creationId xmlns:a16="http://schemas.microsoft.com/office/drawing/2014/main" id="{29CE5207-EC06-4DDF-8EC9-782C2B9F3918}"/>
              </a:ext>
            </a:extLst>
          </p:cNvPr>
          <p:cNvSpPr>
            <a:spLocks noGrp="1"/>
          </p:cNvSpPr>
          <p:nvPr>
            <p:ph type="sldNum" sz="quarter" idx="12"/>
          </p:nvPr>
        </p:nvSpPr>
        <p:spPr>
          <a:xfrm>
            <a:off x="8737600" y="6245225"/>
            <a:ext cx="2844800" cy="476250"/>
          </a:xfrm>
          <a:prstGeom prst="rect">
            <a:avLst/>
          </a:prstGeom>
        </p:spPr>
        <p:txBody>
          <a:bodyPr vert="horz" wrap="square" lIns="91440" tIns="45720" rIns="91440" bIns="45720" numCol="1" anchor="t" anchorCtr="0" compatLnSpc="1">
            <a:prstTxWarp prst="textNoShape">
              <a:avLst/>
            </a:prstTxWarp>
          </a:bodyPr>
          <a:lstStyle>
            <a:lvl1pPr>
              <a:defRPr/>
            </a:lvl1pPr>
          </a:lstStyle>
          <a:p>
            <a:fld id="{A05328BC-1B83-4128-8948-2796AD7BE028}" type="slidenum">
              <a:rPr lang="el-GR" altLang="en-US"/>
              <a:pPr/>
              <a:t>‹#›</a:t>
            </a:fld>
            <a:endParaRPr lang="el-GR" altLang="en-US"/>
          </a:p>
        </p:txBody>
      </p:sp>
    </p:spTree>
    <p:extLst>
      <p:ext uri="{BB962C8B-B14F-4D97-AF65-F5344CB8AC3E}">
        <p14:creationId xmlns:p14="http://schemas.microsoft.com/office/powerpoint/2010/main" val="21977477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58AED-FEE8-47D4-9550-BFF50D51A7D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818947E-25A1-48F8-9783-6E1AE4322C8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988888D6-4D0C-4ABF-B801-DFD20BF79FED}"/>
              </a:ext>
            </a:extLst>
          </p:cNvPr>
          <p:cNvSpPr>
            <a:spLocks noGrp="1"/>
          </p:cNvSpPr>
          <p:nvPr>
            <p:ph type="dt" sz="half" idx="10"/>
          </p:nvPr>
        </p:nvSpPr>
        <p:spPr/>
        <p:txBody>
          <a:bodyPr/>
          <a:lstStyle/>
          <a:p>
            <a:fld id="{9CCFB909-10C6-46C2-AA77-55C7023709C4}" type="datetime1">
              <a:rPr lang="en-US" smtClean="0"/>
              <a:t>5/29/2022</a:t>
            </a:fld>
            <a:endParaRPr lang="en-US"/>
          </a:p>
        </p:txBody>
      </p:sp>
      <p:sp>
        <p:nvSpPr>
          <p:cNvPr id="5" name="Footer Placeholder 4">
            <a:extLst>
              <a:ext uri="{FF2B5EF4-FFF2-40B4-BE49-F238E27FC236}">
                <a16:creationId xmlns:a16="http://schemas.microsoft.com/office/drawing/2014/main" id="{CE5449A2-3CBE-4D69-9CF8-D1A7B9B17868}"/>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D5F1D05-3C39-4070-B5E0-EF437A7A02E6}"/>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299143137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0B71CF-533E-4957-8388-A2C7E63EC9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687A63C1-B59E-462E-9806-C5556A0F9CEC}"/>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C19878F-AEAB-4DF8-BB6F-A8A02ED64AE0}"/>
              </a:ext>
            </a:extLst>
          </p:cNvPr>
          <p:cNvSpPr>
            <a:spLocks noGrp="1"/>
          </p:cNvSpPr>
          <p:nvPr>
            <p:ph type="dt" sz="half" idx="10"/>
          </p:nvPr>
        </p:nvSpPr>
        <p:spPr/>
        <p:txBody>
          <a:bodyPr/>
          <a:lstStyle/>
          <a:p>
            <a:fld id="{3DECB1AE-2433-47D1-AB26-3147B54C0F0C}" type="datetime1">
              <a:rPr lang="en-US" smtClean="0"/>
              <a:t>5/29/2022</a:t>
            </a:fld>
            <a:endParaRPr lang="en-US"/>
          </a:p>
        </p:txBody>
      </p:sp>
      <p:sp>
        <p:nvSpPr>
          <p:cNvPr id="5" name="Footer Placeholder 4">
            <a:extLst>
              <a:ext uri="{FF2B5EF4-FFF2-40B4-BE49-F238E27FC236}">
                <a16:creationId xmlns:a16="http://schemas.microsoft.com/office/drawing/2014/main" id="{8029440B-50B4-4236-B2BB-46A85036D45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70E43D-BE92-46C2-883E-AC0879657606}"/>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208030383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06B1-985D-440F-A924-3FD0054CC94E}"/>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A0B9F404-8735-45F6-B940-39039E2D914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2DDDD7B-B3BF-40C1-98B9-FBC0D7D5181B}"/>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48A5433-0D5C-4A92-B55D-2FE9C9F67C0A}"/>
              </a:ext>
            </a:extLst>
          </p:cNvPr>
          <p:cNvSpPr>
            <a:spLocks noGrp="1"/>
          </p:cNvSpPr>
          <p:nvPr>
            <p:ph type="dt" sz="half" idx="10"/>
          </p:nvPr>
        </p:nvSpPr>
        <p:spPr/>
        <p:txBody>
          <a:bodyPr/>
          <a:lstStyle/>
          <a:p>
            <a:fld id="{8AC44B6F-AD77-4671-A038-2DFD8A1CBDD3}" type="datetime1">
              <a:rPr lang="en-US" smtClean="0"/>
              <a:t>5/29/2022</a:t>
            </a:fld>
            <a:endParaRPr lang="en-US"/>
          </a:p>
        </p:txBody>
      </p:sp>
      <p:sp>
        <p:nvSpPr>
          <p:cNvPr id="6" name="Footer Placeholder 5">
            <a:extLst>
              <a:ext uri="{FF2B5EF4-FFF2-40B4-BE49-F238E27FC236}">
                <a16:creationId xmlns:a16="http://schemas.microsoft.com/office/drawing/2014/main" id="{98746C9B-48F3-4727-99BE-D9B11433437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40D00E9B-E811-4BCB-BA80-2ECAFD71BA87}"/>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42499990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063DFE-1CC5-4592-8500-6A51848B7429}"/>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D626BF8-D09C-4C96-806D-3C5AB85C54D9}"/>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22E4ED19-4CB3-4DDF-A4B9-DF27460B4E68}"/>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35717D2-141D-42D4-A39B-1D16D9A5C937}"/>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1D5CCBD9-CBBE-448C-958E-F18A74DB539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9D93C6A5-6607-48D3-AE88-2AB21CC19C1A}"/>
              </a:ext>
            </a:extLst>
          </p:cNvPr>
          <p:cNvSpPr>
            <a:spLocks noGrp="1"/>
          </p:cNvSpPr>
          <p:nvPr>
            <p:ph type="dt" sz="half" idx="10"/>
          </p:nvPr>
        </p:nvSpPr>
        <p:spPr/>
        <p:txBody>
          <a:bodyPr/>
          <a:lstStyle/>
          <a:p>
            <a:fld id="{44AD0A29-417B-4B31-928B-138601719A11}" type="datetime1">
              <a:rPr lang="en-US" smtClean="0"/>
              <a:t>5/29/2022</a:t>
            </a:fld>
            <a:endParaRPr lang="en-US"/>
          </a:p>
        </p:txBody>
      </p:sp>
      <p:sp>
        <p:nvSpPr>
          <p:cNvPr id="8" name="Footer Placeholder 7">
            <a:extLst>
              <a:ext uri="{FF2B5EF4-FFF2-40B4-BE49-F238E27FC236}">
                <a16:creationId xmlns:a16="http://schemas.microsoft.com/office/drawing/2014/main" id="{61C7AB24-EA16-4905-ABBA-D88CD56DF3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7DDF3DB1-BB39-4666-BD40-AD0207F63909}"/>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87931805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CA86B8-272E-42F5-A0CE-BC8B6D202A44}"/>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3B8D7DF-568D-442C-AB12-F63FCEF0A603}"/>
              </a:ext>
            </a:extLst>
          </p:cNvPr>
          <p:cNvSpPr>
            <a:spLocks noGrp="1"/>
          </p:cNvSpPr>
          <p:nvPr>
            <p:ph type="dt" sz="half" idx="10"/>
          </p:nvPr>
        </p:nvSpPr>
        <p:spPr/>
        <p:txBody>
          <a:bodyPr/>
          <a:lstStyle/>
          <a:p>
            <a:fld id="{128F5E82-93F7-4F26-B838-8B0EB1AEC677}" type="datetime1">
              <a:rPr lang="en-US" smtClean="0"/>
              <a:t>5/29/2022</a:t>
            </a:fld>
            <a:endParaRPr lang="en-US"/>
          </a:p>
        </p:txBody>
      </p:sp>
      <p:sp>
        <p:nvSpPr>
          <p:cNvPr id="4" name="Footer Placeholder 3">
            <a:extLst>
              <a:ext uri="{FF2B5EF4-FFF2-40B4-BE49-F238E27FC236}">
                <a16:creationId xmlns:a16="http://schemas.microsoft.com/office/drawing/2014/main" id="{324B5E38-BC18-4AAE-858F-47DBA8077CA6}"/>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3C69E64F-2B13-4995-BA02-4D9C7A3DF7B0}"/>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406735821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EE1579F-7034-4505-935D-F7A5535058A5}"/>
              </a:ext>
            </a:extLst>
          </p:cNvPr>
          <p:cNvSpPr>
            <a:spLocks noGrp="1"/>
          </p:cNvSpPr>
          <p:nvPr>
            <p:ph type="dt" sz="half" idx="10"/>
          </p:nvPr>
        </p:nvSpPr>
        <p:spPr/>
        <p:txBody>
          <a:bodyPr/>
          <a:lstStyle/>
          <a:p>
            <a:fld id="{5AB20509-22FD-4B8B-AE82-CB1C30A6A6E0}" type="datetime1">
              <a:rPr lang="en-US" smtClean="0"/>
              <a:t>5/29/2022</a:t>
            </a:fld>
            <a:endParaRPr lang="en-US"/>
          </a:p>
        </p:txBody>
      </p:sp>
      <p:sp>
        <p:nvSpPr>
          <p:cNvPr id="3" name="Footer Placeholder 2">
            <a:extLst>
              <a:ext uri="{FF2B5EF4-FFF2-40B4-BE49-F238E27FC236}">
                <a16:creationId xmlns:a16="http://schemas.microsoft.com/office/drawing/2014/main" id="{31C3B337-D4A8-4CFC-ACDD-7057A755063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4CB581A-A2E7-4BE2-8C8B-42D36948EC1F}"/>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97644375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B929E2B-C668-4F64-B31E-BD2D5EE74399}"/>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65FAA44-A417-4408-B269-C7F5B42C097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6369993-92F4-4ACC-B998-7F119A315EC5}"/>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EC230C0-B4DD-4370-8A87-F327C6601903}"/>
              </a:ext>
            </a:extLst>
          </p:cNvPr>
          <p:cNvSpPr>
            <a:spLocks noGrp="1"/>
          </p:cNvSpPr>
          <p:nvPr>
            <p:ph type="dt" sz="half" idx="10"/>
          </p:nvPr>
        </p:nvSpPr>
        <p:spPr/>
        <p:txBody>
          <a:bodyPr/>
          <a:lstStyle/>
          <a:p>
            <a:fld id="{5A98DAE7-4F0A-4406-BD35-59553CDDFFC3}" type="datetime1">
              <a:rPr lang="en-US" smtClean="0"/>
              <a:t>5/29/2022</a:t>
            </a:fld>
            <a:endParaRPr lang="en-US"/>
          </a:p>
        </p:txBody>
      </p:sp>
      <p:sp>
        <p:nvSpPr>
          <p:cNvPr id="6" name="Footer Placeholder 5">
            <a:extLst>
              <a:ext uri="{FF2B5EF4-FFF2-40B4-BE49-F238E27FC236}">
                <a16:creationId xmlns:a16="http://schemas.microsoft.com/office/drawing/2014/main" id="{E8C5B14F-A634-43D5-8E1D-D3161A665CF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2DD2EEBA-47A5-42F9-8EE9-6E1123824914}"/>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304612333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87CD13-702E-412F-A237-51E2B62EB0F8}"/>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901B9D42-69D9-43BA-85A1-EBA814FC7DC9}"/>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D84935C5-C7CC-429E-AB58-E457E2B8A87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5E7F61B-3131-4873-9C53-FC91CDB19E09}"/>
              </a:ext>
            </a:extLst>
          </p:cNvPr>
          <p:cNvSpPr>
            <a:spLocks noGrp="1"/>
          </p:cNvSpPr>
          <p:nvPr>
            <p:ph type="dt" sz="half" idx="10"/>
          </p:nvPr>
        </p:nvSpPr>
        <p:spPr/>
        <p:txBody>
          <a:bodyPr/>
          <a:lstStyle/>
          <a:p>
            <a:fld id="{8F96DE8B-AA5D-4EB4-89DE-056FC041413F}" type="datetime1">
              <a:rPr lang="en-US" smtClean="0"/>
              <a:t>5/29/2022</a:t>
            </a:fld>
            <a:endParaRPr lang="en-US"/>
          </a:p>
        </p:txBody>
      </p:sp>
      <p:sp>
        <p:nvSpPr>
          <p:cNvPr id="6" name="Footer Placeholder 5">
            <a:extLst>
              <a:ext uri="{FF2B5EF4-FFF2-40B4-BE49-F238E27FC236}">
                <a16:creationId xmlns:a16="http://schemas.microsoft.com/office/drawing/2014/main" id="{EC494C4B-8CD2-4431-B217-BF5FC70A47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0F84D5E-F8C5-4602-8A8E-AC08A05EDFAA}"/>
              </a:ext>
            </a:extLst>
          </p:cNvPr>
          <p:cNvSpPr>
            <a:spLocks noGrp="1"/>
          </p:cNvSpPr>
          <p:nvPr>
            <p:ph type="sldNum" sz="quarter" idx="12"/>
          </p:nvPr>
        </p:nvSpPr>
        <p:spPr/>
        <p:txBody>
          <a:bodyPr/>
          <a:lstStyle/>
          <a:p>
            <a:fld id="{5A81485A-01B8-4054-A537-7FB3100B64ED}" type="slidenum">
              <a:rPr lang="en-US" smtClean="0"/>
              <a:t>‹#›</a:t>
            </a:fld>
            <a:endParaRPr lang="en-US"/>
          </a:p>
        </p:txBody>
      </p:sp>
    </p:spTree>
    <p:extLst>
      <p:ext uri="{BB962C8B-B14F-4D97-AF65-F5344CB8AC3E}">
        <p14:creationId xmlns:p14="http://schemas.microsoft.com/office/powerpoint/2010/main" val="389551353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06055550-FD43-4986-8FF6-742672445CFC}"/>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C6C591C0-581D-4C9A-9904-5C243E47C17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70C60D2-0FB9-4857-BF02-9D35F6A8413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0EBB9B9-0124-426C-ADE1-2EE5A30FCE6D}" type="datetime1">
              <a:rPr lang="en-US" smtClean="0"/>
              <a:t>5/29/2022</a:t>
            </a:fld>
            <a:endParaRPr lang="en-US"/>
          </a:p>
        </p:txBody>
      </p:sp>
      <p:sp>
        <p:nvSpPr>
          <p:cNvPr id="5" name="Footer Placeholder 4">
            <a:extLst>
              <a:ext uri="{FF2B5EF4-FFF2-40B4-BE49-F238E27FC236}">
                <a16:creationId xmlns:a16="http://schemas.microsoft.com/office/drawing/2014/main" id="{B3C07F16-A729-4976-86D6-1B1ABFAAF391}"/>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579719A-3435-462F-9932-917FFB07A4FE}"/>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A81485A-01B8-4054-A537-7FB3100B64ED}" type="slidenum">
              <a:rPr lang="en-US" smtClean="0"/>
              <a:t>‹#›</a:t>
            </a:fld>
            <a:endParaRPr lang="en-US"/>
          </a:p>
        </p:txBody>
      </p:sp>
    </p:spTree>
    <p:extLst>
      <p:ext uri="{BB962C8B-B14F-4D97-AF65-F5344CB8AC3E}">
        <p14:creationId xmlns:p14="http://schemas.microsoft.com/office/powerpoint/2010/main" val="393897524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meisam.abdolahi@ut.ac.ir"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1.jpe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image" Target="../media/image70.jpeg"/><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image" Target="../media/image74.jpeg"/><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oleObject" Target="../embeddings/oleObject1.bin"/><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image" Target="../media/image29.emf"/><Relationship Id="rId2" Type="http://schemas.openxmlformats.org/officeDocument/2006/relationships/oleObject" Target="../embeddings/oleObject2.bin"/><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34.emf"/><Relationship Id="rId2" Type="http://schemas.openxmlformats.org/officeDocument/2006/relationships/oleObject" Target="../embeddings/oleObject3.bin"/><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37.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46.emf"/><Relationship Id="rId2" Type="http://schemas.openxmlformats.org/officeDocument/2006/relationships/oleObject" Target="../embeddings/oleObject4.bin"/><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47.emf"/><Relationship Id="rId7" Type="http://schemas.openxmlformats.org/officeDocument/2006/relationships/image" Target="../media/image49.emf"/><Relationship Id="rId2" Type="http://schemas.openxmlformats.org/officeDocument/2006/relationships/oleObject" Target="../embeddings/oleObject5.bin"/><Relationship Id="rId1" Type="http://schemas.openxmlformats.org/officeDocument/2006/relationships/slideLayout" Target="../slideLayouts/slideLayout12.xml"/><Relationship Id="rId6" Type="http://schemas.openxmlformats.org/officeDocument/2006/relationships/oleObject" Target="../embeddings/oleObject7.bin"/><Relationship Id="rId5" Type="http://schemas.openxmlformats.org/officeDocument/2006/relationships/image" Target="../media/image48.emf"/><Relationship Id="rId4" Type="http://schemas.openxmlformats.org/officeDocument/2006/relationships/oleObject" Target="../embeddings/oleObject6.bin"/></Relationships>
</file>

<file path=ppt/slides/_rels/slide84.xml.rels><?xml version="1.0" encoding="UTF-8" standalone="yes"?>
<Relationships xmlns="http://schemas.openxmlformats.org/package/2006/relationships"><Relationship Id="rId3" Type="http://schemas.openxmlformats.org/officeDocument/2006/relationships/image" Target="../media/image50.emf"/><Relationship Id="rId2" Type="http://schemas.openxmlformats.org/officeDocument/2006/relationships/oleObject" Target="../embeddings/oleObject8.bin"/><Relationship Id="rId1" Type="http://schemas.openxmlformats.org/officeDocument/2006/relationships/slideLayout" Target="../slideLayouts/slideLayout12.xml"/><Relationship Id="rId5" Type="http://schemas.openxmlformats.org/officeDocument/2006/relationships/image" Target="../media/image51.emf"/><Relationship Id="rId4" Type="http://schemas.openxmlformats.org/officeDocument/2006/relationships/oleObject" Target="../embeddings/oleObject9.bin"/></Relationships>
</file>

<file path=ppt/slides/_rels/slide85.xml.rels><?xml version="1.0" encoding="UTF-8" standalone="yes"?>
<Relationships xmlns="http://schemas.openxmlformats.org/package/2006/relationships"><Relationship Id="rId3" Type="http://schemas.openxmlformats.org/officeDocument/2006/relationships/image" Target="../media/image52.wmf"/><Relationship Id="rId2" Type="http://schemas.openxmlformats.org/officeDocument/2006/relationships/oleObject" Target="../embeddings/oleObject10.bin"/><Relationship Id="rId1" Type="http://schemas.openxmlformats.org/officeDocument/2006/relationships/slideLayout" Target="../slideLayouts/slideLayout12.xml"/><Relationship Id="rId5" Type="http://schemas.openxmlformats.org/officeDocument/2006/relationships/image" Target="../media/image53.emf"/><Relationship Id="rId4" Type="http://schemas.openxmlformats.org/officeDocument/2006/relationships/oleObject" Target="../embeddings/oleObject11.bin"/></Relationships>
</file>

<file path=ppt/slides/_rels/slide86.xml.rels><?xml version="1.0" encoding="UTF-8" standalone="yes"?>
<Relationships xmlns="http://schemas.openxmlformats.org/package/2006/relationships"><Relationship Id="rId3" Type="http://schemas.openxmlformats.org/officeDocument/2006/relationships/image" Target="../media/image54.emf"/><Relationship Id="rId7" Type="http://schemas.openxmlformats.org/officeDocument/2006/relationships/image" Target="../media/image56.emf"/><Relationship Id="rId2" Type="http://schemas.openxmlformats.org/officeDocument/2006/relationships/oleObject" Target="../embeddings/oleObject12.bin"/><Relationship Id="rId1" Type="http://schemas.openxmlformats.org/officeDocument/2006/relationships/slideLayout" Target="../slideLayouts/slideLayout12.xml"/><Relationship Id="rId6" Type="http://schemas.openxmlformats.org/officeDocument/2006/relationships/oleObject" Target="../embeddings/oleObject14.bin"/><Relationship Id="rId5" Type="http://schemas.openxmlformats.org/officeDocument/2006/relationships/image" Target="../media/image55.emf"/><Relationship Id="rId4" Type="http://schemas.openxmlformats.org/officeDocument/2006/relationships/oleObject" Target="../embeddings/oleObject13.bin"/></Relationships>
</file>

<file path=ppt/slides/_rels/slide87.xml.rels><?xml version="1.0" encoding="UTF-8" standalone="yes"?>
<Relationships xmlns="http://schemas.openxmlformats.org/package/2006/relationships"><Relationship Id="rId3" Type="http://schemas.openxmlformats.org/officeDocument/2006/relationships/image" Target="../media/image57.emf"/><Relationship Id="rId2" Type="http://schemas.openxmlformats.org/officeDocument/2006/relationships/oleObject" Target="../embeddings/oleObject15.bin"/><Relationship Id="rId1" Type="http://schemas.openxmlformats.org/officeDocument/2006/relationships/slideLayout" Target="../slideLayouts/slideLayout13.xml"/><Relationship Id="rId5" Type="http://schemas.openxmlformats.org/officeDocument/2006/relationships/image" Target="../media/image34.emf"/><Relationship Id="rId4" Type="http://schemas.openxmlformats.org/officeDocument/2006/relationships/oleObject" Target="../embeddings/oleObject16.bin"/></Relationships>
</file>

<file path=ppt/slides/_rels/slide88.xml.rels><?xml version="1.0" encoding="UTF-8" standalone="yes"?>
<Relationships xmlns="http://schemas.openxmlformats.org/package/2006/relationships"><Relationship Id="rId3" Type="http://schemas.openxmlformats.org/officeDocument/2006/relationships/image" Target="../media/image58.emf"/><Relationship Id="rId7" Type="http://schemas.openxmlformats.org/officeDocument/2006/relationships/image" Target="../media/image60.emf"/><Relationship Id="rId2" Type="http://schemas.openxmlformats.org/officeDocument/2006/relationships/oleObject" Target="../embeddings/oleObject17.bin"/><Relationship Id="rId1" Type="http://schemas.openxmlformats.org/officeDocument/2006/relationships/slideLayout" Target="../slideLayouts/slideLayout12.xml"/><Relationship Id="rId6" Type="http://schemas.openxmlformats.org/officeDocument/2006/relationships/oleObject" Target="../embeddings/oleObject19.bin"/><Relationship Id="rId5" Type="http://schemas.openxmlformats.org/officeDocument/2006/relationships/image" Target="../media/image59.emf"/><Relationship Id="rId4" Type="http://schemas.openxmlformats.org/officeDocument/2006/relationships/oleObject" Target="../embeddings/oleObject18.bin"/></Relationships>
</file>

<file path=ppt/slides/_rels/slide89.xml.rels><?xml version="1.0" encoding="UTF-8" standalone="yes"?>
<Relationships xmlns="http://schemas.openxmlformats.org/package/2006/relationships"><Relationship Id="rId3" Type="http://schemas.openxmlformats.org/officeDocument/2006/relationships/image" Target="../media/image61.emf"/><Relationship Id="rId2" Type="http://schemas.openxmlformats.org/officeDocument/2006/relationships/oleObject" Target="../embeddings/oleObject20.bin"/><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62.emf"/><Relationship Id="rId2" Type="http://schemas.openxmlformats.org/officeDocument/2006/relationships/oleObject" Target="../embeddings/oleObject21.bin"/><Relationship Id="rId1" Type="http://schemas.openxmlformats.org/officeDocument/2006/relationships/slideLayout" Target="../slideLayouts/slideLayout4.xml"/><Relationship Id="rId5" Type="http://schemas.openxmlformats.org/officeDocument/2006/relationships/image" Target="../media/image63.emf"/><Relationship Id="rId4" Type="http://schemas.openxmlformats.org/officeDocument/2006/relationships/oleObject" Target="../embeddings/oleObject22.bin"/></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D87374-F42C-40E9-9F86-BDF15542B500}"/>
              </a:ext>
            </a:extLst>
          </p:cNvPr>
          <p:cNvSpPr>
            <a:spLocks noGrp="1"/>
          </p:cNvSpPr>
          <p:nvPr>
            <p:ph type="ctrTitle"/>
          </p:nvPr>
        </p:nvSpPr>
        <p:spPr>
          <a:xfrm>
            <a:off x="642257" y="1575816"/>
            <a:ext cx="10951029" cy="2106836"/>
          </a:xfrm>
        </p:spPr>
        <p:txBody>
          <a:bodyPr>
            <a:noAutofit/>
          </a:bodyPr>
          <a:lstStyle/>
          <a:p>
            <a:r>
              <a:rPr lang="en-US" sz="3600" b="1" dirty="0">
                <a:latin typeface="Comic Sans MS" panose="030F0702030302020204" pitchFamily="66" charset="0"/>
              </a:rPr>
              <a:t>PLDs, CPLDs and FPGAs</a:t>
            </a:r>
          </a:p>
        </p:txBody>
      </p:sp>
      <p:sp>
        <p:nvSpPr>
          <p:cNvPr id="3" name="Subtitle 2">
            <a:extLst>
              <a:ext uri="{FF2B5EF4-FFF2-40B4-BE49-F238E27FC236}">
                <a16:creationId xmlns:a16="http://schemas.microsoft.com/office/drawing/2014/main" id="{32A06640-9D88-4722-A2CB-121A8A5BB9B2}"/>
              </a:ext>
            </a:extLst>
          </p:cNvPr>
          <p:cNvSpPr>
            <a:spLocks noGrp="1"/>
          </p:cNvSpPr>
          <p:nvPr>
            <p:ph type="subTitle" idx="1"/>
          </p:nvPr>
        </p:nvSpPr>
        <p:spPr>
          <a:xfrm>
            <a:off x="1275567" y="4320825"/>
            <a:ext cx="9640866" cy="1678115"/>
          </a:xfrm>
        </p:spPr>
        <p:txBody>
          <a:bodyPr>
            <a:normAutofit fontScale="92500" lnSpcReduction="10000"/>
          </a:bodyPr>
          <a:lstStyle/>
          <a:p>
            <a:r>
              <a:rPr lang="en-US" dirty="0">
                <a:latin typeface="Comic Sans MS" panose="030F0702030302020204" pitchFamily="66" charset="0"/>
              </a:rPr>
              <a:t>Meisam </a:t>
            </a:r>
            <a:r>
              <a:rPr lang="en-US" dirty="0" err="1">
                <a:latin typeface="Comic Sans MS" panose="030F0702030302020204" pitchFamily="66" charset="0"/>
              </a:rPr>
              <a:t>Abdollahi</a:t>
            </a:r>
            <a:endParaRPr lang="en-US" dirty="0">
              <a:latin typeface="Comic Sans MS" panose="030F0702030302020204" pitchFamily="66" charset="0"/>
            </a:endParaRPr>
          </a:p>
          <a:p>
            <a:r>
              <a:rPr lang="en-US" dirty="0">
                <a:latin typeface="Comic Sans MS" panose="030F0702030302020204" pitchFamily="66" charset="0"/>
              </a:rPr>
              <a:t>School of Computer Engineering</a:t>
            </a:r>
          </a:p>
          <a:p>
            <a:r>
              <a:rPr lang="en-US" dirty="0">
                <a:latin typeface="Comic Sans MS" panose="030F0702030302020204" pitchFamily="66" charset="0"/>
              </a:rPr>
              <a:t>Iran University of Science and Technology</a:t>
            </a:r>
          </a:p>
          <a:p>
            <a:r>
              <a:rPr lang="en-US" dirty="0">
                <a:latin typeface="Comic Sans MS" panose="030F0702030302020204" pitchFamily="66" charset="0"/>
                <a:hlinkClick r:id="rId3"/>
              </a:rPr>
              <a:t>meisam.abdolahi@ut.ac.ir</a:t>
            </a:r>
            <a:endParaRPr lang="en-US" dirty="0">
              <a:latin typeface="Comic Sans MS" panose="030F0702030302020204" pitchFamily="66" charset="0"/>
            </a:endParaRPr>
          </a:p>
          <a:p>
            <a:endParaRPr lang="en-US" dirty="0">
              <a:latin typeface="Comic Sans MS" panose="030F0702030302020204" pitchFamily="66" charset="0"/>
            </a:endParaRPr>
          </a:p>
        </p:txBody>
      </p:sp>
      <p:pic>
        <p:nvPicPr>
          <p:cNvPr id="34818" name="Picture 2" descr="School of Computer Engineering - Iran University of Science &amp; Technology  (IUST)">
            <a:extLst>
              <a:ext uri="{FF2B5EF4-FFF2-40B4-BE49-F238E27FC236}">
                <a16:creationId xmlns:a16="http://schemas.microsoft.com/office/drawing/2014/main" id="{0411F550-6C0D-41A2-B812-1A27CB56CC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43375" y="244286"/>
            <a:ext cx="3905250" cy="1047750"/>
          </a:xfrm>
          <a:prstGeom prst="rect">
            <a:avLst/>
          </a:prstGeom>
          <a:noFill/>
        </p:spPr>
      </p:pic>
      <p:sp>
        <p:nvSpPr>
          <p:cNvPr id="5" name="Subtitle 2">
            <a:extLst>
              <a:ext uri="{FF2B5EF4-FFF2-40B4-BE49-F238E27FC236}">
                <a16:creationId xmlns:a16="http://schemas.microsoft.com/office/drawing/2014/main" id="{646DC0BF-0DB3-411D-98AB-A38B03513952}"/>
              </a:ext>
            </a:extLst>
          </p:cNvPr>
          <p:cNvSpPr txBox="1">
            <a:spLocks/>
          </p:cNvSpPr>
          <p:nvPr/>
        </p:nvSpPr>
        <p:spPr>
          <a:xfrm>
            <a:off x="2406316" y="2168527"/>
            <a:ext cx="8005652" cy="1024127"/>
          </a:xfrm>
          <a:prstGeom prst="rect">
            <a:avLst/>
          </a:prstGeom>
        </p:spPr>
        <p:txBody>
          <a:bodyPr vert="horz" lIns="91440" tIns="45720" rIns="91440" bIns="45720" rtlCol="0">
            <a:normAutofit/>
          </a:bodyPr>
          <a:lstStyle>
            <a:lvl1pPr marL="0" indent="0" algn="ctr" defTabSz="914400" rtl="0" eaLnBrk="1" latinLnBrk="0" hangingPunct="1">
              <a:lnSpc>
                <a:spcPct val="90000"/>
              </a:lnSpc>
              <a:spcBef>
                <a:spcPts val="1000"/>
              </a:spcBef>
              <a:buFont typeface="Arial" panose="020B0604020202020204" pitchFamily="34" charset="0"/>
              <a:buNone/>
              <a:defRPr sz="2400" kern="1200">
                <a:solidFill>
                  <a:schemeClr val="tx1"/>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r>
              <a:rPr lang="en-US" dirty="0">
                <a:latin typeface="Comic Sans MS" panose="030F0702030302020204" pitchFamily="66" charset="0"/>
              </a:rPr>
              <a:t>Winter 1400 (Computer Aided Design)</a:t>
            </a:r>
          </a:p>
        </p:txBody>
      </p:sp>
      <p:sp>
        <p:nvSpPr>
          <p:cNvPr id="4" name="Slide Number Placeholder 3">
            <a:extLst>
              <a:ext uri="{FF2B5EF4-FFF2-40B4-BE49-F238E27FC236}">
                <a16:creationId xmlns:a16="http://schemas.microsoft.com/office/drawing/2014/main" id="{287103CB-4302-46A2-A1E5-2F9ED67D41CA}"/>
              </a:ext>
            </a:extLst>
          </p:cNvPr>
          <p:cNvSpPr>
            <a:spLocks noGrp="1"/>
          </p:cNvSpPr>
          <p:nvPr>
            <p:ph type="sldNum" sz="quarter" idx="12"/>
          </p:nvPr>
        </p:nvSpPr>
        <p:spPr>
          <a:xfrm>
            <a:off x="8648178" y="6343824"/>
            <a:ext cx="2743200" cy="365125"/>
          </a:xfrm>
        </p:spPr>
        <p:txBody>
          <a:bodyPr/>
          <a:lstStyle/>
          <a:p>
            <a:fld id="{5A81485A-01B8-4054-A537-7FB3100B64ED}" type="slidenum">
              <a:rPr lang="en-US" smtClean="0">
                <a:latin typeface="Comic Sans MS" panose="030F0702030302020204" pitchFamily="66" charset="0"/>
              </a:rPr>
              <a:t>1</a:t>
            </a:fld>
            <a:endParaRPr lang="en-US" dirty="0">
              <a:latin typeface="Comic Sans MS" panose="030F0702030302020204" pitchFamily="66" charset="0"/>
            </a:endParaRPr>
          </a:p>
        </p:txBody>
      </p:sp>
    </p:spTree>
    <p:extLst>
      <p:ext uri="{BB962C8B-B14F-4D97-AF65-F5344CB8AC3E}">
        <p14:creationId xmlns:p14="http://schemas.microsoft.com/office/powerpoint/2010/main" val="83117091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8355B1D7-D770-43F5-9DDB-3B837FD9E675}"/>
              </a:ext>
            </a:extLst>
          </p:cNvPr>
          <p:cNvSpPr>
            <a:spLocks noGrp="1"/>
          </p:cNvSpPr>
          <p:nvPr>
            <p:ph type="title"/>
          </p:nvPr>
        </p:nvSpPr>
        <p:spPr>
          <a:xfrm>
            <a:off x="2209800" y="664153"/>
            <a:ext cx="8259762" cy="769937"/>
          </a:xfrm>
        </p:spPr>
        <p:txBody>
          <a:bodyPr/>
          <a:lstStyle/>
          <a:p>
            <a:pPr algn="ctr"/>
            <a:r>
              <a:rPr lang="en-US" altLang="en-US" dirty="0">
                <a:latin typeface="Comic Sans MS" panose="030F0702030302020204" pitchFamily="66" charset="0"/>
              </a:rPr>
              <a:t>Programming Technologies</a:t>
            </a:r>
          </a:p>
        </p:txBody>
      </p:sp>
      <p:sp>
        <p:nvSpPr>
          <p:cNvPr id="25603" name="Content Placeholder 2">
            <a:extLst>
              <a:ext uri="{FF2B5EF4-FFF2-40B4-BE49-F238E27FC236}">
                <a16:creationId xmlns:a16="http://schemas.microsoft.com/office/drawing/2014/main" id="{E1D9E6E2-ACA7-45D8-A629-03C9E19024C1}"/>
              </a:ext>
            </a:extLst>
          </p:cNvPr>
          <p:cNvSpPr>
            <a:spLocks noGrp="1"/>
          </p:cNvSpPr>
          <p:nvPr>
            <p:ph idx="1"/>
          </p:nvPr>
        </p:nvSpPr>
        <p:spPr/>
        <p:txBody>
          <a:bodyPr/>
          <a:lstStyle/>
          <a:p>
            <a:r>
              <a:rPr lang="en-US" altLang="en-US" dirty="0">
                <a:latin typeface="Comic Sans MS" panose="030F0702030302020204" pitchFamily="66" charset="0"/>
              </a:rPr>
              <a:t>Some of the well known programming technologies include</a:t>
            </a:r>
          </a:p>
          <a:p>
            <a:pPr lvl="1">
              <a:buFont typeface="Wingdings" panose="05000000000000000000" pitchFamily="2" charset="2"/>
              <a:buChar char="Ø"/>
            </a:pPr>
            <a:r>
              <a:rPr lang="en-US" altLang="en-US" dirty="0">
                <a:latin typeface="Comic Sans MS" panose="030F0702030302020204" pitchFamily="66" charset="0"/>
              </a:rPr>
              <a:t>Fusible link technology </a:t>
            </a:r>
          </a:p>
          <a:p>
            <a:pPr lvl="1">
              <a:buFont typeface="Wingdings" panose="05000000000000000000" pitchFamily="2" charset="2"/>
              <a:buChar char="Ø"/>
            </a:pPr>
            <a:r>
              <a:rPr lang="en-US" altLang="en-US" dirty="0">
                <a:latin typeface="Comic Sans MS" panose="030F0702030302020204" pitchFamily="66" charset="0"/>
              </a:rPr>
              <a:t>Anti-fuse</a:t>
            </a:r>
          </a:p>
          <a:p>
            <a:pPr lvl="1">
              <a:buFont typeface="Wingdings" panose="05000000000000000000" pitchFamily="2" charset="2"/>
              <a:buChar char="Ø"/>
            </a:pPr>
            <a:r>
              <a:rPr lang="en-US" altLang="en-US" dirty="0">
                <a:latin typeface="Comic Sans MS" panose="030F0702030302020204" pitchFamily="66" charset="0"/>
              </a:rPr>
              <a:t>Static Memory (SRAM)</a:t>
            </a:r>
          </a:p>
          <a:p>
            <a:pPr lvl="1">
              <a:buFont typeface="Wingdings" panose="05000000000000000000" pitchFamily="2" charset="2"/>
              <a:buChar char="Ø"/>
            </a:pPr>
            <a:r>
              <a:rPr lang="en-US" altLang="en-US" dirty="0">
                <a:latin typeface="Comic Sans MS" panose="030F0702030302020204" pitchFamily="66" charset="0"/>
              </a:rPr>
              <a:t>EPROM, E</a:t>
            </a:r>
            <a:r>
              <a:rPr lang="en-US" altLang="en-US" baseline="30000" dirty="0">
                <a:latin typeface="Comic Sans MS" panose="030F0702030302020204" pitchFamily="66" charset="0"/>
              </a:rPr>
              <a:t>2</a:t>
            </a:r>
            <a:r>
              <a:rPr lang="en-US" altLang="en-US" dirty="0">
                <a:latin typeface="Comic Sans MS" panose="030F0702030302020204" pitchFamily="66" charset="0"/>
              </a:rPr>
              <a:t>PROM and Flash</a:t>
            </a:r>
          </a:p>
        </p:txBody>
      </p:sp>
      <p:sp>
        <p:nvSpPr>
          <p:cNvPr id="2" name="Slide Number Placeholder 1"/>
          <p:cNvSpPr>
            <a:spLocks noGrp="1"/>
          </p:cNvSpPr>
          <p:nvPr>
            <p:ph type="sldNum" sz="quarter" idx="12"/>
          </p:nvPr>
        </p:nvSpPr>
        <p:spPr/>
        <p:txBody>
          <a:bodyPr/>
          <a:lstStyle/>
          <a:p>
            <a:fld id="{5A81485A-01B8-4054-A537-7FB3100B64ED}" type="slidenum">
              <a:rPr lang="en-US" smtClean="0"/>
              <a:t>10</a:t>
            </a:fld>
            <a:endParaRPr lang="en-US"/>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310BF9C5-ED51-4E46-95A9-EAC84A4AE22C}"/>
              </a:ext>
            </a:extLst>
          </p:cNvPr>
          <p:cNvSpPr>
            <a:spLocks noGrp="1"/>
          </p:cNvSpPr>
          <p:nvPr>
            <p:ph type="title"/>
          </p:nvPr>
        </p:nvSpPr>
        <p:spPr>
          <a:xfrm>
            <a:off x="2209800" y="524578"/>
            <a:ext cx="8259762" cy="523875"/>
          </a:xfrm>
        </p:spPr>
        <p:txBody>
          <a:bodyPr/>
          <a:lstStyle/>
          <a:p>
            <a:r>
              <a:rPr lang="en-US" altLang="en-US" sz="2800" dirty="0">
                <a:latin typeface="Comic Sans MS" panose="030F0702030302020204" pitchFamily="66" charset="0"/>
              </a:rPr>
              <a:t>The structure of the XC4000 I/O block (IOB)</a:t>
            </a:r>
          </a:p>
        </p:txBody>
      </p:sp>
      <p:grpSp>
        <p:nvGrpSpPr>
          <p:cNvPr id="22532" name="Group 9">
            <a:extLst>
              <a:ext uri="{FF2B5EF4-FFF2-40B4-BE49-F238E27FC236}">
                <a16:creationId xmlns:a16="http://schemas.microsoft.com/office/drawing/2014/main" id="{6BD74FFB-7E14-4B29-BA6C-F59C48671B9C}"/>
              </a:ext>
            </a:extLst>
          </p:cNvPr>
          <p:cNvGrpSpPr>
            <a:grpSpLocks noChangeAspect="1"/>
          </p:cNvGrpSpPr>
          <p:nvPr/>
        </p:nvGrpSpPr>
        <p:grpSpPr bwMode="auto">
          <a:xfrm>
            <a:off x="2495550" y="1216025"/>
            <a:ext cx="6985000" cy="5329238"/>
            <a:chOff x="612" y="766"/>
            <a:chExt cx="4042" cy="3084"/>
          </a:xfrm>
        </p:grpSpPr>
        <p:sp>
          <p:nvSpPr>
            <p:cNvPr id="22535" name="AutoShape 8">
              <a:extLst>
                <a:ext uri="{FF2B5EF4-FFF2-40B4-BE49-F238E27FC236}">
                  <a16:creationId xmlns:a16="http://schemas.microsoft.com/office/drawing/2014/main" id="{6B5138A5-40CE-4D5B-9BC5-FB648549276B}"/>
                </a:ext>
              </a:extLst>
            </p:cNvPr>
            <p:cNvSpPr>
              <a:spLocks noChangeAspect="1" noChangeArrowheads="1" noTextEdit="1"/>
            </p:cNvSpPr>
            <p:nvPr/>
          </p:nvSpPr>
          <p:spPr bwMode="auto">
            <a:xfrm>
              <a:off x="612" y="766"/>
              <a:ext cx="4042" cy="30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2536" name="Picture 10">
              <a:extLst>
                <a:ext uri="{FF2B5EF4-FFF2-40B4-BE49-F238E27FC236}">
                  <a16:creationId xmlns:a16="http://schemas.microsoft.com/office/drawing/2014/main" id="{219AF3B6-CAAD-4895-A1AC-709729D59FA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2" y="766"/>
              <a:ext cx="4047" cy="30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5" name="Rectangle 4">
            <a:extLst>
              <a:ext uri="{FF2B5EF4-FFF2-40B4-BE49-F238E27FC236}">
                <a16:creationId xmlns:a16="http://schemas.microsoft.com/office/drawing/2014/main" id="{120D8F8C-361D-4671-A8C1-AADF3699B90F}"/>
              </a:ext>
            </a:extLst>
          </p:cNvPr>
          <p:cNvSpPr>
            <a:spLocks noChangeArrowheads="1"/>
          </p:cNvSpPr>
          <p:nvPr/>
        </p:nvSpPr>
        <p:spPr bwMode="auto">
          <a:xfrm>
            <a:off x="2495550" y="1216026"/>
            <a:ext cx="7200900" cy="2644775"/>
          </a:xfrm>
          <a:prstGeom prst="rect">
            <a:avLst/>
          </a:prstGeom>
          <a:solidFill>
            <a:srgbClr val="FFC000">
              <a:alpha val="25098"/>
            </a:srgbClr>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12" name="Rectangle 11">
            <a:extLst>
              <a:ext uri="{FF2B5EF4-FFF2-40B4-BE49-F238E27FC236}">
                <a16:creationId xmlns:a16="http://schemas.microsoft.com/office/drawing/2014/main" id="{AE51139A-127E-4A18-976F-5EA7E189D813}"/>
              </a:ext>
            </a:extLst>
          </p:cNvPr>
          <p:cNvSpPr>
            <a:spLocks noChangeArrowheads="1"/>
          </p:cNvSpPr>
          <p:nvPr/>
        </p:nvSpPr>
        <p:spPr bwMode="auto">
          <a:xfrm>
            <a:off x="2495550" y="3881439"/>
            <a:ext cx="7200900" cy="2644775"/>
          </a:xfrm>
          <a:prstGeom prst="rect">
            <a:avLst/>
          </a:prstGeom>
          <a:solidFill>
            <a:srgbClr val="66FF66">
              <a:alpha val="25098"/>
            </a:srgbClr>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 name="Slide Number Placeholder 1"/>
          <p:cNvSpPr>
            <a:spLocks noGrp="1"/>
          </p:cNvSpPr>
          <p:nvPr>
            <p:ph type="sldNum" sz="quarter" idx="12"/>
          </p:nvPr>
        </p:nvSpPr>
        <p:spPr/>
        <p:txBody>
          <a:bodyPr/>
          <a:lstStyle/>
          <a:p>
            <a:fld id="{5A81485A-01B8-4054-A537-7FB3100B64ED}" type="slidenum">
              <a:rPr lang="en-US" smtClean="0"/>
              <a:t>100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down)">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wipe(down)">
                                      <p:cBhvr>
                                        <p:cTn id="12"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2"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5E201689-3F08-4C02-9C61-487B1198578B}"/>
              </a:ext>
            </a:extLst>
          </p:cNvPr>
          <p:cNvSpPr>
            <a:spLocks noGrp="1"/>
          </p:cNvSpPr>
          <p:nvPr>
            <p:ph type="title"/>
          </p:nvPr>
        </p:nvSpPr>
        <p:spPr>
          <a:xfrm>
            <a:off x="2209800" y="515938"/>
            <a:ext cx="8259762" cy="646112"/>
          </a:xfrm>
        </p:spPr>
        <p:txBody>
          <a:bodyPr/>
          <a:lstStyle/>
          <a:p>
            <a:r>
              <a:rPr lang="en-US" altLang="en-US" sz="3600" dirty="0">
                <a:latin typeface="Comic Sans MS" panose="030F0702030302020204" pitchFamily="66" charset="0"/>
              </a:rPr>
              <a:t>IOE Structure for Cyclone V Devices</a:t>
            </a:r>
          </a:p>
        </p:txBody>
      </p:sp>
      <p:grpSp>
        <p:nvGrpSpPr>
          <p:cNvPr id="23556" name="Group 4">
            <a:extLst>
              <a:ext uri="{FF2B5EF4-FFF2-40B4-BE49-F238E27FC236}">
                <a16:creationId xmlns:a16="http://schemas.microsoft.com/office/drawing/2014/main" id="{D8CDA858-7CCD-4D64-AF28-EA6066C1E68C}"/>
              </a:ext>
            </a:extLst>
          </p:cNvPr>
          <p:cNvGrpSpPr>
            <a:grpSpLocks noChangeAspect="1"/>
          </p:cNvGrpSpPr>
          <p:nvPr/>
        </p:nvGrpSpPr>
        <p:grpSpPr bwMode="auto">
          <a:xfrm>
            <a:off x="2711450" y="1196975"/>
            <a:ext cx="6985000" cy="5480050"/>
            <a:chOff x="748" y="754"/>
            <a:chExt cx="4400" cy="3452"/>
          </a:xfrm>
        </p:grpSpPr>
        <p:sp>
          <p:nvSpPr>
            <p:cNvPr id="23557" name="AutoShape 3">
              <a:extLst>
                <a:ext uri="{FF2B5EF4-FFF2-40B4-BE49-F238E27FC236}">
                  <a16:creationId xmlns:a16="http://schemas.microsoft.com/office/drawing/2014/main" id="{51683FE9-DC40-4D0E-99F1-260D87703157}"/>
                </a:ext>
              </a:extLst>
            </p:cNvPr>
            <p:cNvSpPr>
              <a:spLocks noChangeAspect="1" noChangeArrowheads="1" noTextEdit="1"/>
            </p:cNvSpPr>
            <p:nvPr/>
          </p:nvSpPr>
          <p:spPr bwMode="auto">
            <a:xfrm>
              <a:off x="748" y="754"/>
              <a:ext cx="4400" cy="34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3558" name="Picture 5">
              <a:extLst>
                <a:ext uri="{FF2B5EF4-FFF2-40B4-BE49-F238E27FC236}">
                  <a16:creationId xmlns:a16="http://schemas.microsoft.com/office/drawing/2014/main" id="{57E88B86-606F-4E99-BCA2-D31E6F30054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8" y="754"/>
              <a:ext cx="4406" cy="34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101</a:t>
            </a:fld>
            <a:endParaRPr lang="en-US"/>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65B38C7E-3833-443C-A4FE-BF7BDEAF9AA2}"/>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9D27AE73-A427-4473-9760-6B38FDB9A7AC}"/>
              </a:ext>
            </a:extLst>
          </p:cNvPr>
          <p:cNvSpPr>
            <a:spLocks noGrp="1"/>
          </p:cNvSpPr>
          <p:nvPr>
            <p:ph idx="1"/>
          </p:nvPr>
        </p:nvSpPr>
        <p:spPr>
          <a:xfrm>
            <a:off x="930564" y="865044"/>
            <a:ext cx="10515600" cy="4351338"/>
          </a:xfrm>
        </p:spPr>
        <p:txBody>
          <a:bodyPr/>
          <a:lstStyle/>
          <a:p>
            <a:pPr marL="0" indent="0">
              <a:buNone/>
              <a:defRPr/>
            </a:pPr>
            <a:endParaRPr lang="en-US" dirty="0"/>
          </a:p>
          <a:p>
            <a:pPr marL="0" indent="0">
              <a:buNone/>
              <a:defRPr/>
            </a:pPr>
            <a:endParaRPr lang="en-US" dirty="0"/>
          </a:p>
          <a:p>
            <a:pPr marL="0" indent="0">
              <a:buNone/>
              <a:defRPr/>
            </a:pPr>
            <a:endParaRPr lang="en-US" dirty="0"/>
          </a:p>
          <a:p>
            <a:pPr marL="0" indent="0">
              <a:buNone/>
              <a:defRPr/>
            </a:pPr>
            <a:endParaRPr lang="en-US" dirty="0"/>
          </a:p>
          <a:p>
            <a:pPr marL="0" indent="0" algn="ctr">
              <a:buNone/>
              <a:defRPr/>
            </a:pPr>
            <a:r>
              <a:rPr lang="en-US" b="1" dirty="0">
                <a:solidFill>
                  <a:srgbClr val="FF0000"/>
                </a:solidFill>
                <a:effectLst>
                  <a:outerShdw blurRad="38100" dist="38100" dir="2700000" algn="tl">
                    <a:srgbClr val="000000">
                      <a:alpha val="43137"/>
                    </a:srgbClr>
                  </a:outerShdw>
                </a:effectLst>
                <a:latin typeface="Comic Sans MS" panose="030F0702030302020204" pitchFamily="66" charset="0"/>
              </a:rPr>
              <a:t>Modern FPGAs</a:t>
            </a:r>
          </a:p>
        </p:txBody>
      </p:sp>
      <p:sp>
        <p:nvSpPr>
          <p:cNvPr id="2" name="Slide Number Placeholder 1"/>
          <p:cNvSpPr>
            <a:spLocks noGrp="1"/>
          </p:cNvSpPr>
          <p:nvPr>
            <p:ph type="sldNum" sz="quarter" idx="12"/>
          </p:nvPr>
        </p:nvSpPr>
        <p:spPr/>
        <p:txBody>
          <a:bodyPr/>
          <a:lstStyle/>
          <a:p>
            <a:fld id="{5A81485A-01B8-4054-A537-7FB3100B64ED}" type="slidenum">
              <a:rPr lang="en-US" smtClean="0"/>
              <a:t>102</a:t>
            </a:fld>
            <a:endParaRPr lang="en-US"/>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3" name="Content Placeholder 2">
            <a:extLst>
              <a:ext uri="{FF2B5EF4-FFF2-40B4-BE49-F238E27FC236}">
                <a16:creationId xmlns:a16="http://schemas.microsoft.com/office/drawing/2014/main" id="{150A77AA-EBF8-4EAD-884A-DEACD93876E1}"/>
              </a:ext>
            </a:extLst>
          </p:cNvPr>
          <p:cNvSpPr>
            <a:spLocks noGrp="1"/>
          </p:cNvSpPr>
          <p:nvPr>
            <p:ph idx="1"/>
          </p:nvPr>
        </p:nvSpPr>
        <p:spPr>
          <a:xfrm>
            <a:off x="471054" y="610034"/>
            <a:ext cx="11813309" cy="4351338"/>
          </a:xfrm>
        </p:spPr>
        <p:txBody>
          <a:bodyPr/>
          <a:lstStyle/>
          <a:p>
            <a:r>
              <a:rPr lang="en-US" altLang="en-US" dirty="0">
                <a:latin typeface="Comic Sans MS" panose="030F0702030302020204" pitchFamily="66" charset="0"/>
              </a:rPr>
              <a:t>Every </a:t>
            </a:r>
            <a:r>
              <a:rPr lang="en-US" altLang="en-US" dirty="0">
                <a:solidFill>
                  <a:srgbClr val="FF0000"/>
                </a:solidFill>
                <a:latin typeface="Comic Sans MS" panose="030F0702030302020204" pitchFamily="66" charset="0"/>
              </a:rPr>
              <a:t>two/three</a:t>
            </a:r>
            <a:r>
              <a:rPr lang="en-US" altLang="en-US" dirty="0">
                <a:latin typeface="Comic Sans MS" panose="030F0702030302020204" pitchFamily="66" charset="0"/>
              </a:rPr>
              <a:t> years, Xilinx produces </a:t>
            </a:r>
            <a:r>
              <a:rPr lang="en-US" altLang="en-US" dirty="0">
                <a:solidFill>
                  <a:srgbClr val="008000"/>
                </a:solidFill>
                <a:latin typeface="Comic Sans MS" panose="030F0702030302020204" pitchFamily="66" charset="0"/>
              </a:rPr>
              <a:t>new</a:t>
            </a:r>
            <a:r>
              <a:rPr lang="en-US" altLang="en-US" dirty="0">
                <a:latin typeface="Comic Sans MS" panose="030F0702030302020204" pitchFamily="66" charset="0"/>
              </a:rPr>
              <a:t> FPGA devices</a:t>
            </a:r>
          </a:p>
          <a:p>
            <a:r>
              <a:rPr lang="en-US" altLang="en-US" dirty="0">
                <a:latin typeface="Comic Sans MS" panose="030F0702030302020204" pitchFamily="66" charset="0"/>
              </a:rPr>
              <a:t>The architecture principle of all devices is </a:t>
            </a:r>
            <a:r>
              <a:rPr lang="en-US" altLang="en-US" dirty="0">
                <a:solidFill>
                  <a:srgbClr val="008000"/>
                </a:solidFill>
                <a:latin typeface="Comic Sans MS" panose="030F0702030302020204" pitchFamily="66" charset="0"/>
              </a:rPr>
              <a:t>similar</a:t>
            </a:r>
            <a:r>
              <a:rPr lang="en-US" altLang="en-US" dirty="0">
                <a:latin typeface="Comic Sans MS" panose="030F0702030302020204" pitchFamily="66" charset="0"/>
              </a:rPr>
              <a:t>. </a:t>
            </a:r>
          </a:p>
          <a:p>
            <a:r>
              <a:rPr lang="en-US" altLang="en-US" dirty="0">
                <a:latin typeface="Comic Sans MS" panose="030F0702030302020204" pitchFamily="66" charset="0"/>
              </a:rPr>
              <a:t>Modern FPGAs of Intel</a:t>
            </a:r>
          </a:p>
          <a:p>
            <a:pPr lvl="1">
              <a:buFont typeface="Wingdings" panose="05000000000000000000" pitchFamily="2" charset="2"/>
              <a:buChar char="Ø"/>
            </a:pPr>
            <a:r>
              <a:rPr lang="en-US" altLang="en-US" dirty="0">
                <a:latin typeface="Comic Sans MS" panose="030F0702030302020204" pitchFamily="66" charset="0"/>
              </a:rPr>
              <a:t>Cyclone </a:t>
            </a:r>
          </a:p>
          <a:p>
            <a:r>
              <a:rPr lang="en-US" altLang="en-US" dirty="0">
                <a:latin typeface="Comic Sans MS" panose="030F0702030302020204" pitchFamily="66" charset="0"/>
              </a:rPr>
              <a:t>Modern FPGAs of Xilinx</a:t>
            </a:r>
          </a:p>
          <a:p>
            <a:pPr lvl="1">
              <a:buFont typeface="Wingdings" panose="05000000000000000000" pitchFamily="2" charset="2"/>
              <a:buChar char="Ø"/>
            </a:pPr>
            <a:r>
              <a:rPr lang="en-US" altLang="en-US" dirty="0" err="1">
                <a:latin typeface="Comic Sans MS" panose="030F0702030302020204" pitchFamily="66" charset="0"/>
              </a:rPr>
              <a:t>Artix</a:t>
            </a:r>
            <a:endParaRPr lang="en-US" altLang="en-US" dirty="0">
              <a:latin typeface="Comic Sans MS" panose="030F0702030302020204" pitchFamily="66" charset="0"/>
            </a:endParaRPr>
          </a:p>
          <a:p>
            <a:endParaRPr lang="en-US" altLang="en-US" dirty="0"/>
          </a:p>
        </p:txBody>
      </p:sp>
      <p:sp>
        <p:nvSpPr>
          <p:cNvPr id="2" name="Slide Number Placeholder 1"/>
          <p:cNvSpPr>
            <a:spLocks noGrp="1"/>
          </p:cNvSpPr>
          <p:nvPr>
            <p:ph type="sldNum" sz="quarter" idx="12"/>
          </p:nvPr>
        </p:nvSpPr>
        <p:spPr/>
        <p:txBody>
          <a:bodyPr/>
          <a:lstStyle/>
          <a:p>
            <a:fld id="{5A81485A-01B8-4054-A537-7FB3100B64ED}" type="slidenum">
              <a:rPr lang="en-US" smtClean="0"/>
              <a:t>103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03">
                                            <p:txEl>
                                              <p:pRg st="0" end="0"/>
                                            </p:txEl>
                                          </p:spTgt>
                                        </p:tgtEl>
                                        <p:attrNameLst>
                                          <p:attrName>style.visibility</p:attrName>
                                        </p:attrNameLst>
                                      </p:cBhvr>
                                      <p:to>
                                        <p:strVal val="visible"/>
                                      </p:to>
                                    </p:set>
                                    <p:anim calcmode="lin" valueType="num">
                                      <p:cBhvr additive="base">
                                        <p:cTn id="7" dur="500" fill="hold"/>
                                        <p:tgtEl>
                                          <p:spTgt spid="2560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5603">
                                            <p:txEl>
                                              <p:pRg st="1" end="1"/>
                                            </p:txEl>
                                          </p:spTgt>
                                        </p:tgtEl>
                                        <p:attrNameLst>
                                          <p:attrName>style.visibility</p:attrName>
                                        </p:attrNameLst>
                                      </p:cBhvr>
                                      <p:to>
                                        <p:strVal val="visible"/>
                                      </p:to>
                                    </p:set>
                                    <p:anim calcmode="lin" valueType="num">
                                      <p:cBhvr additive="base">
                                        <p:cTn id="13"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5603">
                                            <p:txEl>
                                              <p:pRg st="2" end="2"/>
                                            </p:txEl>
                                          </p:spTgt>
                                        </p:tgtEl>
                                        <p:attrNameLst>
                                          <p:attrName>style.visibility</p:attrName>
                                        </p:attrNameLst>
                                      </p:cBhvr>
                                      <p:to>
                                        <p:strVal val="visible"/>
                                      </p:to>
                                    </p:set>
                                    <p:anim calcmode="lin" valueType="num">
                                      <p:cBhvr additive="base">
                                        <p:cTn id="19"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2" end="2"/>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5603">
                                            <p:txEl>
                                              <p:pRg st="3" end="3"/>
                                            </p:txEl>
                                          </p:spTgt>
                                        </p:tgtEl>
                                        <p:attrNameLst>
                                          <p:attrName>style.visibility</p:attrName>
                                        </p:attrNameLst>
                                      </p:cBhvr>
                                      <p:to>
                                        <p:strVal val="visible"/>
                                      </p:to>
                                    </p:set>
                                    <p:anim calcmode="lin" valueType="num">
                                      <p:cBhvr additive="base">
                                        <p:cTn id="23"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5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25603">
                                            <p:txEl>
                                              <p:pRg st="4" end="4"/>
                                            </p:txEl>
                                          </p:spTgt>
                                        </p:tgtEl>
                                        <p:attrNameLst>
                                          <p:attrName>style.visibility</p:attrName>
                                        </p:attrNameLst>
                                      </p:cBhvr>
                                      <p:to>
                                        <p:strVal val="visible"/>
                                      </p:to>
                                    </p:set>
                                    <p:anim calcmode="lin" valueType="num">
                                      <p:cBhvr additive="base">
                                        <p:cTn id="29"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5603">
                                            <p:txEl>
                                              <p:pRg st="4" end="4"/>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25603">
                                            <p:txEl>
                                              <p:pRg st="5" end="5"/>
                                            </p:txEl>
                                          </p:spTgt>
                                        </p:tgtEl>
                                        <p:attrNameLst>
                                          <p:attrName>style.visibility</p:attrName>
                                        </p:attrNameLst>
                                      </p:cBhvr>
                                      <p:to>
                                        <p:strVal val="visible"/>
                                      </p:to>
                                    </p:set>
                                    <p:anim calcmode="lin" valueType="num">
                                      <p:cBhvr additive="base">
                                        <p:cTn id="33"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560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04AF2F82-14F3-43BD-A892-2FA552D9148B}"/>
              </a:ext>
            </a:extLst>
          </p:cNvPr>
          <p:cNvSpPr>
            <a:spLocks noGrp="1"/>
          </p:cNvSpPr>
          <p:nvPr>
            <p:ph type="title"/>
          </p:nvPr>
        </p:nvSpPr>
        <p:spPr>
          <a:xfrm>
            <a:off x="1966119" y="295710"/>
            <a:ext cx="8259762" cy="646112"/>
          </a:xfrm>
        </p:spPr>
        <p:txBody>
          <a:bodyPr>
            <a:normAutofit/>
          </a:bodyPr>
          <a:lstStyle/>
          <a:p>
            <a:pPr algn="ctr"/>
            <a:r>
              <a:rPr lang="en-US" altLang="en-US" sz="4000" dirty="0">
                <a:latin typeface="Comic Sans MS" panose="030F0702030302020204" pitchFamily="66" charset="0"/>
              </a:rPr>
              <a:t>Introducing Cyclone Devices</a:t>
            </a:r>
          </a:p>
        </p:txBody>
      </p:sp>
      <p:sp>
        <p:nvSpPr>
          <p:cNvPr id="3" name="Content Placeholder 2">
            <a:extLst>
              <a:ext uri="{FF2B5EF4-FFF2-40B4-BE49-F238E27FC236}">
                <a16:creationId xmlns:a16="http://schemas.microsoft.com/office/drawing/2014/main" id="{66D801B4-C9B2-48EF-8A20-23C1C2E76630}"/>
              </a:ext>
            </a:extLst>
          </p:cNvPr>
          <p:cNvSpPr>
            <a:spLocks noGrp="1"/>
          </p:cNvSpPr>
          <p:nvPr>
            <p:ph idx="1"/>
          </p:nvPr>
        </p:nvSpPr>
        <p:spPr>
          <a:xfrm>
            <a:off x="431799" y="1234498"/>
            <a:ext cx="11677073" cy="4351338"/>
          </a:xfrm>
        </p:spPr>
        <p:txBody>
          <a:bodyPr>
            <a:normAutofit lnSpcReduction="10000"/>
          </a:bodyPr>
          <a:lstStyle/>
          <a:p>
            <a:pPr>
              <a:spcBef>
                <a:spcPct val="0"/>
              </a:spcBef>
              <a:spcAft>
                <a:spcPct val="10000"/>
              </a:spcAft>
              <a:defRPr/>
            </a:pPr>
            <a:r>
              <a:rPr lang="en-US" sz="2400" dirty="0">
                <a:latin typeface="Comic Sans MS" panose="030F0702030302020204" pitchFamily="66" charset="0"/>
              </a:rPr>
              <a:t>Low power</a:t>
            </a:r>
          </a:p>
          <a:p>
            <a:pPr marL="628650" lvl="1" indent="-285750">
              <a:spcBef>
                <a:spcPct val="0"/>
              </a:spcBef>
              <a:spcAft>
                <a:spcPct val="20000"/>
              </a:spcAft>
              <a:buFont typeface="Wingdings" panose="05000000000000000000" pitchFamily="2" charset="2"/>
              <a:buChar char="Ø"/>
              <a:defRPr/>
            </a:pPr>
            <a:r>
              <a:rPr lang="en-US" sz="1800" dirty="0">
                <a:latin typeface="Comic Sans MS" panose="030F0702030302020204" pitchFamily="66" charset="0"/>
              </a:rPr>
              <a:t>200K LE for under 0.25 Watt (cyclone III)</a:t>
            </a:r>
          </a:p>
          <a:p>
            <a:pPr marL="628650" lvl="1" indent="-285750">
              <a:spcBef>
                <a:spcPct val="0"/>
              </a:spcBef>
              <a:spcAft>
                <a:spcPct val="20000"/>
              </a:spcAft>
              <a:buFont typeface="Wingdings" panose="05000000000000000000" pitchFamily="2" charset="2"/>
              <a:buChar char="Ø"/>
              <a:defRPr/>
            </a:pPr>
            <a:r>
              <a:rPr lang="en-US" sz="1800" dirty="0">
                <a:latin typeface="Comic Sans MS" panose="030F0702030302020204" pitchFamily="66" charset="0"/>
              </a:rPr>
              <a:t>300K LE for cyclone V</a:t>
            </a:r>
          </a:p>
          <a:p>
            <a:pPr marL="628650" lvl="1" indent="-285750">
              <a:spcBef>
                <a:spcPct val="0"/>
              </a:spcBef>
              <a:spcAft>
                <a:spcPct val="20000"/>
              </a:spcAft>
              <a:buFont typeface="Wingdings" panose="05000000000000000000" pitchFamily="2" charset="2"/>
              <a:buChar char="Ø"/>
              <a:defRPr/>
            </a:pPr>
            <a:r>
              <a:rPr lang="en-US" sz="1800" dirty="0">
                <a:latin typeface="Comic Sans MS" panose="030F0702030302020204" pitchFamily="66" charset="0"/>
              </a:rPr>
              <a:t>TSMC 60-nm process (cyclone III)</a:t>
            </a:r>
          </a:p>
          <a:p>
            <a:pPr marL="628650" lvl="1" indent="-285750">
              <a:spcBef>
                <a:spcPct val="0"/>
              </a:spcBef>
              <a:spcAft>
                <a:spcPct val="20000"/>
              </a:spcAft>
              <a:buFont typeface="Wingdings" panose="05000000000000000000" pitchFamily="2" charset="2"/>
              <a:buChar char="Ø"/>
              <a:defRPr/>
            </a:pPr>
            <a:r>
              <a:rPr lang="en-US" sz="1800" dirty="0">
                <a:latin typeface="Comic Sans MS" panose="030F0702030302020204" pitchFamily="66" charset="0"/>
              </a:rPr>
              <a:t>TSMC 20-nm process for cyclone V</a:t>
            </a:r>
          </a:p>
          <a:p>
            <a:pPr marL="628650" lvl="1" indent="-285750">
              <a:spcBef>
                <a:spcPct val="0"/>
              </a:spcBef>
              <a:spcAft>
                <a:spcPct val="80000"/>
              </a:spcAft>
              <a:buFont typeface="Wingdings" panose="05000000000000000000" pitchFamily="2" charset="2"/>
              <a:buChar char="Ø"/>
              <a:defRPr/>
            </a:pPr>
            <a:r>
              <a:rPr lang="en-US" sz="1800" dirty="0" err="1">
                <a:latin typeface="Comic Sans MS" panose="030F0702030302020204" pitchFamily="66" charset="0"/>
              </a:rPr>
              <a:t>Quartus</a:t>
            </a:r>
            <a:r>
              <a:rPr lang="en-US" sz="1800" dirty="0">
                <a:latin typeface="Comic Sans MS" panose="030F0702030302020204" pitchFamily="66" charset="0"/>
              </a:rPr>
              <a:t> II software power-aware design flow</a:t>
            </a:r>
          </a:p>
          <a:p>
            <a:pPr>
              <a:spcBef>
                <a:spcPct val="0"/>
              </a:spcBef>
              <a:spcAft>
                <a:spcPct val="10000"/>
              </a:spcAft>
              <a:defRPr/>
            </a:pPr>
            <a:r>
              <a:rPr lang="en-US" sz="2400" dirty="0">
                <a:latin typeface="Comic Sans MS" panose="030F0702030302020204" pitchFamily="66" charset="0"/>
              </a:rPr>
              <a:t>High functionality</a:t>
            </a:r>
          </a:p>
          <a:p>
            <a:pPr marL="628650" lvl="1" indent="-285750">
              <a:spcBef>
                <a:spcPct val="0"/>
              </a:spcBef>
              <a:spcAft>
                <a:spcPct val="20000"/>
              </a:spcAft>
              <a:buFont typeface="Wingdings" panose="05000000000000000000" pitchFamily="2" charset="2"/>
              <a:buChar char="Ø"/>
              <a:defRPr/>
            </a:pPr>
            <a:r>
              <a:rPr lang="en-US" sz="1800" dirty="0">
                <a:latin typeface="Comic Sans MS" panose="030F0702030302020204" pitchFamily="66" charset="0"/>
              </a:rPr>
              <a:t>Up to 8 </a:t>
            </a:r>
            <a:r>
              <a:rPr lang="en-US" sz="1800" dirty="0" err="1">
                <a:latin typeface="Comic Sans MS" panose="030F0702030302020204" pitchFamily="66" charset="0"/>
              </a:rPr>
              <a:t>Mbits</a:t>
            </a:r>
            <a:r>
              <a:rPr lang="en-US" sz="1800" dirty="0">
                <a:latin typeface="Comic Sans MS" panose="030F0702030302020204" pitchFamily="66" charset="0"/>
              </a:rPr>
              <a:t> of embedded memory (cyclone III)</a:t>
            </a:r>
          </a:p>
          <a:p>
            <a:pPr marL="628650" lvl="1" indent="-285750">
              <a:spcBef>
                <a:spcPct val="0"/>
              </a:spcBef>
              <a:spcAft>
                <a:spcPct val="20000"/>
              </a:spcAft>
              <a:buFont typeface="Wingdings" panose="05000000000000000000" pitchFamily="2" charset="2"/>
              <a:buChar char="Ø"/>
              <a:defRPr/>
            </a:pPr>
            <a:r>
              <a:rPr lang="en-US" sz="1800" dirty="0">
                <a:latin typeface="Comic Sans MS" panose="030F0702030302020204" pitchFamily="66" charset="0"/>
              </a:rPr>
              <a:t>12 </a:t>
            </a:r>
            <a:r>
              <a:rPr lang="en-US" sz="1800" dirty="0" err="1">
                <a:latin typeface="Comic Sans MS" panose="030F0702030302020204" pitchFamily="66" charset="0"/>
              </a:rPr>
              <a:t>Mbits</a:t>
            </a:r>
            <a:r>
              <a:rPr lang="en-US" sz="1800" dirty="0">
                <a:latin typeface="Comic Sans MS" panose="030F0702030302020204" pitchFamily="66" charset="0"/>
              </a:rPr>
              <a:t> of embedded memory (cyclone V) </a:t>
            </a:r>
          </a:p>
          <a:p>
            <a:pPr marL="628650" lvl="1" indent="-285750">
              <a:spcBef>
                <a:spcPct val="0"/>
              </a:spcBef>
              <a:spcAft>
                <a:spcPct val="10000"/>
              </a:spcAft>
              <a:buFont typeface="Wingdings" panose="05000000000000000000" pitchFamily="2" charset="2"/>
              <a:buChar char="Ø"/>
              <a:defRPr/>
            </a:pPr>
            <a:r>
              <a:rPr lang="en-US" sz="1800" dirty="0">
                <a:latin typeface="Comic Sans MS" panose="030F0702030302020204" pitchFamily="66" charset="0"/>
              </a:rPr>
              <a:t>Up to 396 embedded multipliers (cyclone III)</a:t>
            </a:r>
          </a:p>
          <a:p>
            <a:pPr marL="628650" lvl="1" indent="-285750">
              <a:spcBef>
                <a:spcPct val="0"/>
              </a:spcBef>
              <a:spcAft>
                <a:spcPct val="10000"/>
              </a:spcAft>
              <a:buFont typeface="Wingdings" panose="05000000000000000000" pitchFamily="2" charset="2"/>
              <a:buChar char="Ø"/>
              <a:defRPr/>
            </a:pPr>
            <a:r>
              <a:rPr lang="en-US" sz="1800" dirty="0">
                <a:latin typeface="Comic Sans MS" panose="030F0702030302020204" pitchFamily="66" charset="0"/>
              </a:rPr>
              <a:t>Up to 2000 embedded multipliers (cyclone V)</a:t>
            </a:r>
          </a:p>
          <a:p>
            <a:pPr marL="342900" lvl="1" indent="0">
              <a:spcBef>
                <a:spcPct val="0"/>
              </a:spcBef>
              <a:spcAft>
                <a:spcPct val="10000"/>
              </a:spcAft>
              <a:buNone/>
              <a:defRPr/>
            </a:pPr>
            <a:endParaRPr lang="en-US" sz="1800" dirty="0">
              <a:latin typeface="Comic Sans MS" panose="030F0702030302020204" pitchFamily="66" charset="0"/>
            </a:endParaRPr>
          </a:p>
          <a:p>
            <a:pPr marL="114300" indent="-171450">
              <a:spcBef>
                <a:spcPct val="0"/>
              </a:spcBef>
              <a:spcAft>
                <a:spcPct val="10000"/>
              </a:spcAft>
              <a:defRPr/>
            </a:pPr>
            <a:r>
              <a:rPr lang="en-US" sz="2400" dirty="0">
                <a:latin typeface="Comic Sans MS" panose="030F0702030302020204" pitchFamily="66" charset="0"/>
              </a:rPr>
              <a:t>Type of multipliers</a:t>
            </a:r>
          </a:p>
          <a:p>
            <a:pPr marL="628650" lvl="1" indent="-285750">
              <a:spcBef>
                <a:spcPct val="0"/>
              </a:spcBef>
              <a:spcAft>
                <a:spcPct val="10000"/>
              </a:spcAft>
              <a:buFont typeface="Wingdings" panose="05000000000000000000" pitchFamily="2" charset="2"/>
              <a:buChar char="Ø"/>
              <a:defRPr/>
            </a:pPr>
            <a:r>
              <a:rPr lang="en-US" sz="1800" dirty="0">
                <a:latin typeface="Comic Sans MS" panose="030F0702030302020204" pitchFamily="66" charset="0"/>
              </a:rPr>
              <a:t>9x9, 18x18, 27x27</a:t>
            </a:r>
          </a:p>
          <a:p>
            <a:pPr marL="114300" indent="-171450">
              <a:spcBef>
                <a:spcPct val="0"/>
              </a:spcBef>
              <a:spcAft>
                <a:spcPct val="80000"/>
              </a:spcAft>
              <a:defRPr/>
            </a:pPr>
            <a:endParaRPr lang="en-US" sz="2400" dirty="0"/>
          </a:p>
          <a:p>
            <a:pPr>
              <a:defRPr/>
            </a:pPr>
            <a:endParaRPr lang="en-US" sz="3600" dirty="0"/>
          </a:p>
        </p:txBody>
      </p:sp>
      <p:sp>
        <p:nvSpPr>
          <p:cNvPr id="2" name="Slide Number Placeholder 1"/>
          <p:cNvSpPr>
            <a:spLocks noGrp="1"/>
          </p:cNvSpPr>
          <p:nvPr>
            <p:ph type="sldNum" sz="quarter" idx="12"/>
          </p:nvPr>
        </p:nvSpPr>
        <p:spPr/>
        <p:txBody>
          <a:bodyPr/>
          <a:lstStyle/>
          <a:p>
            <a:fld id="{5A81485A-01B8-4054-A537-7FB3100B64ED}" type="slidenum">
              <a:rPr lang="en-US" smtClean="0"/>
              <a:t>104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anim calcmode="lin" valueType="num">
                                      <p:cBhvr additive="base">
                                        <p:cTn id="15"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 calcmode="lin" valueType="num">
                                      <p:cBhvr additive="base">
                                        <p:cTn id="19"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3">
                                            <p:txEl>
                                              <p:pRg st="4" end="4"/>
                                            </p:txEl>
                                          </p:spTgt>
                                        </p:tgtEl>
                                        <p:attrNameLst>
                                          <p:attrName>style.visibility</p:attrName>
                                        </p:attrNameLst>
                                      </p:cBhvr>
                                      <p:to>
                                        <p:strVal val="visible"/>
                                      </p:to>
                                    </p:set>
                                    <p:anim calcmode="lin" valueType="num">
                                      <p:cBhvr additive="base">
                                        <p:cTn id="23"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
                                            <p:txEl>
                                              <p:pRg st="5" end="5"/>
                                            </p:txEl>
                                          </p:spTgt>
                                        </p:tgtEl>
                                        <p:attrNameLst>
                                          <p:attrName>style.visibility</p:attrName>
                                        </p:attrNameLst>
                                      </p:cBhvr>
                                      <p:to>
                                        <p:strVal val="visible"/>
                                      </p:to>
                                    </p:set>
                                    <p:anim calcmode="lin" valueType="num">
                                      <p:cBhvr additive="base">
                                        <p:cTn id="27"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3">
                                            <p:txEl>
                                              <p:pRg st="6" end="6"/>
                                            </p:txEl>
                                          </p:spTgt>
                                        </p:tgtEl>
                                        <p:attrNameLst>
                                          <p:attrName>style.visibility</p:attrName>
                                        </p:attrNameLst>
                                      </p:cBhvr>
                                      <p:to>
                                        <p:strVal val="visible"/>
                                      </p:to>
                                    </p:set>
                                    <p:anim calcmode="lin" valueType="num">
                                      <p:cBhvr additive="base">
                                        <p:cTn id="33" dur="500" fill="hold"/>
                                        <p:tgtEl>
                                          <p:spTgt spid="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
                                            <p:txEl>
                                              <p:pRg st="7" end="7"/>
                                            </p:txEl>
                                          </p:spTgt>
                                        </p:tgtEl>
                                        <p:attrNameLst>
                                          <p:attrName>style.visibility</p:attrName>
                                        </p:attrNameLst>
                                      </p:cBhvr>
                                      <p:to>
                                        <p:strVal val="visible"/>
                                      </p:to>
                                    </p:set>
                                    <p:anim calcmode="lin" valueType="num">
                                      <p:cBhvr additive="base">
                                        <p:cTn id="3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 calcmode="lin" valueType="num">
                                      <p:cBhvr additive="base">
                                        <p:cTn id="41"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3">
                                            <p:txEl>
                                              <p:pRg st="8" end="8"/>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3">
                                            <p:txEl>
                                              <p:pRg st="9" end="9"/>
                                            </p:txEl>
                                          </p:spTgt>
                                        </p:tgtEl>
                                        <p:attrNameLst>
                                          <p:attrName>style.visibility</p:attrName>
                                        </p:attrNameLst>
                                      </p:cBhvr>
                                      <p:to>
                                        <p:strVal val="visible"/>
                                      </p:to>
                                    </p:set>
                                    <p:anim calcmode="lin" valueType="num">
                                      <p:cBhvr additive="base">
                                        <p:cTn id="4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3">
                                            <p:txEl>
                                              <p:pRg st="9" end="9"/>
                                            </p:txEl>
                                          </p:spTgt>
                                        </p:tgtEl>
                                        <p:attrNameLst>
                                          <p:attrName>ppt_y</p:attrName>
                                        </p:attrNameLst>
                                      </p:cBhvr>
                                      <p:tavLst>
                                        <p:tav tm="0">
                                          <p:val>
                                            <p:strVal val="1+#ppt_h/2"/>
                                          </p:val>
                                        </p:tav>
                                        <p:tav tm="100000">
                                          <p:val>
                                            <p:strVal val="#ppt_y"/>
                                          </p:val>
                                        </p:tav>
                                      </p:tavLst>
                                    </p:anim>
                                  </p:childTnLst>
                                </p:cTn>
                              </p:par>
                              <p:par>
                                <p:cTn id="47" presetID="2" presetClass="entr" presetSubtype="4" fill="hold" nodeType="withEffect">
                                  <p:stCondLst>
                                    <p:cond delay="0"/>
                                  </p:stCondLst>
                                  <p:childTnLst>
                                    <p:set>
                                      <p:cBhvr>
                                        <p:cTn id="48" dur="1" fill="hold">
                                          <p:stCondLst>
                                            <p:cond delay="0"/>
                                          </p:stCondLst>
                                        </p:cTn>
                                        <p:tgtEl>
                                          <p:spTgt spid="3">
                                            <p:txEl>
                                              <p:pRg st="10" end="10"/>
                                            </p:txEl>
                                          </p:spTgt>
                                        </p:tgtEl>
                                        <p:attrNameLst>
                                          <p:attrName>style.visibility</p:attrName>
                                        </p:attrNameLst>
                                      </p:cBhvr>
                                      <p:to>
                                        <p:strVal val="visible"/>
                                      </p:to>
                                    </p:set>
                                    <p:anim calcmode="lin" valueType="num">
                                      <p:cBhvr additive="base">
                                        <p:cTn id="49" dur="500" fill="hold"/>
                                        <p:tgtEl>
                                          <p:spTgt spid="3">
                                            <p:txEl>
                                              <p:pRg st="10" end="10"/>
                                            </p:txEl>
                                          </p:spTgt>
                                        </p:tgtEl>
                                        <p:attrNameLst>
                                          <p:attrName>ppt_x</p:attrName>
                                        </p:attrNameLst>
                                      </p:cBhvr>
                                      <p:tavLst>
                                        <p:tav tm="0">
                                          <p:val>
                                            <p:strVal val="#ppt_x"/>
                                          </p:val>
                                        </p:tav>
                                        <p:tav tm="100000">
                                          <p:val>
                                            <p:strVal val="#ppt_x"/>
                                          </p:val>
                                        </p:tav>
                                      </p:tavLst>
                                    </p:anim>
                                    <p:anim calcmode="lin" valueType="num">
                                      <p:cBhvr additive="base">
                                        <p:cTn id="50" dur="500" fill="hold"/>
                                        <p:tgtEl>
                                          <p:spTgt spid="3">
                                            <p:txEl>
                                              <p:pRg st="10" end="10"/>
                                            </p:txEl>
                                          </p:spTgt>
                                        </p:tgtEl>
                                        <p:attrNameLst>
                                          <p:attrName>ppt_y</p:attrName>
                                        </p:attrNameLst>
                                      </p:cBhvr>
                                      <p:tavLst>
                                        <p:tav tm="0">
                                          <p:val>
                                            <p:strVal val="1+#ppt_h/2"/>
                                          </p:val>
                                        </p:tav>
                                        <p:tav tm="100000">
                                          <p:val>
                                            <p:strVal val="#ppt_y"/>
                                          </p:val>
                                        </p:tav>
                                      </p:tavLst>
                                    </p:anim>
                                  </p:childTnLst>
                                </p:cTn>
                              </p:par>
                            </p:childTnLst>
                          </p:cTn>
                        </p:par>
                      </p:childTnLst>
                    </p:cTn>
                  </p:par>
                  <p:par>
                    <p:cTn id="51" fill="hold" nodeType="clickPar">
                      <p:stCondLst>
                        <p:cond delay="indefinite"/>
                      </p:stCondLst>
                      <p:childTnLst>
                        <p:par>
                          <p:cTn id="52" fill="hold" nodeType="withGroup">
                            <p:stCondLst>
                              <p:cond delay="0"/>
                            </p:stCondLst>
                            <p:childTnLst>
                              <p:par>
                                <p:cTn id="53" presetID="2" presetClass="entr" presetSubtype="4" fill="hold" nodeType="clickEffect">
                                  <p:stCondLst>
                                    <p:cond delay="0"/>
                                  </p:stCondLst>
                                  <p:childTnLst>
                                    <p:set>
                                      <p:cBhvr>
                                        <p:cTn id="54" dur="1" fill="hold">
                                          <p:stCondLst>
                                            <p:cond delay="0"/>
                                          </p:stCondLst>
                                        </p:cTn>
                                        <p:tgtEl>
                                          <p:spTgt spid="3">
                                            <p:txEl>
                                              <p:pRg st="12" end="12"/>
                                            </p:txEl>
                                          </p:spTgt>
                                        </p:tgtEl>
                                        <p:attrNameLst>
                                          <p:attrName>style.visibility</p:attrName>
                                        </p:attrNameLst>
                                      </p:cBhvr>
                                      <p:to>
                                        <p:strVal val="visible"/>
                                      </p:to>
                                    </p:set>
                                    <p:anim calcmode="lin" valueType="num">
                                      <p:cBhvr additive="base">
                                        <p:cTn id="55" dur="500" fill="hold"/>
                                        <p:tgtEl>
                                          <p:spTgt spid="3">
                                            <p:txEl>
                                              <p:pRg st="12" end="12"/>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3">
                                            <p:txEl>
                                              <p:pRg st="12" end="12"/>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3">
                                            <p:txEl>
                                              <p:pRg st="13" end="13"/>
                                            </p:txEl>
                                          </p:spTgt>
                                        </p:tgtEl>
                                        <p:attrNameLst>
                                          <p:attrName>style.visibility</p:attrName>
                                        </p:attrNameLst>
                                      </p:cBhvr>
                                      <p:to>
                                        <p:strVal val="visible"/>
                                      </p:to>
                                    </p:set>
                                    <p:anim calcmode="lin" valueType="num">
                                      <p:cBhvr additive="base">
                                        <p:cTn id="59" dur="500" fill="hold"/>
                                        <p:tgtEl>
                                          <p:spTgt spid="3">
                                            <p:txEl>
                                              <p:pRg st="13" end="13"/>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3">
                                            <p:txEl>
                                              <p:pRg st="13" end="1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7651" name="Picture 2" descr="cnp1827-14">
            <a:extLst>
              <a:ext uri="{FF2B5EF4-FFF2-40B4-BE49-F238E27FC236}">
                <a16:creationId xmlns:a16="http://schemas.microsoft.com/office/drawing/2014/main" id="{F3F5F8B7-6A1C-4099-845A-EC6596EF15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52851" y="1052514"/>
            <a:ext cx="4640263" cy="421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2" name="Text Box 3">
            <a:extLst>
              <a:ext uri="{FF2B5EF4-FFF2-40B4-BE49-F238E27FC236}">
                <a16:creationId xmlns:a16="http://schemas.microsoft.com/office/drawing/2014/main" id="{58441302-80B3-4576-A0FE-C5416CA22A21}"/>
              </a:ext>
            </a:extLst>
          </p:cNvPr>
          <p:cNvSpPr txBox="1">
            <a:spLocks noChangeArrowheads="1"/>
          </p:cNvSpPr>
          <p:nvPr/>
        </p:nvSpPr>
        <p:spPr bwMode="auto">
          <a:xfrm>
            <a:off x="1811554" y="1944689"/>
            <a:ext cx="1844459"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a:spcBef>
                <a:spcPct val="50000"/>
              </a:spcBef>
              <a:buClrTx/>
              <a:buSzTx/>
              <a:buFontTx/>
              <a:buNone/>
            </a:pPr>
            <a:r>
              <a:rPr lang="en-US" altLang="en-US" sz="1600" b="1" dirty="0">
                <a:latin typeface="Comic Sans MS" panose="030F0702030302020204" pitchFamily="66" charset="0"/>
              </a:rPr>
              <a:t>Up to 8-Mbit memory</a:t>
            </a:r>
          </a:p>
        </p:txBody>
      </p:sp>
      <p:sp>
        <p:nvSpPr>
          <p:cNvPr id="27653" name="Text Box 4">
            <a:extLst>
              <a:ext uri="{FF2B5EF4-FFF2-40B4-BE49-F238E27FC236}">
                <a16:creationId xmlns:a16="http://schemas.microsoft.com/office/drawing/2014/main" id="{CBC57A22-AA41-4D66-B9D4-A2637D737A96}"/>
              </a:ext>
            </a:extLst>
          </p:cNvPr>
          <p:cNvSpPr txBox="1">
            <a:spLocks noChangeArrowheads="1"/>
          </p:cNvSpPr>
          <p:nvPr/>
        </p:nvSpPr>
        <p:spPr bwMode="auto">
          <a:xfrm>
            <a:off x="8518526" y="2525713"/>
            <a:ext cx="1749425"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50000"/>
              </a:spcBef>
              <a:buClrTx/>
              <a:buSzTx/>
              <a:buFontTx/>
              <a:buNone/>
            </a:pPr>
            <a:r>
              <a:rPr lang="en-US" altLang="en-US" sz="1600" b="1" dirty="0">
                <a:latin typeface="Comic Sans MS" panose="030F0702030302020204" pitchFamily="66" charset="0"/>
              </a:rPr>
              <a:t>Up to 396 </a:t>
            </a:r>
            <a:br>
              <a:rPr lang="en-US" altLang="en-US" sz="1600" b="1" dirty="0">
                <a:latin typeface="Comic Sans MS" panose="030F0702030302020204" pitchFamily="66" charset="0"/>
              </a:rPr>
            </a:br>
            <a:r>
              <a:rPr lang="en-US" altLang="en-US" sz="1600" b="1" dirty="0">
                <a:latin typeface="Comic Sans MS" panose="030F0702030302020204" pitchFamily="66" charset="0"/>
              </a:rPr>
              <a:t>multipliers </a:t>
            </a:r>
            <a:br>
              <a:rPr lang="en-US" altLang="en-US" sz="1600" b="1" dirty="0">
                <a:latin typeface="Comic Sans MS" panose="030F0702030302020204" pitchFamily="66" charset="0"/>
              </a:rPr>
            </a:br>
            <a:r>
              <a:rPr lang="en-US" altLang="en-US" sz="1600" b="1" dirty="0">
                <a:latin typeface="Comic Sans MS" panose="030F0702030302020204" pitchFamily="66" charset="0"/>
              </a:rPr>
              <a:t>for DSP</a:t>
            </a:r>
          </a:p>
        </p:txBody>
      </p:sp>
      <p:sp>
        <p:nvSpPr>
          <p:cNvPr id="27654" name="Text Box 5">
            <a:extLst>
              <a:ext uri="{FF2B5EF4-FFF2-40B4-BE49-F238E27FC236}">
                <a16:creationId xmlns:a16="http://schemas.microsoft.com/office/drawing/2014/main" id="{8E7AF800-F253-4147-B1EE-1335BB12BD35}"/>
              </a:ext>
            </a:extLst>
          </p:cNvPr>
          <p:cNvSpPr txBox="1">
            <a:spLocks noChangeArrowheads="1"/>
          </p:cNvSpPr>
          <p:nvPr/>
        </p:nvSpPr>
        <p:spPr bwMode="auto">
          <a:xfrm>
            <a:off x="8524876" y="4324350"/>
            <a:ext cx="1749425" cy="106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b="1" dirty="0">
                <a:latin typeface="Comic Sans MS" panose="030F0702030302020204" pitchFamily="66" charset="0"/>
              </a:rPr>
              <a:t>Dynamically configurable PLLs and 20 global clocks</a:t>
            </a:r>
          </a:p>
        </p:txBody>
      </p:sp>
      <p:sp>
        <p:nvSpPr>
          <p:cNvPr id="27655" name="Text Box 6">
            <a:extLst>
              <a:ext uri="{FF2B5EF4-FFF2-40B4-BE49-F238E27FC236}">
                <a16:creationId xmlns:a16="http://schemas.microsoft.com/office/drawing/2014/main" id="{3C334B29-2297-4357-9E74-01B7B7A99356}"/>
              </a:ext>
            </a:extLst>
          </p:cNvPr>
          <p:cNvSpPr txBox="1">
            <a:spLocks noChangeArrowheads="1"/>
          </p:cNvSpPr>
          <p:nvPr/>
        </p:nvSpPr>
        <p:spPr bwMode="auto">
          <a:xfrm>
            <a:off x="8518526" y="3536951"/>
            <a:ext cx="17494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50000"/>
              </a:spcBef>
              <a:buClrTx/>
              <a:buSzTx/>
              <a:buFontTx/>
              <a:buNone/>
            </a:pPr>
            <a:r>
              <a:rPr lang="en-US" altLang="en-US" sz="1600" b="1" dirty="0">
                <a:latin typeface="Comic Sans MS" panose="030F0702030302020204" pitchFamily="66" charset="0"/>
              </a:rPr>
              <a:t>333-Mbps </a:t>
            </a:r>
            <a:br>
              <a:rPr lang="en-US" altLang="en-US" sz="1600" b="1" dirty="0">
                <a:latin typeface="Comic Sans MS" panose="030F0702030302020204" pitchFamily="66" charset="0"/>
              </a:rPr>
            </a:br>
            <a:r>
              <a:rPr lang="en-US" altLang="en-US" sz="1600" b="1" dirty="0">
                <a:latin typeface="Comic Sans MS" panose="030F0702030302020204" pitchFamily="66" charset="0"/>
              </a:rPr>
              <a:t>DDR2 interface</a:t>
            </a:r>
          </a:p>
        </p:txBody>
      </p:sp>
      <p:sp>
        <p:nvSpPr>
          <p:cNvPr id="27656" name="Text Box 7">
            <a:extLst>
              <a:ext uri="{FF2B5EF4-FFF2-40B4-BE49-F238E27FC236}">
                <a16:creationId xmlns:a16="http://schemas.microsoft.com/office/drawing/2014/main" id="{15A9165E-9F84-4506-A40A-29E2CCB64E7A}"/>
              </a:ext>
            </a:extLst>
          </p:cNvPr>
          <p:cNvSpPr txBox="1">
            <a:spLocks noChangeArrowheads="1"/>
          </p:cNvSpPr>
          <p:nvPr/>
        </p:nvSpPr>
        <p:spPr bwMode="auto">
          <a:xfrm>
            <a:off x="1579419" y="2801939"/>
            <a:ext cx="2076596" cy="584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a:spcBef>
                <a:spcPct val="50000"/>
              </a:spcBef>
              <a:buClrTx/>
              <a:buSzTx/>
              <a:buFontTx/>
              <a:buNone/>
            </a:pPr>
            <a:r>
              <a:rPr lang="en-US" altLang="en-US" sz="1600" b="1" dirty="0">
                <a:latin typeface="Comic Sans MS" panose="030F0702030302020204" pitchFamily="66" charset="0"/>
              </a:rPr>
              <a:t>Anti-tamper and design security</a:t>
            </a:r>
          </a:p>
        </p:txBody>
      </p:sp>
      <p:sp>
        <p:nvSpPr>
          <p:cNvPr id="27657" name="Text Box 8">
            <a:extLst>
              <a:ext uri="{FF2B5EF4-FFF2-40B4-BE49-F238E27FC236}">
                <a16:creationId xmlns:a16="http://schemas.microsoft.com/office/drawing/2014/main" id="{4E6570E2-F818-4401-A864-C4AA4AFA48D4}"/>
              </a:ext>
            </a:extLst>
          </p:cNvPr>
          <p:cNvSpPr txBox="1">
            <a:spLocks noChangeArrowheads="1"/>
          </p:cNvSpPr>
          <p:nvPr/>
        </p:nvSpPr>
        <p:spPr bwMode="auto">
          <a:xfrm>
            <a:off x="1653309" y="3662363"/>
            <a:ext cx="1963016"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a:spcBef>
                <a:spcPct val="50000"/>
              </a:spcBef>
              <a:buClrTx/>
              <a:buSzTx/>
              <a:buFontTx/>
              <a:buNone/>
            </a:pPr>
            <a:r>
              <a:rPr lang="en-US" altLang="en-US" sz="1600" b="1" dirty="0">
                <a:latin typeface="Comic Sans MS" panose="030F0702030302020204" pitchFamily="66" charset="0"/>
              </a:rPr>
              <a:t>Staggered </a:t>
            </a:r>
            <a:br>
              <a:rPr lang="en-US" altLang="en-US" sz="1600" b="1" dirty="0">
                <a:latin typeface="Comic Sans MS" panose="030F0702030302020204" pitchFamily="66" charset="0"/>
              </a:rPr>
            </a:br>
            <a:r>
              <a:rPr lang="en-US" altLang="en-US" sz="1600" b="1" dirty="0">
                <a:latin typeface="Comic Sans MS" panose="030F0702030302020204" pitchFamily="66" charset="0"/>
              </a:rPr>
              <a:t>I/O ring, up to 413 user I/</a:t>
            </a:r>
            <a:r>
              <a:rPr lang="en-US" altLang="en-US" sz="1600" b="1" dirty="0" err="1">
                <a:latin typeface="Comic Sans MS" panose="030F0702030302020204" pitchFamily="66" charset="0"/>
              </a:rPr>
              <a:t>Os</a:t>
            </a:r>
            <a:endParaRPr lang="en-US" altLang="en-US" sz="1600" b="1" dirty="0">
              <a:latin typeface="Comic Sans MS" panose="030F0702030302020204" pitchFamily="66" charset="0"/>
            </a:endParaRPr>
          </a:p>
        </p:txBody>
      </p:sp>
      <p:sp>
        <p:nvSpPr>
          <p:cNvPr id="27658" name="Text Box 9">
            <a:extLst>
              <a:ext uri="{FF2B5EF4-FFF2-40B4-BE49-F238E27FC236}">
                <a16:creationId xmlns:a16="http://schemas.microsoft.com/office/drawing/2014/main" id="{0BFAAD02-CBE7-493B-84D2-AA23C0696D02}"/>
              </a:ext>
            </a:extLst>
          </p:cNvPr>
          <p:cNvSpPr txBox="1">
            <a:spLocks noChangeArrowheads="1"/>
          </p:cNvSpPr>
          <p:nvPr/>
        </p:nvSpPr>
        <p:spPr bwMode="auto">
          <a:xfrm>
            <a:off x="8518525" y="1568450"/>
            <a:ext cx="1639888"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50000"/>
              </a:spcBef>
              <a:buClrTx/>
              <a:buSzTx/>
              <a:buFontTx/>
              <a:buNone/>
            </a:pPr>
            <a:r>
              <a:rPr lang="en-US" altLang="en-US" sz="1600" b="1" dirty="0">
                <a:latin typeface="Comic Sans MS" panose="030F0702030302020204" pitchFamily="66" charset="0"/>
              </a:rPr>
              <a:t>70 – 198K logic elements at 402 MHz</a:t>
            </a:r>
          </a:p>
        </p:txBody>
      </p:sp>
      <p:sp>
        <p:nvSpPr>
          <p:cNvPr id="27659" name="Line 10">
            <a:extLst>
              <a:ext uri="{FF2B5EF4-FFF2-40B4-BE49-F238E27FC236}">
                <a16:creationId xmlns:a16="http://schemas.microsoft.com/office/drawing/2014/main" id="{0552443C-4BF5-4E31-BFEC-AF863489CA8B}"/>
              </a:ext>
            </a:extLst>
          </p:cNvPr>
          <p:cNvSpPr>
            <a:spLocks noChangeShapeType="1"/>
          </p:cNvSpPr>
          <p:nvPr/>
        </p:nvSpPr>
        <p:spPr bwMode="auto">
          <a:xfrm flipH="1">
            <a:off x="6327775" y="2917825"/>
            <a:ext cx="2171700" cy="0"/>
          </a:xfrm>
          <a:prstGeom prst="line">
            <a:avLst/>
          </a:prstGeom>
          <a:noFill/>
          <a:ln w="38100">
            <a:solidFill>
              <a:schemeClr val="hlink"/>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ctr"/>
          <a:lstStyle/>
          <a:p>
            <a:endParaRPr lang="en-US"/>
          </a:p>
        </p:txBody>
      </p:sp>
      <p:sp>
        <p:nvSpPr>
          <p:cNvPr id="27660" name="Line 11">
            <a:extLst>
              <a:ext uri="{FF2B5EF4-FFF2-40B4-BE49-F238E27FC236}">
                <a16:creationId xmlns:a16="http://schemas.microsoft.com/office/drawing/2014/main" id="{92225F52-3347-4318-9D30-AFF951727EB7}"/>
              </a:ext>
            </a:extLst>
          </p:cNvPr>
          <p:cNvSpPr>
            <a:spLocks noChangeShapeType="1"/>
          </p:cNvSpPr>
          <p:nvPr/>
        </p:nvSpPr>
        <p:spPr bwMode="auto">
          <a:xfrm flipH="1">
            <a:off x="8170863" y="4967289"/>
            <a:ext cx="328612" cy="1587"/>
          </a:xfrm>
          <a:prstGeom prst="line">
            <a:avLst/>
          </a:prstGeom>
          <a:noFill/>
          <a:ln w="38100">
            <a:solidFill>
              <a:schemeClr val="hlink"/>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ctr"/>
          <a:lstStyle/>
          <a:p>
            <a:endParaRPr lang="en-US"/>
          </a:p>
        </p:txBody>
      </p:sp>
      <p:sp>
        <p:nvSpPr>
          <p:cNvPr id="27661" name="Line 12">
            <a:extLst>
              <a:ext uri="{FF2B5EF4-FFF2-40B4-BE49-F238E27FC236}">
                <a16:creationId xmlns:a16="http://schemas.microsoft.com/office/drawing/2014/main" id="{32E654A2-D320-449E-A0EE-4C276252FB44}"/>
              </a:ext>
            </a:extLst>
          </p:cNvPr>
          <p:cNvSpPr>
            <a:spLocks noChangeShapeType="1"/>
          </p:cNvSpPr>
          <p:nvPr/>
        </p:nvSpPr>
        <p:spPr bwMode="auto">
          <a:xfrm flipH="1" flipV="1">
            <a:off x="7488239" y="1744664"/>
            <a:ext cx="1011237" cy="7937"/>
          </a:xfrm>
          <a:prstGeom prst="line">
            <a:avLst/>
          </a:prstGeom>
          <a:noFill/>
          <a:ln w="38100">
            <a:solidFill>
              <a:schemeClr val="hlink"/>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ctr"/>
          <a:lstStyle/>
          <a:p>
            <a:endParaRPr lang="en-US"/>
          </a:p>
        </p:txBody>
      </p:sp>
      <p:sp>
        <p:nvSpPr>
          <p:cNvPr id="27662" name="Line 13">
            <a:extLst>
              <a:ext uri="{FF2B5EF4-FFF2-40B4-BE49-F238E27FC236}">
                <a16:creationId xmlns:a16="http://schemas.microsoft.com/office/drawing/2014/main" id="{0AC4735B-573A-4727-9D43-9BB738BA66DE}"/>
              </a:ext>
            </a:extLst>
          </p:cNvPr>
          <p:cNvSpPr>
            <a:spLocks noChangeShapeType="1"/>
          </p:cNvSpPr>
          <p:nvPr/>
        </p:nvSpPr>
        <p:spPr bwMode="auto">
          <a:xfrm>
            <a:off x="3621089" y="3979863"/>
            <a:ext cx="365125" cy="0"/>
          </a:xfrm>
          <a:prstGeom prst="line">
            <a:avLst/>
          </a:prstGeom>
          <a:noFill/>
          <a:ln w="38100">
            <a:solidFill>
              <a:schemeClr val="hlink"/>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ctr"/>
          <a:lstStyle/>
          <a:p>
            <a:endParaRPr lang="en-US"/>
          </a:p>
        </p:txBody>
      </p:sp>
      <p:sp>
        <p:nvSpPr>
          <p:cNvPr id="27663" name="Line 14">
            <a:extLst>
              <a:ext uri="{FF2B5EF4-FFF2-40B4-BE49-F238E27FC236}">
                <a16:creationId xmlns:a16="http://schemas.microsoft.com/office/drawing/2014/main" id="{0CDF128B-D531-43B0-AEF7-BF9313F012CB}"/>
              </a:ext>
            </a:extLst>
          </p:cNvPr>
          <p:cNvSpPr>
            <a:spLocks noChangeShapeType="1"/>
          </p:cNvSpPr>
          <p:nvPr/>
        </p:nvSpPr>
        <p:spPr bwMode="auto">
          <a:xfrm flipV="1">
            <a:off x="3656014" y="2206625"/>
            <a:ext cx="1622425" cy="0"/>
          </a:xfrm>
          <a:prstGeom prst="line">
            <a:avLst/>
          </a:prstGeom>
          <a:noFill/>
          <a:ln w="38100">
            <a:solidFill>
              <a:schemeClr val="hlink"/>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ctr"/>
          <a:lstStyle/>
          <a:p>
            <a:endParaRPr lang="en-US"/>
          </a:p>
        </p:txBody>
      </p:sp>
      <p:sp>
        <p:nvSpPr>
          <p:cNvPr id="27664" name="Line 15">
            <a:extLst>
              <a:ext uri="{FF2B5EF4-FFF2-40B4-BE49-F238E27FC236}">
                <a16:creationId xmlns:a16="http://schemas.microsoft.com/office/drawing/2014/main" id="{D8134256-F06C-42D2-8B2F-F913D294F93B}"/>
              </a:ext>
            </a:extLst>
          </p:cNvPr>
          <p:cNvSpPr>
            <a:spLocks noChangeShapeType="1"/>
          </p:cNvSpPr>
          <p:nvPr/>
        </p:nvSpPr>
        <p:spPr bwMode="auto">
          <a:xfrm>
            <a:off x="3671889" y="3209925"/>
            <a:ext cx="458787" cy="1588"/>
          </a:xfrm>
          <a:prstGeom prst="line">
            <a:avLst/>
          </a:prstGeom>
          <a:noFill/>
          <a:ln w="38100">
            <a:solidFill>
              <a:schemeClr val="hlink"/>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ctr"/>
          <a:lstStyle/>
          <a:p>
            <a:endParaRPr lang="en-US"/>
          </a:p>
        </p:txBody>
      </p:sp>
      <p:sp>
        <p:nvSpPr>
          <p:cNvPr id="27665" name="Line 18">
            <a:extLst>
              <a:ext uri="{FF2B5EF4-FFF2-40B4-BE49-F238E27FC236}">
                <a16:creationId xmlns:a16="http://schemas.microsoft.com/office/drawing/2014/main" id="{48878183-1ADC-47B5-83F4-50530232629C}"/>
              </a:ext>
            </a:extLst>
          </p:cNvPr>
          <p:cNvSpPr>
            <a:spLocks noChangeShapeType="1"/>
          </p:cNvSpPr>
          <p:nvPr/>
        </p:nvSpPr>
        <p:spPr bwMode="auto">
          <a:xfrm flipH="1">
            <a:off x="8159751" y="3822700"/>
            <a:ext cx="365125" cy="0"/>
          </a:xfrm>
          <a:prstGeom prst="line">
            <a:avLst/>
          </a:prstGeom>
          <a:noFill/>
          <a:ln w="38100">
            <a:solidFill>
              <a:schemeClr val="hlink"/>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ctr"/>
          <a:lstStyle/>
          <a:p>
            <a:endParaRPr lang="en-US"/>
          </a:p>
        </p:txBody>
      </p:sp>
      <p:sp>
        <p:nvSpPr>
          <p:cNvPr id="27666" name="Text Box 19">
            <a:extLst>
              <a:ext uri="{FF2B5EF4-FFF2-40B4-BE49-F238E27FC236}">
                <a16:creationId xmlns:a16="http://schemas.microsoft.com/office/drawing/2014/main" id="{6BE71F7F-EF6A-4C27-96F7-7E575EF34356}"/>
              </a:ext>
            </a:extLst>
          </p:cNvPr>
          <p:cNvSpPr txBox="1">
            <a:spLocks noChangeArrowheads="1"/>
          </p:cNvSpPr>
          <p:nvPr/>
        </p:nvSpPr>
        <p:spPr bwMode="auto">
          <a:xfrm>
            <a:off x="1892301" y="4791076"/>
            <a:ext cx="17494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lgn="ctr">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r">
              <a:spcBef>
                <a:spcPct val="50000"/>
              </a:spcBef>
              <a:buClrTx/>
              <a:buSzTx/>
              <a:buFontTx/>
              <a:buNone/>
            </a:pPr>
            <a:r>
              <a:rPr lang="en-US" altLang="en-US" sz="1600" b="1" dirty="0">
                <a:latin typeface="Comic Sans MS" panose="030F0702030302020204" pitchFamily="66" charset="0"/>
              </a:rPr>
              <a:t>640-Mbps </a:t>
            </a:r>
            <a:br>
              <a:rPr lang="en-US" altLang="en-US" sz="1600" b="1" dirty="0">
                <a:latin typeface="Comic Sans MS" panose="030F0702030302020204" pitchFamily="66" charset="0"/>
              </a:rPr>
            </a:br>
            <a:r>
              <a:rPr lang="en-US" altLang="en-US" sz="1600" b="1" dirty="0">
                <a:latin typeface="Comic Sans MS" panose="030F0702030302020204" pitchFamily="66" charset="0"/>
              </a:rPr>
              <a:t>LVDS interface</a:t>
            </a:r>
          </a:p>
        </p:txBody>
      </p:sp>
      <p:sp>
        <p:nvSpPr>
          <p:cNvPr id="27667" name="Line 20">
            <a:extLst>
              <a:ext uri="{FF2B5EF4-FFF2-40B4-BE49-F238E27FC236}">
                <a16:creationId xmlns:a16="http://schemas.microsoft.com/office/drawing/2014/main" id="{F7CA6926-D057-4A17-B510-1DBD3E9F8017}"/>
              </a:ext>
            </a:extLst>
          </p:cNvPr>
          <p:cNvSpPr>
            <a:spLocks noChangeShapeType="1"/>
          </p:cNvSpPr>
          <p:nvPr/>
        </p:nvSpPr>
        <p:spPr bwMode="auto">
          <a:xfrm>
            <a:off x="3589338" y="5097463"/>
            <a:ext cx="1295400" cy="0"/>
          </a:xfrm>
          <a:prstGeom prst="line">
            <a:avLst/>
          </a:prstGeom>
          <a:noFill/>
          <a:ln w="38100">
            <a:solidFill>
              <a:schemeClr val="hlink"/>
            </a:solidFill>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28398" dir="1593903" algn="ctr" rotWithShape="0">
                    <a:schemeClr val="tx1"/>
                  </a:outerShdw>
                </a:effectLst>
              </a14:hiddenEffects>
            </a:ext>
          </a:extLst>
        </p:spPr>
        <p:txBody>
          <a:bodyPr wrap="none" anchor="ctr"/>
          <a:lstStyle/>
          <a:p>
            <a:endParaRPr lang="en-US"/>
          </a:p>
        </p:txBody>
      </p:sp>
      <p:sp>
        <p:nvSpPr>
          <p:cNvPr id="27668" name="Rectangle 21">
            <a:extLst>
              <a:ext uri="{FF2B5EF4-FFF2-40B4-BE49-F238E27FC236}">
                <a16:creationId xmlns:a16="http://schemas.microsoft.com/office/drawing/2014/main" id="{D8D0FC8A-A79B-4D8F-9D0A-CF9B301E3BAA}"/>
              </a:ext>
            </a:extLst>
          </p:cNvPr>
          <p:cNvSpPr>
            <a:spLocks noGrp="1" noChangeArrowheads="1"/>
          </p:cNvSpPr>
          <p:nvPr>
            <p:ph type="title"/>
          </p:nvPr>
        </p:nvSpPr>
        <p:spPr>
          <a:xfrm>
            <a:off x="1811554" y="331789"/>
            <a:ext cx="9032442" cy="584200"/>
          </a:xfrm>
        </p:spPr>
        <p:txBody>
          <a:bodyPr>
            <a:noAutofit/>
          </a:bodyPr>
          <a:lstStyle/>
          <a:p>
            <a:r>
              <a:rPr lang="en-US" altLang="en-US" sz="3600" dirty="0">
                <a:latin typeface="Comic Sans MS" panose="030F0702030302020204" pitchFamily="66" charset="0"/>
              </a:rPr>
              <a:t>Cyclone III Key Architectural Features</a:t>
            </a:r>
          </a:p>
        </p:txBody>
      </p:sp>
      <p:sp>
        <p:nvSpPr>
          <p:cNvPr id="27669" name="TextBox 1">
            <a:extLst>
              <a:ext uri="{FF2B5EF4-FFF2-40B4-BE49-F238E27FC236}">
                <a16:creationId xmlns:a16="http://schemas.microsoft.com/office/drawing/2014/main" id="{3DD73E41-84C1-4666-A02A-8E9B70D5C722}"/>
              </a:ext>
            </a:extLst>
          </p:cNvPr>
          <p:cNvSpPr txBox="1">
            <a:spLocks noChangeArrowheads="1"/>
          </p:cNvSpPr>
          <p:nvPr/>
        </p:nvSpPr>
        <p:spPr bwMode="auto">
          <a:xfrm>
            <a:off x="2767013" y="5445126"/>
            <a:ext cx="7289800" cy="523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b="1" dirty="0">
                <a:solidFill>
                  <a:srgbClr val="0000FF"/>
                </a:solidFill>
                <a:latin typeface="Comic Sans MS" panose="030F0702030302020204" pitchFamily="66" charset="0"/>
              </a:rPr>
              <a:t>PLL: </a:t>
            </a:r>
            <a:r>
              <a:rPr lang="en-US" altLang="en-US" sz="1400" dirty="0">
                <a:latin typeface="Comic Sans MS" panose="030F0702030302020204" pitchFamily="66" charset="0"/>
              </a:rPr>
              <a:t>phase locked loop: a control system that generates an output signal whose phase is related to the phase of an input signal. </a:t>
            </a:r>
            <a:r>
              <a:rPr lang="en-US" altLang="en-US" sz="1400" dirty="0">
                <a:solidFill>
                  <a:srgbClr val="FF0000"/>
                </a:solidFill>
                <a:latin typeface="Comic Sans MS" panose="030F0702030302020204" pitchFamily="66" charset="0"/>
              </a:rPr>
              <a:t>important module for clock management</a:t>
            </a:r>
            <a:r>
              <a:rPr lang="en-US" altLang="en-US" sz="1400" dirty="0">
                <a:latin typeface="Comic Sans MS" panose="030F0702030302020204" pitchFamily="66" charset="0"/>
              </a:rPr>
              <a:t>.</a:t>
            </a:r>
          </a:p>
        </p:txBody>
      </p:sp>
      <p:sp>
        <p:nvSpPr>
          <p:cNvPr id="27670" name="TextBox 2">
            <a:extLst>
              <a:ext uri="{FF2B5EF4-FFF2-40B4-BE49-F238E27FC236}">
                <a16:creationId xmlns:a16="http://schemas.microsoft.com/office/drawing/2014/main" id="{4109655C-9F84-443A-B7DB-BEAF1045B3A0}"/>
              </a:ext>
            </a:extLst>
          </p:cNvPr>
          <p:cNvSpPr txBox="1">
            <a:spLocks noChangeArrowheads="1"/>
          </p:cNvSpPr>
          <p:nvPr/>
        </p:nvSpPr>
        <p:spPr bwMode="auto">
          <a:xfrm>
            <a:off x="2760664" y="5935664"/>
            <a:ext cx="3615092"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b="1" dirty="0">
                <a:solidFill>
                  <a:srgbClr val="0000FF"/>
                </a:solidFill>
                <a:latin typeface="Comic Sans MS" panose="030F0702030302020204" pitchFamily="66" charset="0"/>
              </a:rPr>
              <a:t>Anti-tamper: </a:t>
            </a:r>
            <a:r>
              <a:rPr lang="en-US" altLang="en-US" sz="1400" dirty="0">
                <a:latin typeface="Comic Sans MS" panose="030F0702030302020204" pitchFamily="66" charset="0"/>
              </a:rPr>
              <a:t>Deter reverse engineering</a:t>
            </a:r>
          </a:p>
        </p:txBody>
      </p:sp>
      <p:sp>
        <p:nvSpPr>
          <p:cNvPr id="27671" name="Rectangle 3">
            <a:extLst>
              <a:ext uri="{FF2B5EF4-FFF2-40B4-BE49-F238E27FC236}">
                <a16:creationId xmlns:a16="http://schemas.microsoft.com/office/drawing/2014/main" id="{E3E853AF-7083-4387-B89C-C64A6E84A9DB}"/>
              </a:ext>
            </a:extLst>
          </p:cNvPr>
          <p:cNvSpPr>
            <a:spLocks noChangeArrowheads="1"/>
          </p:cNvSpPr>
          <p:nvPr/>
        </p:nvSpPr>
        <p:spPr bwMode="auto">
          <a:xfrm>
            <a:off x="2826327" y="6208714"/>
            <a:ext cx="7014587" cy="522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b="1" dirty="0">
                <a:solidFill>
                  <a:srgbClr val="0000FF"/>
                </a:solidFill>
                <a:latin typeface="Comic Sans MS" panose="030F0702030302020204" pitchFamily="66" charset="0"/>
              </a:rPr>
              <a:t>LVDS </a:t>
            </a:r>
            <a:r>
              <a:rPr lang="en-US" altLang="en-US" sz="1400" dirty="0">
                <a:latin typeface="Comic Sans MS" panose="030F0702030302020204" pitchFamily="66" charset="0"/>
              </a:rPr>
              <a:t>(low-voltage differential signaling) is a high-speed, long-distance digital interface for serial communication</a:t>
            </a:r>
          </a:p>
        </p:txBody>
      </p:sp>
      <p:sp>
        <p:nvSpPr>
          <p:cNvPr id="24" name="Slide Number Placeholder 3">
            <a:extLst>
              <a:ext uri="{FF2B5EF4-FFF2-40B4-BE49-F238E27FC236}">
                <a16:creationId xmlns:a16="http://schemas.microsoft.com/office/drawing/2014/main" id="{287103CB-4302-46A2-A1E5-2F9ED67D41CA}"/>
              </a:ext>
            </a:extLst>
          </p:cNvPr>
          <p:cNvSpPr>
            <a:spLocks noGrp="1"/>
          </p:cNvSpPr>
          <p:nvPr>
            <p:ph type="sldNum" sz="quarter" idx="12"/>
          </p:nvPr>
        </p:nvSpPr>
        <p:spPr>
          <a:xfrm>
            <a:off x="8648178" y="6343824"/>
            <a:ext cx="2743200" cy="365125"/>
          </a:xfrm>
        </p:spPr>
        <p:txBody>
          <a:bodyPr/>
          <a:lstStyle/>
          <a:p>
            <a:r>
              <a:rPr lang="en-US" dirty="0">
                <a:latin typeface="Comic Sans MS" panose="030F0702030302020204" pitchFamily="66" charset="0"/>
              </a:rPr>
              <a:t>106</a:t>
            </a:r>
          </a:p>
        </p:txBody>
      </p:sp>
    </p:spTree>
  </p:cSld>
  <p:clrMapOvr>
    <a:masterClrMapping/>
  </p:clrMapOvr>
  <p:transition/>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952CA8BE-F5DF-4F00-BFCC-FD2FC7740875}"/>
              </a:ext>
            </a:extLst>
          </p:cNvPr>
          <p:cNvSpPr>
            <a:spLocks noGrp="1"/>
          </p:cNvSpPr>
          <p:nvPr>
            <p:ph type="title"/>
          </p:nvPr>
        </p:nvSpPr>
        <p:spPr>
          <a:xfrm>
            <a:off x="2402176" y="295276"/>
            <a:ext cx="8259762" cy="584200"/>
          </a:xfrm>
        </p:spPr>
        <p:txBody>
          <a:bodyPr/>
          <a:lstStyle/>
          <a:p>
            <a:r>
              <a:rPr lang="en-US" altLang="en-US" sz="3200" dirty="0">
                <a:latin typeface="Comic Sans MS" panose="030F0702030302020204" pitchFamily="66" charset="0"/>
              </a:rPr>
              <a:t>Cyclone V Key Architectural Features</a:t>
            </a:r>
          </a:p>
        </p:txBody>
      </p:sp>
      <p:pic>
        <p:nvPicPr>
          <p:cNvPr id="29700" name="Picture 4">
            <a:extLst>
              <a:ext uri="{FF2B5EF4-FFF2-40B4-BE49-F238E27FC236}">
                <a16:creationId xmlns:a16="http://schemas.microsoft.com/office/drawing/2014/main" id="{AB8C70F5-5B01-4E83-9AE6-842D9359693B}"/>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100263" y="1063626"/>
            <a:ext cx="7740650" cy="4354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9701" name="TextBox 5">
            <a:extLst>
              <a:ext uri="{FF2B5EF4-FFF2-40B4-BE49-F238E27FC236}">
                <a16:creationId xmlns:a16="http://schemas.microsoft.com/office/drawing/2014/main" id="{E79CDA29-8085-484B-8EB7-616C13FB4775}"/>
              </a:ext>
            </a:extLst>
          </p:cNvPr>
          <p:cNvSpPr txBox="1">
            <a:spLocks noChangeArrowheads="1"/>
          </p:cNvSpPr>
          <p:nvPr/>
        </p:nvSpPr>
        <p:spPr bwMode="auto">
          <a:xfrm>
            <a:off x="2244726" y="5724526"/>
            <a:ext cx="3249608"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b="1" dirty="0">
                <a:solidFill>
                  <a:srgbClr val="0000FF"/>
                </a:solidFill>
                <a:latin typeface="Comic Sans MS" panose="030F0702030302020204" pitchFamily="66" charset="0"/>
              </a:rPr>
              <a:t>HPS: </a:t>
            </a:r>
            <a:r>
              <a:rPr lang="en-US" altLang="en-US" sz="1600" dirty="0">
                <a:latin typeface="Comic Sans MS" panose="030F0702030302020204" pitchFamily="66" charset="0"/>
              </a:rPr>
              <a:t>high performance storage</a:t>
            </a:r>
          </a:p>
        </p:txBody>
      </p:sp>
      <p:sp>
        <p:nvSpPr>
          <p:cNvPr id="29702" name="Rectangle 6">
            <a:extLst>
              <a:ext uri="{FF2B5EF4-FFF2-40B4-BE49-F238E27FC236}">
                <a16:creationId xmlns:a16="http://schemas.microsoft.com/office/drawing/2014/main" id="{323857BF-B773-4F64-881F-C25C6F0438D8}"/>
              </a:ext>
            </a:extLst>
          </p:cNvPr>
          <p:cNvSpPr>
            <a:spLocks noChangeArrowheads="1"/>
          </p:cNvSpPr>
          <p:nvPr/>
        </p:nvSpPr>
        <p:spPr bwMode="auto">
          <a:xfrm>
            <a:off x="2244726" y="6024564"/>
            <a:ext cx="7451725" cy="3381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b="1" dirty="0">
                <a:solidFill>
                  <a:srgbClr val="0000FF"/>
                </a:solidFill>
                <a:latin typeface="Comic Sans MS" panose="030F0702030302020204" pitchFamily="66" charset="0"/>
              </a:rPr>
              <a:t>A transceiver </a:t>
            </a:r>
            <a:r>
              <a:rPr lang="en-US" altLang="en-US" sz="1600" dirty="0">
                <a:latin typeface="Comic Sans MS" panose="030F0702030302020204" pitchFamily="66" charset="0"/>
              </a:rPr>
              <a:t>is a combination transmitter/receiver in a single package.</a:t>
            </a:r>
          </a:p>
        </p:txBody>
      </p:sp>
      <p:sp>
        <p:nvSpPr>
          <p:cNvPr id="29703" name="TextBox 7">
            <a:extLst>
              <a:ext uri="{FF2B5EF4-FFF2-40B4-BE49-F238E27FC236}">
                <a16:creationId xmlns:a16="http://schemas.microsoft.com/office/drawing/2014/main" id="{5AFF5577-A08F-47FD-9816-7BC9E48F98AF}"/>
              </a:ext>
            </a:extLst>
          </p:cNvPr>
          <p:cNvSpPr txBox="1">
            <a:spLocks noChangeArrowheads="1"/>
          </p:cNvSpPr>
          <p:nvPr/>
        </p:nvSpPr>
        <p:spPr bwMode="auto">
          <a:xfrm>
            <a:off x="2208214" y="6370639"/>
            <a:ext cx="3086101"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b="1" dirty="0" err="1">
                <a:solidFill>
                  <a:srgbClr val="0000FF"/>
                </a:solidFill>
                <a:latin typeface="Comic Sans MS" panose="030F0702030302020204" pitchFamily="66" charset="0"/>
              </a:rPr>
              <a:t>PCIe</a:t>
            </a:r>
            <a:r>
              <a:rPr lang="en-US" altLang="en-US" sz="1600" b="1" dirty="0">
                <a:solidFill>
                  <a:srgbClr val="0000FF"/>
                </a:solidFill>
                <a:latin typeface="Comic Sans MS" panose="030F0702030302020204" pitchFamily="66" charset="0"/>
              </a:rPr>
              <a:t>: </a:t>
            </a:r>
            <a:r>
              <a:rPr lang="en-US" altLang="en-US" sz="1600" dirty="0">
                <a:latin typeface="Comic Sans MS" panose="030F0702030302020204" pitchFamily="66" charset="0"/>
              </a:rPr>
              <a:t>PCI express peripheral </a:t>
            </a:r>
          </a:p>
        </p:txBody>
      </p:sp>
      <p:sp>
        <p:nvSpPr>
          <p:cNvPr id="29704" name="TextBox 8">
            <a:extLst>
              <a:ext uri="{FF2B5EF4-FFF2-40B4-BE49-F238E27FC236}">
                <a16:creationId xmlns:a16="http://schemas.microsoft.com/office/drawing/2014/main" id="{0360A5CD-FABF-4006-8C3C-EC7EA4E330F1}"/>
              </a:ext>
            </a:extLst>
          </p:cNvPr>
          <p:cNvSpPr txBox="1">
            <a:spLocks noChangeArrowheads="1"/>
          </p:cNvSpPr>
          <p:nvPr/>
        </p:nvSpPr>
        <p:spPr bwMode="auto">
          <a:xfrm>
            <a:off x="2268539" y="5429250"/>
            <a:ext cx="2880917" cy="3385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600" b="1" dirty="0">
                <a:solidFill>
                  <a:srgbClr val="0000FF"/>
                </a:solidFill>
                <a:latin typeface="Comic Sans MS" panose="030F0702030302020204" pitchFamily="66" charset="0"/>
              </a:rPr>
              <a:t>ALM: </a:t>
            </a:r>
            <a:r>
              <a:rPr lang="en-US" altLang="en-US" sz="1600" dirty="0">
                <a:latin typeface="Comic Sans MS" panose="030F0702030302020204" pitchFamily="66" charset="0"/>
              </a:rPr>
              <a:t>Adaptive logic module</a:t>
            </a:r>
          </a:p>
        </p:txBody>
      </p:sp>
      <p:sp>
        <p:nvSpPr>
          <p:cNvPr id="2" name="Slide Number Placeholder 1"/>
          <p:cNvSpPr>
            <a:spLocks noGrp="1"/>
          </p:cNvSpPr>
          <p:nvPr>
            <p:ph type="sldNum" sz="quarter" idx="12"/>
          </p:nvPr>
        </p:nvSpPr>
        <p:spPr/>
        <p:txBody>
          <a:bodyPr/>
          <a:lstStyle/>
          <a:p>
            <a:fld id="{5A81485A-01B8-4054-A537-7FB3100B64ED}" type="slidenum">
              <a:rPr lang="en-US" smtClean="0"/>
              <a:t>106</a:t>
            </a:fld>
            <a:endParaRPr lang="en-US"/>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E5C06B31-EB16-4135-BC26-B6B604FFB0DD}"/>
              </a:ext>
            </a:extLst>
          </p:cNvPr>
          <p:cNvSpPr>
            <a:spLocks noGrp="1"/>
          </p:cNvSpPr>
          <p:nvPr>
            <p:ph type="title"/>
          </p:nvPr>
        </p:nvSpPr>
        <p:spPr>
          <a:xfrm>
            <a:off x="1608638" y="400507"/>
            <a:ext cx="9162472" cy="461962"/>
          </a:xfrm>
        </p:spPr>
        <p:txBody>
          <a:bodyPr>
            <a:noAutofit/>
          </a:bodyPr>
          <a:lstStyle/>
          <a:p>
            <a:pPr algn="ctr"/>
            <a:r>
              <a:rPr lang="en-US" altLang="en-US" sz="3000" dirty="0">
                <a:latin typeface="Comic Sans MS" panose="030F0702030302020204" pitchFamily="66" charset="0"/>
              </a:rPr>
              <a:t>Device Variants for the Cyclone V Device Family</a:t>
            </a:r>
          </a:p>
        </p:txBody>
      </p:sp>
      <p:grpSp>
        <p:nvGrpSpPr>
          <p:cNvPr id="30724" name="Group 4">
            <a:extLst>
              <a:ext uri="{FF2B5EF4-FFF2-40B4-BE49-F238E27FC236}">
                <a16:creationId xmlns:a16="http://schemas.microsoft.com/office/drawing/2014/main" id="{8CD607CE-4676-43D0-8E7F-99C7D13E5F17}"/>
              </a:ext>
            </a:extLst>
          </p:cNvPr>
          <p:cNvGrpSpPr>
            <a:grpSpLocks noChangeAspect="1"/>
          </p:cNvGrpSpPr>
          <p:nvPr/>
        </p:nvGrpSpPr>
        <p:grpSpPr bwMode="auto">
          <a:xfrm>
            <a:off x="845050" y="1458964"/>
            <a:ext cx="10689648" cy="3330472"/>
            <a:chOff x="-241" y="1188"/>
            <a:chExt cx="6242" cy="1944"/>
          </a:xfrm>
        </p:grpSpPr>
        <p:sp>
          <p:nvSpPr>
            <p:cNvPr id="30725" name="AutoShape 3">
              <a:extLst>
                <a:ext uri="{FF2B5EF4-FFF2-40B4-BE49-F238E27FC236}">
                  <a16:creationId xmlns:a16="http://schemas.microsoft.com/office/drawing/2014/main" id="{0CBD4755-C916-442D-AA13-9B10ED4E56E7}"/>
                </a:ext>
              </a:extLst>
            </p:cNvPr>
            <p:cNvSpPr>
              <a:spLocks noChangeAspect="1" noChangeArrowheads="1" noTextEdit="1"/>
            </p:cNvSpPr>
            <p:nvPr/>
          </p:nvSpPr>
          <p:spPr bwMode="auto">
            <a:xfrm>
              <a:off x="-241" y="1188"/>
              <a:ext cx="6242" cy="19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0726" name="Picture 5">
              <a:extLst>
                <a:ext uri="{FF2B5EF4-FFF2-40B4-BE49-F238E27FC236}">
                  <a16:creationId xmlns:a16="http://schemas.microsoft.com/office/drawing/2014/main" id="{989D00E7-875A-4B69-85AD-BFF75CBB9C0B}"/>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1" y="1188"/>
              <a:ext cx="6250" cy="19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107</a:t>
            </a:fld>
            <a:endParaRPr lang="en-US"/>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3C516D7-708A-477F-9644-4872508F45C8}"/>
              </a:ext>
            </a:extLst>
          </p:cNvPr>
          <p:cNvSpPr>
            <a:spLocks noGrp="1"/>
          </p:cNvSpPr>
          <p:nvPr>
            <p:ph type="title"/>
          </p:nvPr>
        </p:nvSpPr>
        <p:spPr>
          <a:xfrm>
            <a:off x="838200" y="-50801"/>
            <a:ext cx="10515600" cy="1325563"/>
          </a:xfrm>
        </p:spPr>
        <p:txBody>
          <a:bodyPr>
            <a:normAutofit/>
          </a:bodyPr>
          <a:lstStyle/>
          <a:p>
            <a:pPr algn="ctr"/>
            <a:r>
              <a:rPr lang="en-US" altLang="en-US" dirty="0">
                <a:latin typeface="Comic Sans MS" panose="030F0702030302020204" pitchFamily="66" charset="0"/>
              </a:rPr>
              <a:t>Adaptive logic module </a:t>
            </a:r>
          </a:p>
        </p:txBody>
      </p:sp>
      <p:pic>
        <p:nvPicPr>
          <p:cNvPr id="31748" name="Picture 5">
            <a:extLst>
              <a:ext uri="{FF2B5EF4-FFF2-40B4-BE49-F238E27FC236}">
                <a16:creationId xmlns:a16="http://schemas.microsoft.com/office/drawing/2014/main" id="{CBDF236D-5E5D-4C58-81CA-CB938148E82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5551" y="1274762"/>
            <a:ext cx="7561263" cy="5264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108</a:t>
            </a:fld>
            <a:endParaRPr lang="en-US"/>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6B9B69B0-68B4-4732-A489-FD284DE76332}"/>
              </a:ext>
            </a:extLst>
          </p:cNvPr>
          <p:cNvSpPr>
            <a:spLocks noGrp="1"/>
          </p:cNvSpPr>
          <p:nvPr>
            <p:ph type="title"/>
          </p:nvPr>
        </p:nvSpPr>
        <p:spPr>
          <a:xfrm>
            <a:off x="838200" y="0"/>
            <a:ext cx="10515600" cy="1325563"/>
          </a:xfrm>
        </p:spPr>
        <p:txBody>
          <a:bodyPr/>
          <a:lstStyle/>
          <a:p>
            <a:pPr algn="ctr"/>
            <a:r>
              <a:rPr lang="en-US" altLang="en-US" dirty="0">
                <a:latin typeface="Comic Sans MS" panose="030F0702030302020204" pitchFamily="66" charset="0"/>
              </a:rPr>
              <a:t>Memory in cyclone</a:t>
            </a:r>
          </a:p>
        </p:txBody>
      </p:sp>
      <p:sp>
        <p:nvSpPr>
          <p:cNvPr id="32771" name="Content Placeholder 2">
            <a:extLst>
              <a:ext uri="{FF2B5EF4-FFF2-40B4-BE49-F238E27FC236}">
                <a16:creationId xmlns:a16="http://schemas.microsoft.com/office/drawing/2014/main" id="{3C365B2A-A468-4C23-9AB0-F228501DDDD6}"/>
              </a:ext>
            </a:extLst>
          </p:cNvPr>
          <p:cNvSpPr>
            <a:spLocks noGrp="1"/>
          </p:cNvSpPr>
          <p:nvPr>
            <p:ph idx="1"/>
          </p:nvPr>
        </p:nvSpPr>
        <p:spPr>
          <a:xfrm>
            <a:off x="212437" y="1325563"/>
            <a:ext cx="12071927" cy="4351338"/>
          </a:xfrm>
        </p:spPr>
        <p:txBody>
          <a:bodyPr/>
          <a:lstStyle/>
          <a:p>
            <a:r>
              <a:rPr lang="en-US" altLang="en-US" dirty="0">
                <a:latin typeface="Comic Sans MS" panose="030F0702030302020204" pitchFamily="66" charset="0"/>
              </a:rPr>
              <a:t>M10K blocks: Each block has 10kbit memory</a:t>
            </a:r>
          </a:p>
          <a:p>
            <a:pPr lvl="1">
              <a:buFont typeface="Wingdings" panose="05000000000000000000" pitchFamily="2" charset="2"/>
              <a:buChar char="Ø"/>
            </a:pPr>
            <a:r>
              <a:rPr lang="en-US" altLang="en-US" dirty="0">
                <a:latin typeface="Comic Sans MS" panose="030F0702030302020204" pitchFamily="66" charset="0"/>
              </a:rPr>
              <a:t>Cyclone V has 120 to 1200 blocks</a:t>
            </a:r>
          </a:p>
          <a:p>
            <a:pPr lvl="1">
              <a:buFont typeface="Wingdings" panose="05000000000000000000" pitchFamily="2" charset="2"/>
              <a:buChar char="Ø"/>
            </a:pPr>
            <a:r>
              <a:rPr lang="en-US" altLang="en-US" dirty="0">
                <a:latin typeface="Comic Sans MS" panose="030F0702030302020204" pitchFamily="66" charset="0"/>
              </a:rPr>
              <a:t>RAM blocks either are single port or dual port</a:t>
            </a:r>
          </a:p>
          <a:p>
            <a:r>
              <a:rPr lang="en-US" altLang="en-US" dirty="0">
                <a:latin typeface="Comic Sans MS" panose="030F0702030302020204" pitchFamily="66" charset="0"/>
              </a:rPr>
              <a:t>MLAB blocks: some LABS are configured to be blocks of RAMs.</a:t>
            </a:r>
          </a:p>
          <a:p>
            <a:pPr lvl="1">
              <a:buFont typeface="Wingdings" panose="05000000000000000000" pitchFamily="2" charset="2"/>
              <a:buChar char="Ø"/>
            </a:pPr>
            <a:r>
              <a:rPr lang="en-US" altLang="en-US" dirty="0">
                <a:latin typeface="Comic Sans MS" panose="030F0702030302020204" pitchFamily="66" charset="0"/>
              </a:rPr>
              <a:t>Each LAB becomes 640 bit dual-port RAM</a:t>
            </a:r>
          </a:p>
          <a:p>
            <a:pPr lvl="1">
              <a:buFont typeface="Wingdings" panose="05000000000000000000" pitchFamily="2" charset="2"/>
              <a:buChar char="Ø"/>
            </a:pPr>
            <a:r>
              <a:rPr lang="en-US" altLang="en-US" dirty="0">
                <a:latin typeface="Comic Sans MS" panose="030F0702030302020204" pitchFamily="66" charset="0"/>
              </a:rPr>
              <a:t>They can be used to implement buffers and FIFOs</a:t>
            </a:r>
          </a:p>
        </p:txBody>
      </p:sp>
      <p:sp>
        <p:nvSpPr>
          <p:cNvPr id="2" name="Slide Number Placeholder 1"/>
          <p:cNvSpPr>
            <a:spLocks noGrp="1"/>
          </p:cNvSpPr>
          <p:nvPr>
            <p:ph type="sldNum" sz="quarter" idx="12"/>
          </p:nvPr>
        </p:nvSpPr>
        <p:spPr/>
        <p:txBody>
          <a:bodyPr/>
          <a:lstStyle/>
          <a:p>
            <a:fld id="{5A81485A-01B8-4054-A537-7FB3100B64ED}" type="slidenum">
              <a:rPr lang="en-US" smtClean="0"/>
              <a:t>109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2771">
                                            <p:txEl>
                                              <p:pRg st="0" end="0"/>
                                            </p:txEl>
                                          </p:spTgt>
                                        </p:tgtEl>
                                        <p:attrNameLst>
                                          <p:attrName>style.visibility</p:attrName>
                                        </p:attrNameLst>
                                      </p:cBhvr>
                                      <p:to>
                                        <p:strVal val="visible"/>
                                      </p:to>
                                    </p:set>
                                    <p:anim calcmode="lin" valueType="num">
                                      <p:cBhvr additive="base">
                                        <p:cTn id="7" dur="500" fill="hold"/>
                                        <p:tgtEl>
                                          <p:spTgt spid="3277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277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771">
                                            <p:txEl>
                                              <p:pRg st="1" end="1"/>
                                            </p:txEl>
                                          </p:spTgt>
                                        </p:tgtEl>
                                        <p:attrNameLst>
                                          <p:attrName>style.visibility</p:attrName>
                                        </p:attrNameLst>
                                      </p:cBhvr>
                                      <p:to>
                                        <p:strVal val="visible"/>
                                      </p:to>
                                    </p:set>
                                    <p:anim calcmode="lin" valueType="num">
                                      <p:cBhvr additive="base">
                                        <p:cTn id="11" dur="500" fill="hold"/>
                                        <p:tgtEl>
                                          <p:spTgt spid="3277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277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2771">
                                            <p:txEl>
                                              <p:pRg st="2" end="2"/>
                                            </p:txEl>
                                          </p:spTgt>
                                        </p:tgtEl>
                                        <p:attrNameLst>
                                          <p:attrName>style.visibility</p:attrName>
                                        </p:attrNameLst>
                                      </p:cBhvr>
                                      <p:to>
                                        <p:strVal val="visible"/>
                                      </p:to>
                                    </p:set>
                                    <p:anim calcmode="lin" valueType="num">
                                      <p:cBhvr additive="base">
                                        <p:cTn id="15" dur="500" fill="hold"/>
                                        <p:tgtEl>
                                          <p:spTgt spid="3277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2771">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2771">
                                            <p:txEl>
                                              <p:pRg st="3" end="3"/>
                                            </p:txEl>
                                          </p:spTgt>
                                        </p:tgtEl>
                                        <p:attrNameLst>
                                          <p:attrName>style.visibility</p:attrName>
                                        </p:attrNameLst>
                                      </p:cBhvr>
                                      <p:to>
                                        <p:strVal val="visible"/>
                                      </p:to>
                                    </p:set>
                                    <p:anim calcmode="lin" valueType="num">
                                      <p:cBhvr additive="base">
                                        <p:cTn id="21" dur="500" fill="hold"/>
                                        <p:tgtEl>
                                          <p:spTgt spid="3277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277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2771">
                                            <p:txEl>
                                              <p:pRg st="4" end="4"/>
                                            </p:txEl>
                                          </p:spTgt>
                                        </p:tgtEl>
                                        <p:attrNameLst>
                                          <p:attrName>style.visibility</p:attrName>
                                        </p:attrNameLst>
                                      </p:cBhvr>
                                      <p:to>
                                        <p:strVal val="visible"/>
                                      </p:to>
                                    </p:set>
                                    <p:anim calcmode="lin" valueType="num">
                                      <p:cBhvr additive="base">
                                        <p:cTn id="25" dur="500" fill="hold"/>
                                        <p:tgtEl>
                                          <p:spTgt spid="3277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277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2771">
                                            <p:txEl>
                                              <p:pRg st="5" end="5"/>
                                            </p:txEl>
                                          </p:spTgt>
                                        </p:tgtEl>
                                        <p:attrNameLst>
                                          <p:attrName>style.visibility</p:attrName>
                                        </p:attrNameLst>
                                      </p:cBhvr>
                                      <p:to>
                                        <p:strVal val="visible"/>
                                      </p:to>
                                    </p:set>
                                    <p:anim calcmode="lin" valueType="num">
                                      <p:cBhvr additive="base">
                                        <p:cTn id="29" dur="500" fill="hold"/>
                                        <p:tgtEl>
                                          <p:spTgt spid="3277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277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A820B223-FE0E-499B-AD1A-94D3A6DC89FE}"/>
              </a:ext>
            </a:extLst>
          </p:cNvPr>
          <p:cNvSpPr>
            <a:spLocks noGrp="1"/>
          </p:cNvSpPr>
          <p:nvPr>
            <p:ph type="title"/>
          </p:nvPr>
        </p:nvSpPr>
        <p:spPr>
          <a:xfrm>
            <a:off x="2097376" y="550324"/>
            <a:ext cx="8259762" cy="769937"/>
          </a:xfrm>
        </p:spPr>
        <p:txBody>
          <a:bodyPr/>
          <a:lstStyle/>
          <a:p>
            <a:pPr algn="ctr"/>
            <a:r>
              <a:rPr lang="en-US" altLang="en-US" dirty="0">
                <a:latin typeface="Comic Sans MS" panose="030F0702030302020204" pitchFamily="66" charset="0"/>
              </a:rPr>
              <a:t>Fusible Link Technologies (I)</a:t>
            </a:r>
          </a:p>
        </p:txBody>
      </p:sp>
      <p:sp>
        <p:nvSpPr>
          <p:cNvPr id="3" name="Content Placeholder 2">
            <a:extLst>
              <a:ext uri="{FF2B5EF4-FFF2-40B4-BE49-F238E27FC236}">
                <a16:creationId xmlns:a16="http://schemas.microsoft.com/office/drawing/2014/main" id="{00819C59-3BB7-4A4B-8FC2-36AB33D9DC1C}"/>
              </a:ext>
            </a:extLst>
          </p:cNvPr>
          <p:cNvSpPr>
            <a:spLocks noGrp="1"/>
          </p:cNvSpPr>
          <p:nvPr>
            <p:ph idx="1"/>
          </p:nvPr>
        </p:nvSpPr>
        <p:spPr/>
        <p:txBody>
          <a:bodyPr>
            <a:normAutofit fontScale="92500" lnSpcReduction="10000"/>
          </a:bodyPr>
          <a:lstStyle/>
          <a:p>
            <a:r>
              <a:rPr lang="en-US" altLang="en-US" sz="2400" dirty="0">
                <a:latin typeface="Comic Sans MS" panose="030F0702030302020204" pitchFamily="66" charset="0"/>
              </a:rPr>
              <a:t>One of the first techniques, </a:t>
            </a:r>
            <a:r>
              <a:rPr lang="en-US" altLang="en-US" sz="2400" b="1" dirty="0">
                <a:latin typeface="Comic Sans MS" panose="030F0702030302020204" pitchFamily="66" charset="0"/>
              </a:rPr>
              <a:t>fusible-link technology</a:t>
            </a:r>
          </a:p>
          <a:p>
            <a:endParaRPr lang="en-US" altLang="en-US" sz="2400" b="1" dirty="0"/>
          </a:p>
          <a:p>
            <a:endParaRPr lang="en-US" altLang="en-US" sz="2400" b="1" dirty="0"/>
          </a:p>
          <a:p>
            <a:endParaRPr lang="en-US" altLang="en-US" sz="2400" b="1" dirty="0"/>
          </a:p>
          <a:p>
            <a:endParaRPr lang="en-US" altLang="en-US" sz="2400" b="1" dirty="0"/>
          </a:p>
          <a:p>
            <a:endParaRPr lang="en-US" altLang="en-US" sz="2400" b="1" dirty="0"/>
          </a:p>
          <a:p>
            <a:endParaRPr lang="en-US" altLang="en-US" sz="2400" b="1" dirty="0"/>
          </a:p>
          <a:p>
            <a:r>
              <a:rPr lang="en-US" altLang="en-US" sz="2400" dirty="0">
                <a:latin typeface="Comic Sans MS" panose="030F0702030302020204" pitchFamily="66" charset="0"/>
              </a:rPr>
              <a:t>All of the fuses are initially </a:t>
            </a:r>
            <a:r>
              <a:rPr lang="en-US" altLang="en-US" sz="2400" dirty="0">
                <a:solidFill>
                  <a:srgbClr val="0000FF"/>
                </a:solidFill>
                <a:latin typeface="Comic Sans MS" panose="030F0702030302020204" pitchFamily="66" charset="0"/>
              </a:rPr>
              <a:t>intact</a:t>
            </a:r>
            <a:r>
              <a:rPr lang="en-US" altLang="en-US" sz="2400" dirty="0">
                <a:latin typeface="Comic Sans MS" panose="030F0702030302020204" pitchFamily="66" charset="0"/>
              </a:rPr>
              <a:t> (after manufacturing).</a:t>
            </a:r>
          </a:p>
          <a:p>
            <a:r>
              <a:rPr lang="en-US" altLang="en-US" sz="2400" dirty="0">
                <a:latin typeface="Comic Sans MS" panose="030F0702030302020204" pitchFamily="66" charset="0"/>
              </a:rPr>
              <a:t>Design engineers selectively </a:t>
            </a:r>
            <a:r>
              <a:rPr lang="en-US" altLang="en-US" sz="2400" dirty="0">
                <a:solidFill>
                  <a:srgbClr val="FF3399"/>
                </a:solidFill>
                <a:latin typeface="Comic Sans MS" panose="030F0702030302020204" pitchFamily="66" charset="0"/>
              </a:rPr>
              <a:t>remove</a:t>
            </a:r>
            <a:r>
              <a:rPr lang="en-US" altLang="en-US" sz="2400" dirty="0">
                <a:latin typeface="Comic Sans MS" panose="030F0702030302020204" pitchFamily="66" charset="0"/>
              </a:rPr>
              <a:t> undesired fuses by applying </a:t>
            </a:r>
            <a:r>
              <a:rPr lang="en-US" altLang="en-US" sz="2400" u="sng" dirty="0">
                <a:latin typeface="Comic Sans MS" panose="030F0702030302020204" pitchFamily="66" charset="0"/>
              </a:rPr>
              <a:t>pulses of relatively high voltage </a:t>
            </a:r>
            <a:r>
              <a:rPr lang="en-US" altLang="en-US" sz="2400" dirty="0">
                <a:latin typeface="Comic Sans MS" panose="030F0702030302020204" pitchFamily="66" charset="0"/>
              </a:rPr>
              <a:t>and current to the device’s inputs.</a:t>
            </a:r>
          </a:p>
          <a:p>
            <a:r>
              <a:rPr lang="en-US" altLang="en-US" sz="2400" dirty="0">
                <a:latin typeface="Comic Sans MS" panose="030F0702030302020204" pitchFamily="66" charset="0"/>
              </a:rPr>
              <a:t>These devices are </a:t>
            </a:r>
            <a:r>
              <a:rPr lang="en-US" altLang="en-US" sz="2400" i="1" dirty="0">
                <a:solidFill>
                  <a:srgbClr val="FF0000"/>
                </a:solidFill>
                <a:latin typeface="Comic Sans MS" panose="030F0702030302020204" pitchFamily="66" charset="0"/>
              </a:rPr>
              <a:t>one-time </a:t>
            </a:r>
            <a:r>
              <a:rPr lang="en-US" altLang="en-US" sz="2400" dirty="0">
                <a:solidFill>
                  <a:srgbClr val="FF0000"/>
                </a:solidFill>
                <a:latin typeface="Comic Sans MS" panose="030F0702030302020204" pitchFamily="66" charset="0"/>
              </a:rPr>
              <a:t>programmable (OTP)</a:t>
            </a:r>
            <a:r>
              <a:rPr lang="en-US" altLang="en-US" sz="2400" dirty="0">
                <a:latin typeface="Comic Sans MS" panose="030F0702030302020204" pitchFamily="66" charset="0"/>
              </a:rPr>
              <a:t>, and are not used in FPGAs</a:t>
            </a:r>
            <a:r>
              <a:rPr lang="en-US" altLang="en-US" sz="2400" dirty="0"/>
              <a:t>.</a:t>
            </a:r>
          </a:p>
        </p:txBody>
      </p:sp>
      <p:sp>
        <p:nvSpPr>
          <p:cNvPr id="8" name="TextBox 7">
            <a:extLst>
              <a:ext uri="{FF2B5EF4-FFF2-40B4-BE49-F238E27FC236}">
                <a16:creationId xmlns:a16="http://schemas.microsoft.com/office/drawing/2014/main" id="{EE0540FA-18F2-4726-80C4-1510E4007D58}"/>
              </a:ext>
            </a:extLst>
          </p:cNvPr>
          <p:cNvSpPr txBox="1">
            <a:spLocks noChangeArrowheads="1"/>
          </p:cNvSpPr>
          <p:nvPr/>
        </p:nvSpPr>
        <p:spPr bwMode="auto">
          <a:xfrm>
            <a:off x="7961169" y="2980532"/>
            <a:ext cx="17494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b="1" dirty="0">
                <a:solidFill>
                  <a:srgbClr val="0000FF"/>
                </a:solidFill>
                <a:latin typeface="Comic Sans MS" panose="030F0702030302020204" pitchFamily="66" charset="0"/>
              </a:rPr>
              <a:t>Blowup fuses </a:t>
            </a:r>
          </a:p>
        </p:txBody>
      </p:sp>
      <p:pic>
        <p:nvPicPr>
          <p:cNvPr id="26630" name="Picture 8">
            <a:extLst>
              <a:ext uri="{FF2B5EF4-FFF2-40B4-BE49-F238E27FC236}">
                <a16:creationId xmlns:a16="http://schemas.microsoft.com/office/drawing/2014/main" id="{59A60E0F-238B-4924-9E3A-9ABC3B2ECAD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97226" y="2282683"/>
            <a:ext cx="3863943" cy="213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7" end="7"/>
                                            </p:txEl>
                                          </p:spTgt>
                                        </p:tgtEl>
                                        <p:attrNameLst>
                                          <p:attrName>style.visibility</p:attrName>
                                        </p:attrNameLst>
                                      </p:cBhvr>
                                      <p:to>
                                        <p:strVal val="visible"/>
                                      </p:to>
                                    </p:set>
                                    <p:anim calcmode="lin" valueType="num">
                                      <p:cBhvr additive="base">
                                        <p:cTn id="7" dur="500" fill="hold"/>
                                        <p:tgtEl>
                                          <p:spTgt spid="3">
                                            <p:txEl>
                                              <p:pRg st="7" end="7"/>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8" end="8"/>
                                            </p:txEl>
                                          </p:spTgt>
                                        </p:tgtEl>
                                        <p:attrNameLst>
                                          <p:attrName>style.visibility</p:attrName>
                                        </p:attrNameLst>
                                      </p:cBhvr>
                                      <p:to>
                                        <p:strVal val="visible"/>
                                      </p:to>
                                    </p:set>
                                    <p:anim calcmode="lin" valueType="num">
                                      <p:cBhvr additive="base">
                                        <p:cTn id="13" dur="500" fill="hold"/>
                                        <p:tgtEl>
                                          <p:spTgt spid="3">
                                            <p:txEl>
                                              <p:pRg st="8" end="8"/>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8" end="8"/>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 calcmode="lin" valueType="num">
                                      <p:cBhvr additive="base">
                                        <p:cTn id="19" dur="500" fill="hold"/>
                                        <p:tgtEl>
                                          <p:spTgt spid="8"/>
                                        </p:tgtEl>
                                        <p:attrNameLst>
                                          <p:attrName>ppt_x</p:attrName>
                                        </p:attrNameLst>
                                      </p:cBhvr>
                                      <p:tavLst>
                                        <p:tav tm="0">
                                          <p:val>
                                            <p:strVal val="#ppt_x"/>
                                          </p:val>
                                        </p:tav>
                                        <p:tav tm="100000">
                                          <p:val>
                                            <p:strVal val="#ppt_x"/>
                                          </p:val>
                                        </p:tav>
                                      </p:tavLst>
                                    </p:anim>
                                    <p:anim calcmode="lin" valueType="num">
                                      <p:cBhvr additive="base">
                                        <p:cTn id="20"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9" end="9"/>
                                            </p:txEl>
                                          </p:spTgt>
                                        </p:tgtEl>
                                        <p:attrNameLst>
                                          <p:attrName>style.visibility</p:attrName>
                                        </p:attrNameLst>
                                      </p:cBhvr>
                                      <p:to>
                                        <p:strVal val="visible"/>
                                      </p:to>
                                    </p:set>
                                    <p:anim calcmode="lin" valueType="num">
                                      <p:cBhvr additive="base">
                                        <p:cTn id="25" dur="500" fill="hold"/>
                                        <p:tgtEl>
                                          <p:spTgt spid="3">
                                            <p:txEl>
                                              <p:pRg st="9" end="9"/>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3B6F61F4-DAF9-4E3F-91E1-A095A8CEAF36}"/>
              </a:ext>
            </a:extLst>
          </p:cNvPr>
          <p:cNvSpPr>
            <a:spLocks noGrp="1"/>
          </p:cNvSpPr>
          <p:nvPr>
            <p:ph type="title"/>
          </p:nvPr>
        </p:nvSpPr>
        <p:spPr>
          <a:xfrm>
            <a:off x="2300576" y="594447"/>
            <a:ext cx="8259762" cy="646112"/>
          </a:xfrm>
        </p:spPr>
        <p:txBody>
          <a:bodyPr/>
          <a:lstStyle/>
          <a:p>
            <a:r>
              <a:rPr lang="en-US" altLang="en-US" sz="3600" dirty="0">
                <a:latin typeface="Comic Sans MS" panose="030F0702030302020204" pitchFamily="66" charset="0"/>
              </a:rPr>
              <a:t>M10k memory block configuration</a:t>
            </a:r>
          </a:p>
        </p:txBody>
      </p:sp>
      <p:pic>
        <p:nvPicPr>
          <p:cNvPr id="33796" name="Picture 4">
            <a:extLst>
              <a:ext uri="{FF2B5EF4-FFF2-40B4-BE49-F238E27FC236}">
                <a16:creationId xmlns:a16="http://schemas.microsoft.com/office/drawing/2014/main" id="{B0FF1B98-B4FB-498D-91C9-8FCDD990CB4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00576" y="1544637"/>
            <a:ext cx="7359556" cy="39602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110</a:t>
            </a:fld>
            <a:endParaRPr lang="en-US"/>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6BE1771E-2B30-4D35-AC09-2960FF97A9C6}"/>
              </a:ext>
            </a:extLst>
          </p:cNvPr>
          <p:cNvSpPr>
            <a:spLocks noGrp="1"/>
          </p:cNvSpPr>
          <p:nvPr>
            <p:ph type="title"/>
          </p:nvPr>
        </p:nvSpPr>
        <p:spPr>
          <a:xfrm>
            <a:off x="838200" y="0"/>
            <a:ext cx="10515600" cy="1325563"/>
          </a:xfrm>
        </p:spPr>
        <p:txBody>
          <a:bodyPr/>
          <a:lstStyle/>
          <a:p>
            <a:pPr algn="ctr"/>
            <a:r>
              <a:rPr lang="en-US" altLang="en-US" dirty="0">
                <a:latin typeface="Comic Sans MS" panose="030F0702030302020204" pitchFamily="66" charset="0"/>
              </a:rPr>
              <a:t>DSP block in Cyclone V</a:t>
            </a:r>
          </a:p>
        </p:txBody>
      </p:sp>
      <p:sp>
        <p:nvSpPr>
          <p:cNvPr id="34819" name="Content Placeholder 2">
            <a:extLst>
              <a:ext uri="{FF2B5EF4-FFF2-40B4-BE49-F238E27FC236}">
                <a16:creationId xmlns:a16="http://schemas.microsoft.com/office/drawing/2014/main" id="{C8937754-CAE6-4BDD-B331-6B89D5D16D1A}"/>
              </a:ext>
            </a:extLst>
          </p:cNvPr>
          <p:cNvSpPr>
            <a:spLocks noGrp="1"/>
          </p:cNvSpPr>
          <p:nvPr>
            <p:ph idx="1"/>
          </p:nvPr>
        </p:nvSpPr>
        <p:spPr>
          <a:xfrm>
            <a:off x="240145" y="1325563"/>
            <a:ext cx="11951855" cy="4351338"/>
          </a:xfrm>
        </p:spPr>
        <p:txBody>
          <a:bodyPr/>
          <a:lstStyle/>
          <a:p>
            <a:r>
              <a:rPr lang="en-US" altLang="en-US" sz="2400" dirty="0">
                <a:latin typeface="Comic Sans MS" panose="030F0702030302020204" pitchFamily="66" charset="0"/>
              </a:rPr>
              <a:t>various multiplication operations are supported</a:t>
            </a:r>
          </a:p>
          <a:p>
            <a:pPr lvl="1"/>
            <a:r>
              <a:rPr lang="en-US" altLang="en-US" sz="2000" dirty="0">
                <a:latin typeface="Comic Sans MS" panose="030F0702030302020204" pitchFamily="66" charset="0"/>
              </a:rPr>
              <a:t>Single 27x27</a:t>
            </a:r>
          </a:p>
          <a:p>
            <a:pPr lvl="1"/>
            <a:r>
              <a:rPr lang="en-US" altLang="en-US" sz="2000" dirty="0">
                <a:latin typeface="Comic Sans MS" panose="030F0702030302020204" pitchFamily="66" charset="0"/>
              </a:rPr>
              <a:t>Two operations of 18x19</a:t>
            </a:r>
          </a:p>
          <a:p>
            <a:pPr lvl="1"/>
            <a:r>
              <a:rPr lang="en-US" altLang="en-US" sz="2000" dirty="0">
                <a:latin typeface="Comic Sans MS" panose="030F0702030302020204" pitchFamily="66" charset="0"/>
              </a:rPr>
              <a:t>Three operations of 9x9</a:t>
            </a:r>
          </a:p>
          <a:p>
            <a:pPr lvl="1"/>
            <a:r>
              <a:rPr lang="en-US" altLang="en-US" sz="2000" dirty="0">
                <a:latin typeface="Comic Sans MS" panose="030F0702030302020204" pitchFamily="66" charset="0"/>
              </a:rPr>
              <a:t>Includes integer, fixed-point and floating point multiplications</a:t>
            </a:r>
          </a:p>
          <a:p>
            <a:pPr lvl="1"/>
            <a:r>
              <a:rPr lang="en-US" altLang="en-US" sz="2000" dirty="0">
                <a:latin typeface="Comic Sans MS" panose="030F0702030302020204" pitchFamily="66" charset="0"/>
              </a:rPr>
              <a:t>Addition, subtraction and accumulation </a:t>
            </a:r>
          </a:p>
          <a:p>
            <a:pPr lvl="2">
              <a:buFont typeface="Wingdings" panose="05000000000000000000" pitchFamily="2" charset="2"/>
              <a:buChar char="Ø"/>
            </a:pPr>
            <a:r>
              <a:rPr lang="en-US" altLang="en-US" sz="1800" dirty="0">
                <a:latin typeface="Comic Sans MS" panose="030F0702030302020204" pitchFamily="66" charset="0"/>
              </a:rPr>
              <a:t>∑(</a:t>
            </a:r>
            <a:r>
              <a:rPr lang="en-US" altLang="en-US" sz="1800" dirty="0" err="1">
                <a:latin typeface="Comic Sans MS" panose="030F0702030302020204" pitchFamily="66" charset="0"/>
              </a:rPr>
              <a:t>Xi</a:t>
            </a:r>
            <a:r>
              <a:rPr lang="en-US" altLang="en-US" sz="1800" dirty="0" err="1">
                <a:latin typeface="Comic Sans MS" panose="030F0702030302020204" pitchFamily="66" charset="0"/>
                <a:sym typeface="Symbol" panose="05050102010706020507" pitchFamily="18" charset="2"/>
              </a:rPr>
              <a:t>Yi</a:t>
            </a:r>
            <a:r>
              <a:rPr lang="en-US" altLang="en-US" sz="1800" dirty="0">
                <a:latin typeface="Comic Sans MS" panose="030F0702030302020204" pitchFamily="66" charset="0"/>
                <a:sym typeface="Symbol" panose="05050102010706020507" pitchFamily="18" charset="2"/>
              </a:rPr>
              <a:t>)</a:t>
            </a:r>
          </a:p>
          <a:p>
            <a:pPr lvl="1"/>
            <a:r>
              <a:rPr lang="en-US" altLang="en-US" sz="2000" dirty="0">
                <a:latin typeface="Comic Sans MS" panose="030F0702030302020204" pitchFamily="66" charset="0"/>
                <a:sym typeface="Symbol" panose="05050102010706020507" pitchFamily="18" charset="2"/>
              </a:rPr>
              <a:t>Save coefficients in a register bank to implement a Filter</a:t>
            </a:r>
          </a:p>
          <a:p>
            <a:pPr lvl="2">
              <a:buFont typeface="Wingdings" panose="05000000000000000000" pitchFamily="2" charset="2"/>
              <a:buChar char="Ø"/>
            </a:pPr>
            <a:r>
              <a:rPr lang="en-US" altLang="en-US" sz="1800" dirty="0">
                <a:latin typeface="Comic Sans MS" panose="030F0702030302020204" pitchFamily="66" charset="0"/>
                <a:sym typeface="Symbol" panose="05050102010706020507" pitchFamily="18" charset="2"/>
              </a:rPr>
              <a:t>Y[n] = ∑</a:t>
            </a:r>
            <a:r>
              <a:rPr lang="en-US" altLang="en-US" sz="1800" dirty="0" err="1">
                <a:latin typeface="Comic Sans MS" panose="030F0702030302020204" pitchFamily="66" charset="0"/>
                <a:sym typeface="Symbol" panose="05050102010706020507" pitchFamily="18" charset="2"/>
              </a:rPr>
              <a:t>CiX</a:t>
            </a:r>
            <a:r>
              <a:rPr lang="en-US" altLang="en-US" sz="1800" dirty="0">
                <a:latin typeface="Comic Sans MS" panose="030F0702030302020204" pitchFamily="66" charset="0"/>
                <a:sym typeface="Symbol" panose="05050102010706020507" pitchFamily="18" charset="2"/>
              </a:rPr>
              <a:t>[n-</a:t>
            </a:r>
            <a:r>
              <a:rPr lang="en-US" altLang="en-US" sz="1800" dirty="0" err="1">
                <a:latin typeface="Comic Sans MS" panose="030F0702030302020204" pitchFamily="66" charset="0"/>
                <a:sym typeface="Symbol" panose="05050102010706020507" pitchFamily="18" charset="2"/>
              </a:rPr>
              <a:t>i</a:t>
            </a:r>
            <a:r>
              <a:rPr lang="en-US" altLang="en-US" sz="1800" dirty="0">
                <a:latin typeface="Comic Sans MS" panose="030F0702030302020204" pitchFamily="66" charset="0"/>
                <a:sym typeface="Symbol" panose="05050102010706020507" pitchFamily="18" charset="2"/>
              </a:rPr>
              <a:t>]</a:t>
            </a:r>
            <a:endParaRPr lang="en-US" altLang="en-US" sz="1800" dirty="0">
              <a:latin typeface="Comic Sans MS" panose="030F0702030302020204" pitchFamily="66" charset="0"/>
            </a:endParaRPr>
          </a:p>
        </p:txBody>
      </p:sp>
      <p:pic>
        <p:nvPicPr>
          <p:cNvPr id="34821" name="Picture 10">
            <a:extLst>
              <a:ext uri="{FF2B5EF4-FFF2-40B4-BE49-F238E27FC236}">
                <a16:creationId xmlns:a16="http://schemas.microsoft.com/office/drawing/2014/main" id="{970EF105-120E-4525-9D54-FA9DAF6AF21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303280" y="4395787"/>
            <a:ext cx="5953125" cy="2143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111</a:t>
            </a:fld>
            <a:endParaRPr lang="en-US"/>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EBFF8DE7-9E0C-41EC-A5E3-DE8D3385089B}"/>
              </a:ext>
            </a:extLst>
          </p:cNvPr>
          <p:cNvSpPr>
            <a:spLocks noGrp="1"/>
          </p:cNvSpPr>
          <p:nvPr>
            <p:ph type="title"/>
          </p:nvPr>
        </p:nvSpPr>
        <p:spPr>
          <a:xfrm>
            <a:off x="2731655" y="0"/>
            <a:ext cx="10515600" cy="1325563"/>
          </a:xfrm>
        </p:spPr>
        <p:txBody>
          <a:bodyPr/>
          <a:lstStyle/>
          <a:p>
            <a:r>
              <a:rPr lang="en-US" altLang="en-US" dirty="0">
                <a:latin typeface="Comic Sans MS" panose="030F0702030302020204" pitchFamily="66" charset="0"/>
              </a:rPr>
              <a:t>DSP block in cyclone V</a:t>
            </a:r>
          </a:p>
        </p:txBody>
      </p:sp>
      <p:pic>
        <p:nvPicPr>
          <p:cNvPr id="35844" name="Picture 4">
            <a:extLst>
              <a:ext uri="{FF2B5EF4-FFF2-40B4-BE49-F238E27FC236}">
                <a16:creationId xmlns:a16="http://schemas.microsoft.com/office/drawing/2014/main" id="{CF103639-F0F5-448E-AA08-33E2068CBC8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30532" y="1325563"/>
            <a:ext cx="8040688" cy="477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112</a:t>
            </a:fld>
            <a:endParaRPr lang="en-US"/>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1ED1E1AC-2352-492A-962D-04585162EDCB}"/>
              </a:ext>
            </a:extLst>
          </p:cNvPr>
          <p:cNvSpPr>
            <a:spLocks noGrp="1"/>
          </p:cNvSpPr>
          <p:nvPr>
            <p:ph type="title"/>
          </p:nvPr>
        </p:nvSpPr>
        <p:spPr>
          <a:xfrm>
            <a:off x="1704687" y="367507"/>
            <a:ext cx="8259762" cy="708025"/>
          </a:xfrm>
        </p:spPr>
        <p:txBody>
          <a:bodyPr/>
          <a:lstStyle/>
          <a:p>
            <a:pPr algn="ctr"/>
            <a:r>
              <a:rPr lang="en-US" altLang="en-US" sz="4000" dirty="0">
                <a:latin typeface="Comic Sans MS" panose="030F0702030302020204" pitchFamily="66" charset="0"/>
              </a:rPr>
              <a:t>Hardcore processor in cyclone V</a:t>
            </a:r>
          </a:p>
        </p:txBody>
      </p:sp>
      <p:pic>
        <p:nvPicPr>
          <p:cNvPr id="36868" name="Picture 4">
            <a:extLst>
              <a:ext uri="{FF2B5EF4-FFF2-40B4-BE49-F238E27FC236}">
                <a16:creationId xmlns:a16="http://schemas.microsoft.com/office/drawing/2014/main" id="{0CC4B13D-DCA6-41F1-B1CA-602A9DB3D40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479079" y="1783557"/>
            <a:ext cx="5256212" cy="503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6869" name="TextBox 5">
            <a:extLst>
              <a:ext uri="{FF2B5EF4-FFF2-40B4-BE49-F238E27FC236}">
                <a16:creationId xmlns:a16="http://schemas.microsoft.com/office/drawing/2014/main" id="{32023825-2F2A-4618-A5F4-6B3A0FC5EB62}"/>
              </a:ext>
            </a:extLst>
          </p:cNvPr>
          <p:cNvSpPr txBox="1">
            <a:spLocks noChangeArrowheads="1"/>
          </p:cNvSpPr>
          <p:nvPr/>
        </p:nvSpPr>
        <p:spPr bwMode="auto">
          <a:xfrm>
            <a:off x="2208213" y="1075532"/>
            <a:ext cx="4033838"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b="1" dirty="0">
                <a:solidFill>
                  <a:srgbClr val="0000FF"/>
                </a:solidFill>
                <a:latin typeface="Comic Sans MS" panose="030F0702030302020204" pitchFamily="66" charset="0"/>
              </a:rPr>
              <a:t>Two ARM core processors</a:t>
            </a:r>
          </a:p>
        </p:txBody>
      </p:sp>
      <p:sp>
        <p:nvSpPr>
          <p:cNvPr id="2" name="Slide Number Placeholder 1"/>
          <p:cNvSpPr>
            <a:spLocks noGrp="1"/>
          </p:cNvSpPr>
          <p:nvPr>
            <p:ph type="sldNum" sz="quarter" idx="12"/>
          </p:nvPr>
        </p:nvSpPr>
        <p:spPr/>
        <p:txBody>
          <a:bodyPr/>
          <a:lstStyle/>
          <a:p>
            <a:fld id="{5A81485A-01B8-4054-A537-7FB3100B64ED}" type="slidenum">
              <a:rPr lang="en-US" smtClean="0"/>
              <a:t>113</a:t>
            </a:fld>
            <a:endParaRPr lang="en-US"/>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915290A7-0B4E-47A5-8B34-B0D3CF583CC4}"/>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DAC8FB2E-A4C6-4E03-9371-A777097E8EC5}"/>
              </a:ext>
            </a:extLst>
          </p:cNvPr>
          <p:cNvSpPr>
            <a:spLocks noGrp="1"/>
          </p:cNvSpPr>
          <p:nvPr>
            <p:ph idx="1"/>
          </p:nvPr>
        </p:nvSpPr>
        <p:spPr>
          <a:xfrm>
            <a:off x="2655455" y="760052"/>
            <a:ext cx="10515600" cy="4351338"/>
          </a:xfrm>
        </p:spPr>
        <p:txBody>
          <a:bodyPr/>
          <a:lstStyle/>
          <a:p>
            <a:pPr>
              <a:defRPr/>
            </a:pPr>
            <a:endParaRPr lang="en-US" dirty="0"/>
          </a:p>
          <a:p>
            <a:pPr>
              <a:defRPr/>
            </a:pPr>
            <a:endParaRPr lang="en-US" dirty="0"/>
          </a:p>
          <a:p>
            <a:pPr>
              <a:defRPr/>
            </a:pPr>
            <a:endParaRPr lang="en-US" dirty="0"/>
          </a:p>
          <a:p>
            <a:pPr>
              <a:defRPr/>
            </a:pPr>
            <a:endParaRPr lang="en-US" dirty="0"/>
          </a:p>
          <a:p>
            <a:pPr marL="0" indent="0">
              <a:buNone/>
              <a:defRPr/>
            </a:pPr>
            <a:r>
              <a:rPr lang="en-US" sz="4000" b="1" dirty="0">
                <a:solidFill>
                  <a:srgbClr val="0000FF"/>
                </a:solidFill>
                <a:effectLst>
                  <a:outerShdw blurRad="38100" dist="38100" dir="2700000" algn="tl">
                    <a:srgbClr val="000000">
                      <a:alpha val="43137"/>
                    </a:srgbClr>
                  </a:outerShdw>
                </a:effectLst>
                <a:latin typeface="Comic Sans MS" panose="030F0702030302020204" pitchFamily="66" charset="0"/>
              </a:rPr>
              <a:t>Xilinx Artix-7 architecture</a:t>
            </a:r>
          </a:p>
        </p:txBody>
      </p:sp>
      <p:sp>
        <p:nvSpPr>
          <p:cNvPr id="2" name="Slide Number Placeholder 1"/>
          <p:cNvSpPr>
            <a:spLocks noGrp="1"/>
          </p:cNvSpPr>
          <p:nvPr>
            <p:ph type="sldNum" sz="quarter" idx="12"/>
          </p:nvPr>
        </p:nvSpPr>
        <p:spPr/>
        <p:txBody>
          <a:bodyPr/>
          <a:lstStyle/>
          <a:p>
            <a:fld id="{5A81485A-01B8-4054-A537-7FB3100B64ED}" type="slidenum">
              <a:rPr lang="en-US" smtClean="0"/>
              <a:t>114</a:t>
            </a:fld>
            <a:endParaRPr lang="en-US"/>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F4043963-0CC2-4E38-B2D6-23CEEF3FD2D4}"/>
              </a:ext>
            </a:extLst>
          </p:cNvPr>
          <p:cNvSpPr>
            <a:spLocks noGrp="1"/>
          </p:cNvSpPr>
          <p:nvPr>
            <p:ph type="title"/>
          </p:nvPr>
        </p:nvSpPr>
        <p:spPr>
          <a:xfrm>
            <a:off x="1624734" y="337273"/>
            <a:ext cx="9729066" cy="646112"/>
          </a:xfrm>
        </p:spPr>
        <p:txBody>
          <a:bodyPr>
            <a:noAutofit/>
          </a:bodyPr>
          <a:lstStyle/>
          <a:p>
            <a:r>
              <a:rPr lang="en-US" altLang="en-US" sz="4000" dirty="0">
                <a:latin typeface="Comic Sans MS" panose="030F0702030302020204" pitchFamily="66" charset="0"/>
              </a:rPr>
              <a:t>The</a:t>
            </a:r>
            <a:r>
              <a:rPr lang="en-US" altLang="en-US" sz="4000" dirty="0"/>
              <a:t> </a:t>
            </a:r>
            <a:r>
              <a:rPr lang="en-US" altLang="en-US" sz="4000" dirty="0">
                <a:latin typeface="Comic Sans MS" panose="030F0702030302020204" pitchFamily="66" charset="0"/>
              </a:rPr>
              <a:t>Xilinx Configurable Logic Block</a:t>
            </a:r>
          </a:p>
        </p:txBody>
      </p:sp>
      <p:sp>
        <p:nvSpPr>
          <p:cNvPr id="38915" name="Content Placeholder 2">
            <a:extLst>
              <a:ext uri="{FF2B5EF4-FFF2-40B4-BE49-F238E27FC236}">
                <a16:creationId xmlns:a16="http://schemas.microsoft.com/office/drawing/2014/main" id="{39173C97-3015-465F-914D-D032F348342B}"/>
              </a:ext>
            </a:extLst>
          </p:cNvPr>
          <p:cNvSpPr>
            <a:spLocks noGrp="1"/>
          </p:cNvSpPr>
          <p:nvPr>
            <p:ph idx="1"/>
          </p:nvPr>
        </p:nvSpPr>
        <p:spPr>
          <a:xfrm>
            <a:off x="304800" y="1539298"/>
            <a:ext cx="11224491" cy="4351338"/>
          </a:xfrm>
        </p:spPr>
        <p:txBody>
          <a:bodyPr/>
          <a:lstStyle/>
          <a:p>
            <a:r>
              <a:rPr lang="en-US" altLang="en-US" sz="2000" dirty="0">
                <a:latin typeface="Comic Sans MS" panose="030F0702030302020204" pitchFamily="66" charset="0"/>
              </a:rPr>
              <a:t>The basic computing block consists of </a:t>
            </a:r>
          </a:p>
          <a:p>
            <a:pPr lvl="1"/>
            <a:r>
              <a:rPr lang="en-US" altLang="en-US" sz="1800" dirty="0">
                <a:solidFill>
                  <a:srgbClr val="0000FF"/>
                </a:solidFill>
                <a:latin typeface="Comic Sans MS" panose="030F0702030302020204" pitchFamily="66" charset="0"/>
              </a:rPr>
              <a:t>An LUT </a:t>
            </a:r>
            <a:r>
              <a:rPr lang="en-US" altLang="en-US" sz="1800" dirty="0">
                <a:latin typeface="Comic Sans MS" panose="030F0702030302020204" pitchFamily="66" charset="0"/>
              </a:rPr>
              <a:t>with variable number of inputs,</a:t>
            </a:r>
          </a:p>
          <a:p>
            <a:pPr lvl="2">
              <a:buFont typeface="Wingdings" panose="05000000000000000000" pitchFamily="2" charset="2"/>
              <a:buChar char="Ø"/>
            </a:pPr>
            <a:r>
              <a:rPr lang="en-US" altLang="en-US" sz="1600" dirty="0">
                <a:latin typeface="Comic Sans MS" panose="030F0702030302020204" pitchFamily="66" charset="0"/>
              </a:rPr>
              <a:t>Task: Store the configuration</a:t>
            </a:r>
          </a:p>
          <a:p>
            <a:pPr lvl="1"/>
            <a:r>
              <a:rPr lang="en-US" altLang="en-US" sz="1800" dirty="0">
                <a:solidFill>
                  <a:srgbClr val="0000FF"/>
                </a:solidFill>
                <a:latin typeface="Comic Sans MS" panose="030F0702030302020204" pitchFamily="66" charset="0"/>
              </a:rPr>
              <a:t>A set of multiplexers</a:t>
            </a:r>
            <a:r>
              <a:rPr lang="en-US" altLang="en-US" sz="1800" dirty="0">
                <a:latin typeface="Comic Sans MS" panose="030F0702030302020204" pitchFamily="66" charset="0"/>
              </a:rPr>
              <a:t>,</a:t>
            </a:r>
          </a:p>
          <a:p>
            <a:pPr lvl="2">
              <a:buFont typeface="Wingdings" panose="05000000000000000000" pitchFamily="2" charset="2"/>
              <a:buChar char="Ø"/>
            </a:pPr>
            <a:r>
              <a:rPr lang="en-US" altLang="en-US" sz="1600" dirty="0">
                <a:latin typeface="Comic Sans MS" panose="030F0702030302020204" pitchFamily="66" charset="0"/>
              </a:rPr>
              <a:t>Task: Select the right inputs for the LUT and the storage element as well as the right output of the block</a:t>
            </a:r>
          </a:p>
          <a:p>
            <a:pPr lvl="1"/>
            <a:r>
              <a:rPr lang="en-US" altLang="en-US" sz="1800" dirty="0">
                <a:solidFill>
                  <a:srgbClr val="0000FF"/>
                </a:solidFill>
                <a:latin typeface="Comic Sans MS" panose="030F0702030302020204" pitchFamily="66" charset="0"/>
              </a:rPr>
              <a:t>Arithmetic logic </a:t>
            </a:r>
          </a:p>
          <a:p>
            <a:pPr lvl="2">
              <a:buFont typeface="Wingdings" panose="05000000000000000000" pitchFamily="2" charset="2"/>
              <a:buChar char="Ø"/>
            </a:pPr>
            <a:r>
              <a:rPr lang="en-US" altLang="en-US" sz="1400" dirty="0">
                <a:latin typeface="Comic Sans MS" panose="030F0702030302020204" pitchFamily="66" charset="0"/>
              </a:rPr>
              <a:t>Task: provides some facilities such as XOR-gate and faster carry chain to build faster adder</a:t>
            </a:r>
          </a:p>
          <a:p>
            <a:pPr lvl="1"/>
            <a:r>
              <a:rPr lang="en-US" altLang="en-US" sz="1800" dirty="0">
                <a:solidFill>
                  <a:srgbClr val="0000FF"/>
                </a:solidFill>
                <a:latin typeface="Comic Sans MS" panose="030F0702030302020204" pitchFamily="66" charset="0"/>
              </a:rPr>
              <a:t>A storage element (DFF)</a:t>
            </a:r>
          </a:p>
        </p:txBody>
      </p:sp>
      <p:grpSp>
        <p:nvGrpSpPr>
          <p:cNvPr id="38917" name="Group 4">
            <a:extLst>
              <a:ext uri="{FF2B5EF4-FFF2-40B4-BE49-F238E27FC236}">
                <a16:creationId xmlns:a16="http://schemas.microsoft.com/office/drawing/2014/main" id="{EDE97D4D-7011-4EF5-A165-B47053BF8C68}"/>
              </a:ext>
            </a:extLst>
          </p:cNvPr>
          <p:cNvGrpSpPr>
            <a:grpSpLocks noChangeAspect="1"/>
          </p:cNvGrpSpPr>
          <p:nvPr/>
        </p:nvGrpSpPr>
        <p:grpSpPr bwMode="auto">
          <a:xfrm>
            <a:off x="4667539" y="4347730"/>
            <a:ext cx="5919788" cy="2278063"/>
            <a:chOff x="567" y="2365"/>
            <a:chExt cx="4944" cy="1903"/>
          </a:xfrm>
        </p:grpSpPr>
        <p:sp>
          <p:nvSpPr>
            <p:cNvPr id="38918" name="AutoShape 3">
              <a:extLst>
                <a:ext uri="{FF2B5EF4-FFF2-40B4-BE49-F238E27FC236}">
                  <a16:creationId xmlns:a16="http://schemas.microsoft.com/office/drawing/2014/main" id="{FE58A59F-3F53-46F3-B926-90D22AAE4C0C}"/>
                </a:ext>
              </a:extLst>
            </p:cNvPr>
            <p:cNvSpPr>
              <a:spLocks noChangeAspect="1" noChangeArrowheads="1" noTextEdit="1"/>
            </p:cNvSpPr>
            <p:nvPr/>
          </p:nvSpPr>
          <p:spPr bwMode="auto">
            <a:xfrm>
              <a:off x="567" y="2365"/>
              <a:ext cx="4944" cy="19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8919" name="Picture 5">
              <a:extLst>
                <a:ext uri="{FF2B5EF4-FFF2-40B4-BE49-F238E27FC236}">
                  <a16:creationId xmlns:a16="http://schemas.microsoft.com/office/drawing/2014/main" id="{9A44B066-1CCA-4CA9-9ACE-368ACF1BAAA4}"/>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7" y="2365"/>
              <a:ext cx="4950" cy="19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115</a:t>
            </a:fld>
            <a:endParaRPr lang="en-US"/>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18105106-8929-47CE-8887-53B56DD8AB39}"/>
              </a:ext>
            </a:extLst>
          </p:cNvPr>
          <p:cNvSpPr>
            <a:spLocks noGrp="1"/>
          </p:cNvSpPr>
          <p:nvPr>
            <p:ph type="title"/>
          </p:nvPr>
        </p:nvSpPr>
        <p:spPr>
          <a:xfrm>
            <a:off x="671946" y="0"/>
            <a:ext cx="10515600" cy="1325563"/>
          </a:xfrm>
        </p:spPr>
        <p:txBody>
          <a:bodyPr/>
          <a:lstStyle/>
          <a:p>
            <a:pPr algn="ctr"/>
            <a:r>
              <a:rPr lang="en-US" altLang="en-US" dirty="0">
                <a:latin typeface="Comic Sans MS" panose="030F0702030302020204" pitchFamily="66" charset="0"/>
              </a:rPr>
              <a:t>CLB in </a:t>
            </a:r>
            <a:r>
              <a:rPr lang="en-US" altLang="en-US" dirty="0" err="1">
                <a:latin typeface="Comic Sans MS" panose="030F0702030302020204" pitchFamily="66" charset="0"/>
              </a:rPr>
              <a:t>xlinx</a:t>
            </a:r>
            <a:endParaRPr lang="en-US" altLang="en-US" dirty="0">
              <a:latin typeface="Comic Sans MS" panose="030F0702030302020204" pitchFamily="66" charset="0"/>
            </a:endParaRPr>
          </a:p>
        </p:txBody>
      </p:sp>
      <p:sp>
        <p:nvSpPr>
          <p:cNvPr id="39939" name="Content Placeholder 2">
            <a:extLst>
              <a:ext uri="{FF2B5EF4-FFF2-40B4-BE49-F238E27FC236}">
                <a16:creationId xmlns:a16="http://schemas.microsoft.com/office/drawing/2014/main" id="{7C1FC485-973C-4706-902E-35C118450D88}"/>
              </a:ext>
            </a:extLst>
          </p:cNvPr>
          <p:cNvSpPr>
            <a:spLocks noGrp="1"/>
          </p:cNvSpPr>
          <p:nvPr>
            <p:ph idx="1"/>
          </p:nvPr>
        </p:nvSpPr>
        <p:spPr>
          <a:xfrm>
            <a:off x="671946" y="1325563"/>
            <a:ext cx="11270672" cy="4351338"/>
          </a:xfrm>
        </p:spPr>
        <p:txBody>
          <a:bodyPr/>
          <a:lstStyle/>
          <a:p>
            <a:r>
              <a:rPr lang="en-US" altLang="en-US" dirty="0">
                <a:latin typeface="Comic Sans MS" panose="030F0702030302020204" pitchFamily="66" charset="0"/>
              </a:rPr>
              <a:t>A configurable logic block (CLB) is a basic block used to implement the logic</a:t>
            </a:r>
          </a:p>
          <a:p>
            <a:r>
              <a:rPr lang="en-US" altLang="en-US" dirty="0">
                <a:latin typeface="Comic Sans MS" panose="030F0702030302020204" pitchFamily="66" charset="0"/>
              </a:rPr>
              <a:t>Each CLB contains two Logic Slices</a:t>
            </a:r>
          </a:p>
        </p:txBody>
      </p:sp>
      <p:pic>
        <p:nvPicPr>
          <p:cNvPr id="39941" name="Picture 4">
            <a:extLst>
              <a:ext uri="{FF2B5EF4-FFF2-40B4-BE49-F238E27FC236}">
                <a16:creationId xmlns:a16="http://schemas.microsoft.com/office/drawing/2014/main" id="{7BEEE961-4BEE-4ED8-8AF3-0E40B64AA9C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197908" y="2985366"/>
            <a:ext cx="4105275" cy="30312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116</a:t>
            </a:fld>
            <a:endParaRPr lang="en-US"/>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2656B46D-CEF9-40BF-8F01-A39995713391}"/>
              </a:ext>
            </a:extLst>
          </p:cNvPr>
          <p:cNvSpPr>
            <a:spLocks noGrp="1"/>
          </p:cNvSpPr>
          <p:nvPr>
            <p:ph type="title"/>
          </p:nvPr>
        </p:nvSpPr>
        <p:spPr>
          <a:xfrm>
            <a:off x="671945" y="0"/>
            <a:ext cx="10515600" cy="1325563"/>
          </a:xfrm>
        </p:spPr>
        <p:txBody>
          <a:bodyPr/>
          <a:lstStyle/>
          <a:p>
            <a:pPr algn="ctr"/>
            <a:r>
              <a:rPr lang="en-US" altLang="en-US" dirty="0">
                <a:latin typeface="Comic Sans MS" panose="030F0702030302020204" pitchFamily="66" charset="0"/>
              </a:rPr>
              <a:t>Artix-7</a:t>
            </a:r>
          </a:p>
        </p:txBody>
      </p:sp>
      <p:sp>
        <p:nvSpPr>
          <p:cNvPr id="40963" name="Content Placeholder 2">
            <a:extLst>
              <a:ext uri="{FF2B5EF4-FFF2-40B4-BE49-F238E27FC236}">
                <a16:creationId xmlns:a16="http://schemas.microsoft.com/office/drawing/2014/main" id="{6AAB133B-C007-4B29-B8FB-1E42B22F28A4}"/>
              </a:ext>
            </a:extLst>
          </p:cNvPr>
          <p:cNvSpPr>
            <a:spLocks noGrp="1"/>
          </p:cNvSpPr>
          <p:nvPr>
            <p:ph idx="1"/>
          </p:nvPr>
        </p:nvSpPr>
        <p:spPr>
          <a:xfrm>
            <a:off x="203200" y="1325563"/>
            <a:ext cx="11868728" cy="4351338"/>
          </a:xfrm>
        </p:spPr>
        <p:txBody>
          <a:bodyPr/>
          <a:lstStyle/>
          <a:p>
            <a:r>
              <a:rPr lang="en-US" altLang="en-US" dirty="0">
                <a:latin typeface="Comic Sans MS" panose="030F0702030302020204" pitchFamily="66" charset="0"/>
              </a:rPr>
              <a:t>The Artix-7 (Artix-7 7A200T) has a total of 33,650 logic slices (16,825 CLBs)</a:t>
            </a:r>
          </a:p>
          <a:p>
            <a:r>
              <a:rPr lang="en-US" altLang="en-US" dirty="0">
                <a:latin typeface="Comic Sans MS" panose="030F0702030302020204" pitchFamily="66" charset="0"/>
              </a:rPr>
              <a:t>Each logic slice contains </a:t>
            </a:r>
            <a:r>
              <a:rPr lang="en-US" altLang="en-US" dirty="0">
                <a:solidFill>
                  <a:srgbClr val="008000"/>
                </a:solidFill>
                <a:latin typeface="Comic Sans MS" panose="030F0702030302020204" pitchFamily="66" charset="0"/>
              </a:rPr>
              <a:t>four</a:t>
            </a:r>
            <a:r>
              <a:rPr lang="en-US" altLang="en-US" dirty="0">
                <a:latin typeface="Comic Sans MS" panose="030F0702030302020204" pitchFamily="66" charset="0"/>
              </a:rPr>
              <a:t> 6-input LUTs and </a:t>
            </a:r>
            <a:r>
              <a:rPr lang="en-US" altLang="en-US" dirty="0">
                <a:solidFill>
                  <a:srgbClr val="008000"/>
                </a:solidFill>
                <a:latin typeface="Comic Sans MS" panose="030F0702030302020204" pitchFamily="66" charset="0"/>
              </a:rPr>
              <a:t>eight</a:t>
            </a:r>
            <a:r>
              <a:rPr lang="en-US" altLang="en-US" dirty="0">
                <a:latin typeface="Comic Sans MS" panose="030F0702030302020204" pitchFamily="66" charset="0"/>
              </a:rPr>
              <a:t> flip-flops.</a:t>
            </a:r>
          </a:p>
          <a:p>
            <a:r>
              <a:rPr lang="en-US" altLang="en-US" dirty="0">
                <a:latin typeface="Comic Sans MS" panose="030F0702030302020204" pitchFamily="66" charset="0"/>
              </a:rPr>
              <a:t>This corresponds to 134,600 total 6-input LUTs.</a:t>
            </a:r>
          </a:p>
        </p:txBody>
      </p:sp>
      <p:sp>
        <p:nvSpPr>
          <p:cNvPr id="2" name="Slide Number Placeholder 1"/>
          <p:cNvSpPr>
            <a:spLocks noGrp="1"/>
          </p:cNvSpPr>
          <p:nvPr>
            <p:ph type="sldNum" sz="quarter" idx="12"/>
          </p:nvPr>
        </p:nvSpPr>
        <p:spPr/>
        <p:txBody>
          <a:bodyPr/>
          <a:lstStyle/>
          <a:p>
            <a:fld id="{5A81485A-01B8-4054-A537-7FB3100B64ED}" type="slidenum">
              <a:rPr lang="en-US" smtClean="0"/>
              <a:t>117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additive="base">
                                        <p:cTn id="7" dur="5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63">
                                            <p:txEl>
                                              <p:pRg st="1" end="1"/>
                                            </p:txEl>
                                          </p:spTgt>
                                        </p:tgtEl>
                                        <p:attrNameLst>
                                          <p:attrName>style.visibility</p:attrName>
                                        </p:attrNameLst>
                                      </p:cBhvr>
                                      <p:to>
                                        <p:strVal val="visible"/>
                                      </p:to>
                                    </p:set>
                                    <p:anim calcmode="lin" valueType="num">
                                      <p:cBhvr additive="base">
                                        <p:cTn id="13"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0963">
                                            <p:txEl>
                                              <p:pRg st="2" end="2"/>
                                            </p:txEl>
                                          </p:spTgt>
                                        </p:tgtEl>
                                        <p:attrNameLst>
                                          <p:attrName>style.visibility</p:attrName>
                                        </p:attrNameLst>
                                      </p:cBhvr>
                                      <p:to>
                                        <p:strVal val="visible"/>
                                      </p:to>
                                    </p:set>
                                    <p:anim calcmode="lin" valueType="num">
                                      <p:cBhvr additive="base">
                                        <p:cTn id="19" dur="500" fill="hold"/>
                                        <p:tgtEl>
                                          <p:spTgt spid="409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3">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A72B5C6E-ACC3-4683-AE92-C47C715406CC}"/>
              </a:ext>
            </a:extLst>
          </p:cNvPr>
          <p:cNvSpPr>
            <a:spLocks noGrp="1"/>
          </p:cNvSpPr>
          <p:nvPr>
            <p:ph type="title"/>
          </p:nvPr>
        </p:nvSpPr>
        <p:spPr>
          <a:xfrm>
            <a:off x="2448358" y="344489"/>
            <a:ext cx="8259762" cy="708025"/>
          </a:xfrm>
        </p:spPr>
        <p:txBody>
          <a:bodyPr/>
          <a:lstStyle/>
          <a:p>
            <a:r>
              <a:rPr lang="en-US" altLang="en-US" sz="4000" dirty="0">
                <a:latin typeface="Comic Sans MS" panose="030F0702030302020204" pitchFamily="66" charset="0"/>
              </a:rPr>
              <a:t>A diagram of a SLICE in Artix7</a:t>
            </a:r>
          </a:p>
        </p:txBody>
      </p:sp>
      <p:pic>
        <p:nvPicPr>
          <p:cNvPr id="41988" name="Picture 4">
            <a:extLst>
              <a:ext uri="{FF2B5EF4-FFF2-40B4-BE49-F238E27FC236}">
                <a16:creationId xmlns:a16="http://schemas.microsoft.com/office/drawing/2014/main" id="{3EC8FA8E-796C-4648-80BB-198D45BB30D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55914" y="1052514"/>
            <a:ext cx="6192837" cy="5508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118</a:t>
            </a:fld>
            <a:endParaRPr lang="en-US"/>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4BA8FB6A-00A9-4576-AAA1-D4FE7104B433}"/>
              </a:ext>
            </a:extLst>
          </p:cNvPr>
          <p:cNvSpPr>
            <a:spLocks noGrp="1"/>
          </p:cNvSpPr>
          <p:nvPr>
            <p:ph type="title"/>
          </p:nvPr>
        </p:nvSpPr>
        <p:spPr>
          <a:xfrm>
            <a:off x="2827049" y="197862"/>
            <a:ext cx="8259762" cy="769937"/>
          </a:xfrm>
        </p:spPr>
        <p:txBody>
          <a:bodyPr/>
          <a:lstStyle/>
          <a:p>
            <a:r>
              <a:rPr lang="en-US" altLang="en-US" dirty="0">
                <a:latin typeface="Comic Sans MS" panose="030F0702030302020204" pitchFamily="66" charset="0"/>
              </a:rPr>
              <a:t>Interconnect in Artix7</a:t>
            </a:r>
          </a:p>
        </p:txBody>
      </p:sp>
      <p:pic>
        <p:nvPicPr>
          <p:cNvPr id="43012" name="Picture 4">
            <a:extLst>
              <a:ext uri="{FF2B5EF4-FFF2-40B4-BE49-F238E27FC236}">
                <a16:creationId xmlns:a16="http://schemas.microsoft.com/office/drawing/2014/main" id="{570B82C6-ACDE-47AE-B714-3087EA2E6B7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10416" y="967799"/>
            <a:ext cx="7267575" cy="518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119</a:t>
            </a:fld>
            <a:endParaRPr lang="en-US"/>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ADBCA3F4-2613-4421-8920-74C63A8C2FED}"/>
              </a:ext>
            </a:extLst>
          </p:cNvPr>
          <p:cNvSpPr>
            <a:spLocks noGrp="1"/>
          </p:cNvSpPr>
          <p:nvPr>
            <p:ph type="title"/>
          </p:nvPr>
        </p:nvSpPr>
        <p:spPr/>
        <p:txBody>
          <a:bodyPr/>
          <a:lstStyle/>
          <a:p>
            <a:pPr algn="ctr"/>
            <a:r>
              <a:rPr lang="en-US" altLang="en-US" dirty="0">
                <a:latin typeface="Comic Sans MS" panose="030F0702030302020204" pitchFamily="66" charset="0"/>
              </a:rPr>
              <a:t>Fusible Link Technologies (II)</a:t>
            </a:r>
          </a:p>
        </p:txBody>
      </p:sp>
      <p:pic>
        <p:nvPicPr>
          <p:cNvPr id="27652" name="Picture 4">
            <a:extLst>
              <a:ext uri="{FF2B5EF4-FFF2-40B4-BE49-F238E27FC236}">
                <a16:creationId xmlns:a16="http://schemas.microsoft.com/office/drawing/2014/main" id="{E325A7B1-F713-4BD5-BFF1-F70C1E83905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552701" y="1595149"/>
            <a:ext cx="7258050" cy="398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7653" name="TextBox 5">
            <a:extLst>
              <a:ext uri="{FF2B5EF4-FFF2-40B4-BE49-F238E27FC236}">
                <a16:creationId xmlns:a16="http://schemas.microsoft.com/office/drawing/2014/main" id="{E724D9E2-5AEE-4A56-BACF-F62FCCB75268}"/>
              </a:ext>
            </a:extLst>
          </p:cNvPr>
          <p:cNvSpPr txBox="1">
            <a:spLocks noChangeArrowheads="1"/>
          </p:cNvSpPr>
          <p:nvPr/>
        </p:nvSpPr>
        <p:spPr bwMode="auto">
          <a:xfrm>
            <a:off x="5307807" y="5576599"/>
            <a:ext cx="174783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b="1" dirty="0">
                <a:solidFill>
                  <a:srgbClr val="0000FF"/>
                </a:solidFill>
                <a:latin typeface="Comic Sans MS" panose="030F0702030302020204" pitchFamily="66" charset="0"/>
              </a:rPr>
              <a:t>Blowup fuses </a:t>
            </a:r>
          </a:p>
        </p:txBody>
      </p:sp>
      <p:sp>
        <p:nvSpPr>
          <p:cNvPr id="2" name="Slide Number Placeholder 1"/>
          <p:cNvSpPr>
            <a:spLocks noGrp="1"/>
          </p:cNvSpPr>
          <p:nvPr>
            <p:ph type="sldNum" sz="quarter" idx="12"/>
          </p:nvPr>
        </p:nvSpPr>
        <p:spPr/>
        <p:txBody>
          <a:bodyPr/>
          <a:lstStyle/>
          <a:p>
            <a:fld id="{5A81485A-01B8-4054-A537-7FB3100B64ED}" type="slidenum">
              <a:rPr lang="en-US" smtClean="0"/>
              <a:t>12</a:t>
            </a:fld>
            <a:endParaRPr lang="en-US"/>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5DA6729F-02C7-4336-B8FA-0A7CB6408AEC}"/>
              </a:ext>
            </a:extLst>
          </p:cNvPr>
          <p:cNvSpPr>
            <a:spLocks noGrp="1"/>
          </p:cNvSpPr>
          <p:nvPr>
            <p:ph type="title"/>
          </p:nvPr>
        </p:nvSpPr>
        <p:spPr>
          <a:xfrm>
            <a:off x="838200" y="72209"/>
            <a:ext cx="10515600" cy="1325563"/>
          </a:xfrm>
        </p:spPr>
        <p:txBody>
          <a:bodyPr/>
          <a:lstStyle/>
          <a:p>
            <a:pPr algn="ctr"/>
            <a:r>
              <a:rPr lang="en-US" altLang="en-US" dirty="0">
                <a:latin typeface="Comic Sans MS" panose="030F0702030302020204" pitchFamily="66" charset="0"/>
              </a:rPr>
              <a:t>LUT-6 is used as two LUT-5s</a:t>
            </a:r>
          </a:p>
        </p:txBody>
      </p:sp>
      <p:pic>
        <p:nvPicPr>
          <p:cNvPr id="44036" name="Picture 5">
            <a:extLst>
              <a:ext uri="{FF2B5EF4-FFF2-40B4-BE49-F238E27FC236}">
                <a16:creationId xmlns:a16="http://schemas.microsoft.com/office/drawing/2014/main" id="{26F25FC2-E79E-4DAF-ADB8-7FD605B5F344}"/>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890981" y="1690688"/>
            <a:ext cx="6715847" cy="4079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120</a:t>
            </a:fld>
            <a:endParaRPr lang="en-US"/>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F702F5FA-50A7-43C1-A883-01FBAEB27A6A}"/>
              </a:ext>
            </a:extLst>
          </p:cNvPr>
          <p:cNvSpPr>
            <a:spLocks noGrp="1"/>
          </p:cNvSpPr>
          <p:nvPr>
            <p:ph type="title"/>
          </p:nvPr>
        </p:nvSpPr>
        <p:spPr>
          <a:xfrm>
            <a:off x="1849582" y="302637"/>
            <a:ext cx="8259762" cy="769937"/>
          </a:xfrm>
        </p:spPr>
        <p:txBody>
          <a:bodyPr/>
          <a:lstStyle/>
          <a:p>
            <a:pPr algn="ctr"/>
            <a:r>
              <a:rPr lang="en-US" altLang="en-US" dirty="0">
                <a:latin typeface="Comic Sans MS" panose="030F0702030302020204" pitchFamily="66" charset="0"/>
              </a:rPr>
              <a:t>DSP Slice in Artix7</a:t>
            </a:r>
          </a:p>
        </p:txBody>
      </p:sp>
      <p:pic>
        <p:nvPicPr>
          <p:cNvPr id="45060" name="Picture 4">
            <a:extLst>
              <a:ext uri="{FF2B5EF4-FFF2-40B4-BE49-F238E27FC236}">
                <a16:creationId xmlns:a16="http://schemas.microsoft.com/office/drawing/2014/main" id="{81E2E994-FC40-46B1-A22C-3DDE265BB24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696613" y="1176338"/>
            <a:ext cx="8985385" cy="51006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121</a:t>
            </a:fld>
            <a:endParaRPr lang="en-US"/>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7F5A5F5A-0CA1-452B-96B5-27B1F9F16447}"/>
              </a:ext>
            </a:extLst>
          </p:cNvPr>
          <p:cNvSpPr>
            <a:spLocks noGrp="1"/>
          </p:cNvSpPr>
          <p:nvPr>
            <p:ph type="title"/>
          </p:nvPr>
        </p:nvSpPr>
        <p:spPr>
          <a:xfrm>
            <a:off x="2113900" y="364652"/>
            <a:ext cx="8259763" cy="584200"/>
          </a:xfrm>
        </p:spPr>
        <p:txBody>
          <a:bodyPr/>
          <a:lstStyle/>
          <a:p>
            <a:r>
              <a:rPr lang="en-US" altLang="en-US" sz="3200" dirty="0">
                <a:latin typeface="Comic Sans MS" panose="030F0702030302020204" pitchFamily="66" charset="0"/>
              </a:rPr>
              <a:t>Anti-fuse Programming Technology (I)</a:t>
            </a:r>
          </a:p>
        </p:txBody>
      </p:sp>
      <p:sp>
        <p:nvSpPr>
          <p:cNvPr id="27651" name="Content Placeholder 2">
            <a:extLst>
              <a:ext uri="{FF2B5EF4-FFF2-40B4-BE49-F238E27FC236}">
                <a16:creationId xmlns:a16="http://schemas.microsoft.com/office/drawing/2014/main" id="{28CA145C-F0FA-41F2-8403-009A71310748}"/>
              </a:ext>
            </a:extLst>
          </p:cNvPr>
          <p:cNvSpPr>
            <a:spLocks noGrp="1"/>
          </p:cNvSpPr>
          <p:nvPr>
            <p:ph idx="1"/>
          </p:nvPr>
        </p:nvSpPr>
        <p:spPr>
          <a:xfrm>
            <a:off x="838200" y="1476932"/>
            <a:ext cx="10515600" cy="4351338"/>
          </a:xfrm>
        </p:spPr>
        <p:txBody>
          <a:bodyPr/>
          <a:lstStyle/>
          <a:p>
            <a:pPr>
              <a:defRPr/>
            </a:pPr>
            <a:r>
              <a:rPr lang="en-US" sz="1800" dirty="0">
                <a:latin typeface="Comic Sans MS" panose="030F0702030302020204" pitchFamily="66" charset="0"/>
              </a:rPr>
              <a:t>Contrary to a fuse, an anti-fuse is normally </a:t>
            </a:r>
            <a:r>
              <a:rPr lang="en-US" sz="1800" dirty="0">
                <a:solidFill>
                  <a:srgbClr val="FF0000"/>
                </a:solidFill>
                <a:latin typeface="Comic Sans MS" panose="030F0702030302020204" pitchFamily="66" charset="0"/>
              </a:rPr>
              <a:t>an open circuit</a:t>
            </a:r>
            <a:r>
              <a:rPr lang="en-US" sz="1800" dirty="0">
                <a:latin typeface="Comic Sans MS" panose="030F0702030302020204" pitchFamily="66" charset="0"/>
              </a:rPr>
              <a:t>.</a:t>
            </a:r>
          </a:p>
          <a:p>
            <a:pPr>
              <a:defRPr/>
            </a:pPr>
            <a:r>
              <a:rPr lang="en-US" sz="1800" dirty="0">
                <a:latin typeface="Comic Sans MS" panose="030F0702030302020204" pitchFamily="66" charset="0"/>
              </a:rPr>
              <a:t>Anti-fuses locate at </a:t>
            </a:r>
            <a:r>
              <a:rPr lang="en-US" sz="1800" dirty="0">
                <a:solidFill>
                  <a:schemeClr val="tx2">
                    <a:lumMod val="60000"/>
                    <a:lumOff val="40000"/>
                  </a:schemeClr>
                </a:solidFill>
                <a:latin typeface="Comic Sans MS" panose="030F0702030302020204" pitchFamily="66" charset="0"/>
              </a:rPr>
              <a:t>each connection customization point</a:t>
            </a:r>
            <a:r>
              <a:rPr lang="en-US" sz="1800" dirty="0">
                <a:latin typeface="Comic Sans MS" panose="030F0702030302020204" pitchFamily="66" charset="0"/>
              </a:rPr>
              <a:t>.</a:t>
            </a:r>
          </a:p>
          <a:p>
            <a:pPr>
              <a:defRPr/>
            </a:pPr>
            <a:r>
              <a:rPr lang="en-US" sz="1800" dirty="0">
                <a:latin typeface="Comic Sans MS" panose="030F0702030302020204" pitchFamily="66" charset="0"/>
              </a:rPr>
              <a:t>The two-terminal elements are connected to </a:t>
            </a:r>
            <a:r>
              <a:rPr lang="en-US" sz="1800" dirty="0">
                <a:solidFill>
                  <a:srgbClr val="FF0000"/>
                </a:solidFill>
                <a:latin typeface="Comic Sans MS" panose="030F0702030302020204" pitchFamily="66" charset="0"/>
              </a:rPr>
              <a:t>the upper </a:t>
            </a:r>
            <a:r>
              <a:rPr lang="en-US" sz="1800" dirty="0">
                <a:latin typeface="Comic Sans MS" panose="030F0702030302020204" pitchFamily="66" charset="0"/>
              </a:rPr>
              <a:t>and </a:t>
            </a:r>
            <a:r>
              <a:rPr lang="en-US" sz="1800" dirty="0">
                <a:solidFill>
                  <a:srgbClr val="FF0000"/>
                </a:solidFill>
                <a:latin typeface="Comic Sans MS" panose="030F0702030302020204" pitchFamily="66" charset="0"/>
              </a:rPr>
              <a:t>lower layer </a:t>
            </a:r>
            <a:r>
              <a:rPr lang="en-US" sz="1800" dirty="0">
                <a:latin typeface="Comic Sans MS" panose="030F0702030302020204" pitchFamily="66" charset="0"/>
              </a:rPr>
              <a:t>of the anti-fuse, in the middle of which a </a:t>
            </a:r>
            <a:r>
              <a:rPr lang="en-US" sz="1800" dirty="0">
                <a:solidFill>
                  <a:srgbClr val="0000FF"/>
                </a:solidFill>
                <a:latin typeface="Comic Sans MS" panose="030F0702030302020204" pitchFamily="66" charset="0"/>
              </a:rPr>
              <a:t>dielectric</a:t>
            </a:r>
            <a:r>
              <a:rPr lang="en-US" sz="1800" dirty="0">
                <a:latin typeface="Comic Sans MS" panose="030F0702030302020204" pitchFamily="66" charset="0"/>
              </a:rPr>
              <a:t> is placed</a:t>
            </a:r>
          </a:p>
          <a:p>
            <a:pPr>
              <a:defRPr/>
            </a:pPr>
            <a:r>
              <a:rPr lang="en-US" sz="1800" dirty="0">
                <a:latin typeface="Comic Sans MS" panose="030F0702030302020204" pitchFamily="66" charset="0"/>
              </a:rPr>
              <a:t>In the initial state, the </a:t>
            </a:r>
            <a:r>
              <a:rPr lang="en-US" sz="1800" dirty="0">
                <a:solidFill>
                  <a:srgbClr val="0000FF"/>
                </a:solidFill>
                <a:latin typeface="Comic Sans MS" panose="030F0702030302020204" pitchFamily="66" charset="0"/>
              </a:rPr>
              <a:t>high resistance </a:t>
            </a:r>
            <a:r>
              <a:rPr lang="en-US" sz="1800" dirty="0">
                <a:latin typeface="Comic Sans MS" panose="030F0702030302020204" pitchFamily="66" charset="0"/>
              </a:rPr>
              <a:t>of the dielectric </a:t>
            </a:r>
            <a:r>
              <a:rPr lang="en-US" sz="1800" dirty="0">
                <a:solidFill>
                  <a:srgbClr val="FF0000"/>
                </a:solidFill>
                <a:latin typeface="Comic Sans MS" panose="030F0702030302020204" pitchFamily="66" charset="0"/>
              </a:rPr>
              <a:t>does not allow</a:t>
            </a:r>
            <a:r>
              <a:rPr lang="en-US" sz="1800" dirty="0">
                <a:latin typeface="Comic Sans MS" panose="030F0702030302020204" pitchFamily="66" charset="0"/>
              </a:rPr>
              <a:t> any current to </a:t>
            </a:r>
            <a:r>
              <a:rPr lang="en-US" sz="1800" u="sng" dirty="0">
                <a:latin typeface="Comic Sans MS" panose="030F0702030302020204" pitchFamily="66" charset="0"/>
              </a:rPr>
              <a:t>flow</a:t>
            </a:r>
            <a:r>
              <a:rPr lang="en-US" sz="1800" dirty="0">
                <a:latin typeface="Comic Sans MS" panose="030F0702030302020204" pitchFamily="66" charset="0"/>
              </a:rPr>
              <a:t> between the two layers.</a:t>
            </a:r>
          </a:p>
          <a:p>
            <a:pPr>
              <a:defRPr/>
            </a:pPr>
            <a:r>
              <a:rPr lang="en-US" sz="1800" dirty="0">
                <a:latin typeface="Comic Sans MS" panose="030F0702030302020204" pitchFamily="66" charset="0"/>
              </a:rPr>
              <a:t>Applying a </a:t>
            </a:r>
            <a:r>
              <a:rPr lang="en-US" sz="1800" u="sng" dirty="0">
                <a:latin typeface="Comic Sans MS" panose="030F0702030302020204" pitchFamily="66" charset="0"/>
              </a:rPr>
              <a:t>high voltage </a:t>
            </a:r>
            <a:r>
              <a:rPr lang="en-US" sz="1800" dirty="0">
                <a:latin typeface="Comic Sans MS" panose="030F0702030302020204" pitchFamily="66" charset="0"/>
              </a:rPr>
              <a:t>causes large power dissipation in a small area, which </a:t>
            </a:r>
            <a:r>
              <a:rPr lang="en-US" sz="1800" dirty="0">
                <a:solidFill>
                  <a:srgbClr val="FF0000"/>
                </a:solidFill>
                <a:latin typeface="Comic Sans MS" panose="030F0702030302020204" pitchFamily="66" charset="0"/>
              </a:rPr>
              <a:t>melts the dielectric</a:t>
            </a:r>
          </a:p>
          <a:p>
            <a:pPr>
              <a:defRPr/>
            </a:pPr>
            <a:r>
              <a:rPr lang="en-US" sz="1800" dirty="0">
                <a:latin typeface="Comic Sans MS" panose="030F0702030302020204" pitchFamily="66" charset="0"/>
              </a:rPr>
              <a:t>This operation </a:t>
            </a:r>
            <a:r>
              <a:rPr lang="en-US" sz="1800" u="sng" dirty="0">
                <a:latin typeface="Comic Sans MS" panose="030F0702030302020204" pitchFamily="66" charset="0"/>
              </a:rPr>
              <a:t>drastically</a:t>
            </a:r>
            <a:r>
              <a:rPr lang="en-US" sz="1800" dirty="0">
                <a:latin typeface="Comic Sans MS" panose="030F0702030302020204" pitchFamily="66" charset="0"/>
              </a:rPr>
              <a:t> </a:t>
            </a:r>
            <a:r>
              <a:rPr lang="en-US" sz="1800" dirty="0">
                <a:solidFill>
                  <a:schemeClr val="tx2">
                    <a:lumMod val="75000"/>
                  </a:schemeClr>
                </a:solidFill>
                <a:latin typeface="Comic Sans MS" panose="030F0702030302020204" pitchFamily="66" charset="0"/>
              </a:rPr>
              <a:t>reduces</a:t>
            </a:r>
            <a:r>
              <a:rPr lang="en-US" sz="1800" dirty="0">
                <a:latin typeface="Comic Sans MS" panose="030F0702030302020204" pitchFamily="66" charset="0"/>
              </a:rPr>
              <a:t> the resistance and a link can be built, which </a:t>
            </a:r>
            <a:r>
              <a:rPr lang="en-US" sz="1800" dirty="0">
                <a:solidFill>
                  <a:srgbClr val="0000FF"/>
                </a:solidFill>
                <a:latin typeface="Comic Sans MS" panose="030F0702030302020204" pitchFamily="66" charset="0"/>
              </a:rPr>
              <a:t>permanently</a:t>
            </a:r>
            <a:r>
              <a:rPr lang="en-US" sz="1800" dirty="0">
                <a:latin typeface="Comic Sans MS" panose="030F0702030302020204" pitchFamily="66" charset="0"/>
              </a:rPr>
              <a:t> </a:t>
            </a:r>
            <a:r>
              <a:rPr lang="en-US" sz="1800" u="sng" dirty="0">
                <a:latin typeface="Comic Sans MS" panose="030F0702030302020204" pitchFamily="66" charset="0"/>
              </a:rPr>
              <a:t>connects the two layers</a:t>
            </a:r>
            <a:r>
              <a:rPr lang="en-US" sz="1800" dirty="0">
                <a:latin typeface="Comic Sans MS" panose="030F0702030302020204" pitchFamily="66" charset="0"/>
              </a:rPr>
              <a:t>.</a:t>
            </a:r>
          </a:p>
          <a:p>
            <a:pPr>
              <a:defRPr/>
            </a:pPr>
            <a:endParaRPr lang="en-US" sz="1800" dirty="0"/>
          </a:p>
        </p:txBody>
      </p:sp>
      <p:sp>
        <p:nvSpPr>
          <p:cNvPr id="28677" name="TextBox 4">
            <a:extLst>
              <a:ext uri="{FF2B5EF4-FFF2-40B4-BE49-F238E27FC236}">
                <a16:creationId xmlns:a16="http://schemas.microsoft.com/office/drawing/2014/main" id="{F8156B69-330A-496D-A934-2174161AEBEB}"/>
              </a:ext>
            </a:extLst>
          </p:cNvPr>
          <p:cNvSpPr txBox="1">
            <a:spLocks noChangeArrowheads="1"/>
          </p:cNvSpPr>
          <p:nvPr/>
        </p:nvSpPr>
        <p:spPr bwMode="auto">
          <a:xfrm>
            <a:off x="1969049" y="5713555"/>
            <a:ext cx="3316579"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latin typeface="Comic Sans MS" panose="030F0702030302020204" pitchFamily="66" charset="0"/>
              </a:rPr>
              <a:t>Type of dielectric: Oxygen-Nitrogen-Oxygen (ONO)</a:t>
            </a:r>
          </a:p>
        </p:txBody>
      </p:sp>
      <p:graphicFrame>
        <p:nvGraphicFramePr>
          <p:cNvPr id="28678" name="Object 5">
            <a:extLst>
              <a:ext uri="{FF2B5EF4-FFF2-40B4-BE49-F238E27FC236}">
                <a16:creationId xmlns:a16="http://schemas.microsoft.com/office/drawing/2014/main" id="{EBD8CF11-2283-4DFB-B9FC-F214BBD5540C}"/>
              </a:ext>
            </a:extLst>
          </p:cNvPr>
          <p:cNvGraphicFramePr>
            <a:graphicFrameLocks noChangeAspect="1"/>
          </p:cNvGraphicFramePr>
          <p:nvPr>
            <p:extLst>
              <p:ext uri="{D42A27DB-BD31-4B8C-83A1-F6EECF244321}">
                <p14:modId xmlns:p14="http://schemas.microsoft.com/office/powerpoint/2010/main" val="2368393147"/>
              </p:ext>
            </p:extLst>
          </p:nvPr>
        </p:nvGraphicFramePr>
        <p:xfrm>
          <a:off x="5518242" y="4790352"/>
          <a:ext cx="3143069" cy="1748560"/>
        </p:xfrm>
        <a:graphic>
          <a:graphicData uri="http://schemas.openxmlformats.org/presentationml/2006/ole">
            <mc:AlternateContent xmlns:mc="http://schemas.openxmlformats.org/markup-compatibility/2006">
              <mc:Choice xmlns:v="urn:schemas-microsoft-com:vml" Requires="v">
                <p:oleObj name="Bitmap Image" r:id="rId2" imgW="6314286" imgH="3019048" progId="Paint.Picture">
                  <p:embed/>
                </p:oleObj>
              </mc:Choice>
              <mc:Fallback>
                <p:oleObj name="Bitmap Image" r:id="rId2" imgW="6314286" imgH="3019048" progId="Paint.Picture">
                  <p:embed/>
                  <p:pic>
                    <p:nvPicPr>
                      <p:cNvPr id="28678" name="Object 5">
                        <a:extLst>
                          <a:ext uri="{FF2B5EF4-FFF2-40B4-BE49-F238E27FC236}">
                            <a16:creationId xmlns:a16="http://schemas.microsoft.com/office/drawing/2014/main" id="{EBD8CF11-2283-4DFB-B9FC-F214BBD5540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18242" y="4790352"/>
                        <a:ext cx="3143069" cy="1748560"/>
                      </a:xfrm>
                      <a:prstGeom prst="rect">
                        <a:avLst/>
                      </a:prstGeom>
                      <a:noFill/>
                      <a:ln>
                        <a:noFill/>
                      </a:ln>
                    </p:spPr>
                  </p:pic>
                </p:oleObj>
              </mc:Fallback>
            </mc:AlternateContent>
          </a:graphicData>
        </a:graphic>
      </p:graphicFrame>
      <p:sp>
        <p:nvSpPr>
          <p:cNvPr id="28679" name="TextBox 1">
            <a:extLst>
              <a:ext uri="{FF2B5EF4-FFF2-40B4-BE49-F238E27FC236}">
                <a16:creationId xmlns:a16="http://schemas.microsoft.com/office/drawing/2014/main" id="{DFB1C8DC-B202-4BFB-8E39-017B51BD9D50}"/>
              </a:ext>
            </a:extLst>
          </p:cNvPr>
          <p:cNvSpPr txBox="1">
            <a:spLocks noChangeArrowheads="1"/>
          </p:cNvSpPr>
          <p:nvPr/>
        </p:nvSpPr>
        <p:spPr bwMode="auto">
          <a:xfrm>
            <a:off x="8661311" y="5804991"/>
            <a:ext cx="1160895"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400" dirty="0">
                <a:solidFill>
                  <a:srgbClr val="0000FF"/>
                </a:solidFill>
              </a:rPr>
              <a:t>(</a:t>
            </a:r>
            <a:r>
              <a:rPr lang="en-US" altLang="en-US" sz="1400" dirty="0">
                <a:solidFill>
                  <a:srgbClr val="0000FF"/>
                </a:solidFill>
                <a:latin typeface="Comic Sans MS" panose="030F0702030302020204" pitchFamily="66" charset="0"/>
              </a:rPr>
              <a:t>Substrate</a:t>
            </a:r>
            <a:r>
              <a:rPr lang="en-US" altLang="en-US" sz="1400" dirty="0">
                <a:solidFill>
                  <a:srgbClr val="0000FF"/>
                </a:solidFill>
              </a:rPr>
              <a:t>)</a:t>
            </a:r>
          </a:p>
        </p:txBody>
      </p:sp>
      <p:sp>
        <p:nvSpPr>
          <p:cNvPr id="2" name="Slide Number Placeholder 1"/>
          <p:cNvSpPr>
            <a:spLocks noGrp="1"/>
          </p:cNvSpPr>
          <p:nvPr>
            <p:ph type="sldNum" sz="quarter" idx="12"/>
          </p:nvPr>
        </p:nvSpPr>
        <p:spPr/>
        <p:txBody>
          <a:bodyPr/>
          <a:lstStyle/>
          <a:p>
            <a:fld id="{5A81485A-01B8-4054-A537-7FB3100B64ED}" type="slidenum">
              <a:rPr lang="en-US" smtClean="0"/>
              <a:t>13</a:t>
            </a:fld>
            <a:endParaRPr lang="en-US"/>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279179B4-4D88-4E22-BE05-DA390A5AECD3}"/>
              </a:ext>
            </a:extLst>
          </p:cNvPr>
          <p:cNvSpPr>
            <a:spLocks noGrp="1"/>
          </p:cNvSpPr>
          <p:nvPr>
            <p:ph type="title"/>
          </p:nvPr>
        </p:nvSpPr>
        <p:spPr>
          <a:xfrm>
            <a:off x="2080204" y="397274"/>
            <a:ext cx="8259762" cy="584200"/>
          </a:xfrm>
        </p:spPr>
        <p:txBody>
          <a:bodyPr/>
          <a:lstStyle/>
          <a:p>
            <a:pPr algn="ctr"/>
            <a:r>
              <a:rPr lang="en-US" altLang="en-US" sz="3200" dirty="0">
                <a:latin typeface="Comic Sans MS" panose="030F0702030302020204" pitchFamily="66" charset="0"/>
              </a:rPr>
              <a:t>Anti-fuse Programming Technology (II)</a:t>
            </a:r>
          </a:p>
        </p:txBody>
      </p:sp>
      <p:grpSp>
        <p:nvGrpSpPr>
          <p:cNvPr id="29700" name="Group 4">
            <a:extLst>
              <a:ext uri="{FF2B5EF4-FFF2-40B4-BE49-F238E27FC236}">
                <a16:creationId xmlns:a16="http://schemas.microsoft.com/office/drawing/2014/main" id="{DCDED93B-03FC-4CA3-9B42-3E3900AC346E}"/>
              </a:ext>
            </a:extLst>
          </p:cNvPr>
          <p:cNvGrpSpPr>
            <a:grpSpLocks noChangeAspect="1"/>
          </p:cNvGrpSpPr>
          <p:nvPr/>
        </p:nvGrpSpPr>
        <p:grpSpPr bwMode="auto">
          <a:xfrm>
            <a:off x="1744375" y="1488138"/>
            <a:ext cx="8305800" cy="1858962"/>
            <a:chOff x="428" y="1389"/>
            <a:chExt cx="5232" cy="1171"/>
          </a:xfrm>
        </p:grpSpPr>
        <p:sp>
          <p:nvSpPr>
            <p:cNvPr id="29702" name="AutoShape 3">
              <a:extLst>
                <a:ext uri="{FF2B5EF4-FFF2-40B4-BE49-F238E27FC236}">
                  <a16:creationId xmlns:a16="http://schemas.microsoft.com/office/drawing/2014/main" id="{588D154F-F01A-4AF8-B3F6-E24064CFA0ED}"/>
                </a:ext>
              </a:extLst>
            </p:cNvPr>
            <p:cNvSpPr>
              <a:spLocks noChangeAspect="1" noChangeArrowheads="1" noTextEdit="1"/>
            </p:cNvSpPr>
            <p:nvPr/>
          </p:nvSpPr>
          <p:spPr bwMode="auto">
            <a:xfrm>
              <a:off x="428" y="1389"/>
              <a:ext cx="5232" cy="11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9703" name="Picture 5">
              <a:extLst>
                <a:ext uri="{FF2B5EF4-FFF2-40B4-BE49-F238E27FC236}">
                  <a16:creationId xmlns:a16="http://schemas.microsoft.com/office/drawing/2014/main" id="{20EB9960-F70F-4FE2-8D88-DFC26A680380}"/>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 y="1389"/>
              <a:ext cx="5240" cy="11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pic>
        <p:nvPicPr>
          <p:cNvPr id="29701" name="Picture 3">
            <a:extLst>
              <a:ext uri="{FF2B5EF4-FFF2-40B4-BE49-F238E27FC236}">
                <a16:creationId xmlns:a16="http://schemas.microsoft.com/office/drawing/2014/main" id="{4B10898D-FAC3-4783-9F07-0453009B474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525550" y="3622675"/>
            <a:ext cx="4743450" cy="273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14</a:t>
            </a:fld>
            <a:endParaRPr lang="en-US"/>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1F3D283C-3D4E-46BD-8FB5-75051DCAC9C9}"/>
              </a:ext>
            </a:extLst>
          </p:cNvPr>
          <p:cNvSpPr>
            <a:spLocks noGrp="1"/>
          </p:cNvSpPr>
          <p:nvPr>
            <p:ph type="title"/>
          </p:nvPr>
        </p:nvSpPr>
        <p:spPr>
          <a:xfrm>
            <a:off x="2114551" y="527050"/>
            <a:ext cx="8259762" cy="584200"/>
          </a:xfrm>
        </p:spPr>
        <p:txBody>
          <a:bodyPr/>
          <a:lstStyle/>
          <a:p>
            <a:pPr algn="ctr"/>
            <a:r>
              <a:rPr lang="en-US" altLang="en-US" sz="3200" dirty="0">
                <a:latin typeface="Comic Sans MS" panose="030F0702030302020204" pitchFamily="66" charset="0"/>
              </a:rPr>
              <a:t>Anti-fuse Programming Technology (III)</a:t>
            </a:r>
          </a:p>
        </p:txBody>
      </p:sp>
      <p:pic>
        <p:nvPicPr>
          <p:cNvPr id="30724" name="Picture 4">
            <a:extLst>
              <a:ext uri="{FF2B5EF4-FFF2-40B4-BE49-F238E27FC236}">
                <a16:creationId xmlns:a16="http://schemas.microsoft.com/office/drawing/2014/main" id="{8D4D1452-7159-4429-92F0-A54B2ECF81F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95550" y="1268413"/>
            <a:ext cx="5360988" cy="3022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Picture 5">
            <a:extLst>
              <a:ext uri="{FF2B5EF4-FFF2-40B4-BE49-F238E27FC236}">
                <a16:creationId xmlns:a16="http://schemas.microsoft.com/office/drawing/2014/main" id="{728988BA-D4E0-42F6-BA7A-E2EDF6EBBA64}"/>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338763" y="3880717"/>
            <a:ext cx="5035550" cy="2754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5CEE89D7-90FD-4653-AF88-81D5FDA8FA5E}"/>
              </a:ext>
            </a:extLst>
          </p:cNvPr>
          <p:cNvSpPr>
            <a:spLocks noGrp="1"/>
          </p:cNvSpPr>
          <p:nvPr>
            <p:ph type="title"/>
          </p:nvPr>
        </p:nvSpPr>
        <p:spPr>
          <a:xfrm>
            <a:off x="1966119" y="684068"/>
            <a:ext cx="8259762" cy="584200"/>
          </a:xfrm>
        </p:spPr>
        <p:txBody>
          <a:bodyPr/>
          <a:lstStyle/>
          <a:p>
            <a:pPr algn="ctr"/>
            <a:r>
              <a:rPr lang="en-US" altLang="en-US" sz="3200" dirty="0">
                <a:latin typeface="Comic Sans MS" panose="030F0702030302020204" pitchFamily="66" charset="0"/>
              </a:rPr>
              <a:t>Anti-fuse Programming Technology (II)</a:t>
            </a:r>
          </a:p>
        </p:txBody>
      </p:sp>
      <p:sp>
        <p:nvSpPr>
          <p:cNvPr id="29699" name="Content Placeholder 2">
            <a:extLst>
              <a:ext uri="{FF2B5EF4-FFF2-40B4-BE49-F238E27FC236}">
                <a16:creationId xmlns:a16="http://schemas.microsoft.com/office/drawing/2014/main" id="{66C96F26-CB72-4B12-8FB6-36E69D1BAA8E}"/>
              </a:ext>
            </a:extLst>
          </p:cNvPr>
          <p:cNvSpPr>
            <a:spLocks noGrp="1"/>
          </p:cNvSpPr>
          <p:nvPr>
            <p:ph idx="1"/>
          </p:nvPr>
        </p:nvSpPr>
        <p:spPr/>
        <p:txBody>
          <a:bodyPr/>
          <a:lstStyle/>
          <a:p>
            <a:r>
              <a:rPr lang="en-US" altLang="en-US" sz="2400" dirty="0">
                <a:latin typeface="Comic Sans MS" panose="030F0702030302020204" pitchFamily="66" charset="0"/>
              </a:rPr>
              <a:t>Anti-fuse Technology:</a:t>
            </a:r>
          </a:p>
          <a:p>
            <a:pPr lvl="1"/>
            <a:r>
              <a:rPr lang="en-US" altLang="en-US" dirty="0">
                <a:solidFill>
                  <a:srgbClr val="0000FF"/>
                </a:solidFill>
                <a:latin typeface="Comic Sans MS" panose="030F0702030302020204" pitchFamily="66" charset="0"/>
              </a:rPr>
              <a:t>Advantages: </a:t>
            </a:r>
          </a:p>
          <a:p>
            <a:pPr lvl="2">
              <a:buFont typeface="Wingdings" panose="05000000000000000000" pitchFamily="2" charset="2"/>
              <a:buChar char="Ø"/>
            </a:pPr>
            <a:r>
              <a:rPr lang="en-US" altLang="en-US" dirty="0">
                <a:latin typeface="Comic Sans MS" panose="030F0702030302020204" pitchFamily="66" charset="0"/>
              </a:rPr>
              <a:t>It needs </a:t>
            </a:r>
            <a:r>
              <a:rPr lang="en-US" altLang="en-US" u="sng" dirty="0">
                <a:latin typeface="Comic Sans MS" panose="030F0702030302020204" pitchFamily="66" charset="0"/>
              </a:rPr>
              <a:t>low area</a:t>
            </a:r>
          </a:p>
          <a:p>
            <a:pPr lvl="2">
              <a:buFont typeface="Wingdings" panose="05000000000000000000" pitchFamily="2" charset="2"/>
              <a:buChar char="Ø"/>
            </a:pPr>
            <a:r>
              <a:rPr lang="en-US" altLang="en-US" dirty="0">
                <a:latin typeface="Comic Sans MS" panose="030F0702030302020204" pitchFamily="66" charset="0"/>
              </a:rPr>
              <a:t>This technology is </a:t>
            </a:r>
            <a:r>
              <a:rPr lang="en-US" altLang="en-US" u="sng" dirty="0">
                <a:latin typeface="Comic Sans MS" panose="030F0702030302020204" pitchFamily="66" charset="0"/>
              </a:rPr>
              <a:t>non-volatile</a:t>
            </a:r>
            <a:r>
              <a:rPr lang="en-US" altLang="en-US" dirty="0">
                <a:latin typeface="Comic Sans MS" panose="030F0702030302020204" pitchFamily="66" charset="0"/>
              </a:rPr>
              <a:t> in nature [no need to external ROM]</a:t>
            </a:r>
          </a:p>
          <a:p>
            <a:pPr lvl="2">
              <a:buFont typeface="Wingdings" panose="05000000000000000000" pitchFamily="2" charset="2"/>
              <a:buChar char="Ø"/>
            </a:pPr>
            <a:r>
              <a:rPr lang="en-US" altLang="en-US" dirty="0">
                <a:latin typeface="Comic Sans MS" panose="030F0702030302020204" pitchFamily="66" charset="0"/>
              </a:rPr>
              <a:t>High reliability [40 years]</a:t>
            </a:r>
          </a:p>
          <a:p>
            <a:pPr lvl="2">
              <a:buFont typeface="Wingdings" panose="05000000000000000000" pitchFamily="2" charset="2"/>
              <a:buChar char="Ø"/>
            </a:pPr>
            <a:r>
              <a:rPr lang="en-US" altLang="en-US" dirty="0">
                <a:latin typeface="Comic Sans MS" panose="030F0702030302020204" pitchFamily="66" charset="0"/>
              </a:rPr>
              <a:t>Low capacitor parasites</a:t>
            </a:r>
          </a:p>
          <a:p>
            <a:pPr lvl="2">
              <a:buFont typeface="Wingdings" panose="05000000000000000000" pitchFamily="2" charset="2"/>
              <a:buChar char="Ø"/>
            </a:pPr>
            <a:r>
              <a:rPr lang="en-US" altLang="en-US" dirty="0">
                <a:latin typeface="Comic Sans MS" panose="030F0702030302020204" pitchFamily="66" charset="0"/>
              </a:rPr>
              <a:t>High security against forgery and IC pirate </a:t>
            </a:r>
          </a:p>
          <a:p>
            <a:pPr lvl="2">
              <a:buFont typeface="Wingdings" panose="05000000000000000000" pitchFamily="2" charset="2"/>
              <a:buChar char="Ø"/>
            </a:pPr>
            <a:r>
              <a:rPr lang="en-US" altLang="en-US" dirty="0">
                <a:latin typeface="Comic Sans MS" panose="030F0702030302020204" pitchFamily="66" charset="0"/>
              </a:rPr>
              <a:t>Low power cost </a:t>
            </a:r>
          </a:p>
          <a:p>
            <a:pPr lvl="1"/>
            <a:r>
              <a:rPr lang="en-US" altLang="en-US" dirty="0">
                <a:solidFill>
                  <a:srgbClr val="FF0000"/>
                </a:solidFill>
                <a:latin typeface="Comic Sans MS" panose="030F0702030302020204" pitchFamily="66" charset="0"/>
              </a:rPr>
              <a:t>Drawbacks:</a:t>
            </a:r>
          </a:p>
          <a:p>
            <a:pPr lvl="2">
              <a:buFont typeface="Wingdings" panose="05000000000000000000" pitchFamily="2" charset="2"/>
              <a:buChar char="Ø"/>
            </a:pPr>
            <a:r>
              <a:rPr lang="en-US" altLang="en-US" dirty="0">
                <a:latin typeface="Comic Sans MS" panose="030F0702030302020204" pitchFamily="66" charset="0"/>
              </a:rPr>
              <a:t>Anti-fuse programming technology based devices can not be reprogrammed</a:t>
            </a:r>
          </a:p>
          <a:p>
            <a:pPr lvl="2">
              <a:buFont typeface="Wingdings" panose="05000000000000000000" pitchFamily="2" charset="2"/>
              <a:buChar char="Ø"/>
            </a:pPr>
            <a:r>
              <a:rPr lang="en-US" altLang="en-US" dirty="0">
                <a:latin typeface="Comic Sans MS" panose="030F0702030302020204" pitchFamily="66" charset="0"/>
              </a:rPr>
              <a:t>Its programming needs an external circuit [it needs high voltage and current] </a:t>
            </a:r>
          </a:p>
          <a:p>
            <a:pPr lvl="1"/>
            <a:endParaRPr lang="en-US" altLang="en-US" dirty="0"/>
          </a:p>
        </p:txBody>
      </p:sp>
      <p:sp>
        <p:nvSpPr>
          <p:cNvPr id="2" name="Slide Number Placeholder 1"/>
          <p:cNvSpPr>
            <a:spLocks noGrp="1"/>
          </p:cNvSpPr>
          <p:nvPr>
            <p:ph type="sldNum" sz="quarter" idx="12"/>
          </p:nvPr>
        </p:nvSpPr>
        <p:spPr/>
        <p:txBody>
          <a:bodyPr/>
          <a:lstStyle/>
          <a:p>
            <a:fld id="{5A81485A-01B8-4054-A537-7FB3100B64ED}" type="slidenum">
              <a:rPr lang="en-US" smtClean="0"/>
              <a:t>16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9699">
                                            <p:txEl>
                                              <p:pRg st="1" end="1"/>
                                            </p:txEl>
                                          </p:spTgt>
                                        </p:tgtEl>
                                        <p:attrNameLst>
                                          <p:attrName>style.visibility</p:attrName>
                                        </p:attrNameLst>
                                      </p:cBhvr>
                                      <p:to>
                                        <p:strVal val="visible"/>
                                      </p:to>
                                    </p:set>
                                    <p:anim calcmode="lin" valueType="num">
                                      <p:cBhvr additive="base">
                                        <p:cTn id="7" dur="500" fill="hold"/>
                                        <p:tgtEl>
                                          <p:spTgt spid="29699">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9699">
                                            <p:txEl>
                                              <p:pRg st="1" end="1"/>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29699">
                                            <p:txEl>
                                              <p:pRg st="2" end="2"/>
                                            </p:txEl>
                                          </p:spTgt>
                                        </p:tgtEl>
                                        <p:attrNameLst>
                                          <p:attrName>style.visibility</p:attrName>
                                        </p:attrNameLst>
                                      </p:cBhvr>
                                      <p:to>
                                        <p:strVal val="visible"/>
                                      </p:to>
                                    </p:set>
                                    <p:anim calcmode="lin" valueType="num">
                                      <p:cBhvr additive="base">
                                        <p:cTn id="11" dur="500" fill="hold"/>
                                        <p:tgtEl>
                                          <p:spTgt spid="29699">
                                            <p:txEl>
                                              <p:pRg st="2" end="2"/>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29699">
                                            <p:txEl>
                                              <p:pRg st="2" end="2"/>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29699">
                                            <p:txEl>
                                              <p:pRg st="3" end="3"/>
                                            </p:txEl>
                                          </p:spTgt>
                                        </p:tgtEl>
                                        <p:attrNameLst>
                                          <p:attrName>style.visibility</p:attrName>
                                        </p:attrNameLst>
                                      </p:cBhvr>
                                      <p:to>
                                        <p:strVal val="visible"/>
                                      </p:to>
                                    </p:set>
                                    <p:anim calcmode="lin" valueType="num">
                                      <p:cBhvr additive="base">
                                        <p:cTn id="15" dur="500" fill="hold"/>
                                        <p:tgtEl>
                                          <p:spTgt spid="29699">
                                            <p:txEl>
                                              <p:pRg st="3" end="3"/>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29699">
                                            <p:txEl>
                                              <p:pRg st="3" end="3"/>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29699">
                                            <p:txEl>
                                              <p:pRg st="4" end="4"/>
                                            </p:txEl>
                                          </p:spTgt>
                                        </p:tgtEl>
                                        <p:attrNameLst>
                                          <p:attrName>style.visibility</p:attrName>
                                        </p:attrNameLst>
                                      </p:cBhvr>
                                      <p:to>
                                        <p:strVal val="visible"/>
                                      </p:to>
                                    </p:set>
                                    <p:anim calcmode="lin" valueType="num">
                                      <p:cBhvr additive="base">
                                        <p:cTn id="19" dur="500" fill="hold"/>
                                        <p:tgtEl>
                                          <p:spTgt spid="29699">
                                            <p:txEl>
                                              <p:pRg st="4" end="4"/>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9699">
                                            <p:txEl>
                                              <p:pRg st="4" end="4"/>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29699">
                                            <p:txEl>
                                              <p:pRg st="5" end="5"/>
                                            </p:txEl>
                                          </p:spTgt>
                                        </p:tgtEl>
                                        <p:attrNameLst>
                                          <p:attrName>style.visibility</p:attrName>
                                        </p:attrNameLst>
                                      </p:cBhvr>
                                      <p:to>
                                        <p:strVal val="visible"/>
                                      </p:to>
                                    </p:set>
                                    <p:anim calcmode="lin" valueType="num">
                                      <p:cBhvr additive="base">
                                        <p:cTn id="23" dur="500" fill="hold"/>
                                        <p:tgtEl>
                                          <p:spTgt spid="29699">
                                            <p:txEl>
                                              <p:pRg st="5" end="5"/>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29699">
                                            <p:txEl>
                                              <p:pRg st="5" end="5"/>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29699">
                                            <p:txEl>
                                              <p:pRg st="6" end="6"/>
                                            </p:txEl>
                                          </p:spTgt>
                                        </p:tgtEl>
                                        <p:attrNameLst>
                                          <p:attrName>style.visibility</p:attrName>
                                        </p:attrNameLst>
                                      </p:cBhvr>
                                      <p:to>
                                        <p:strVal val="visible"/>
                                      </p:to>
                                    </p:set>
                                    <p:anim calcmode="lin" valueType="num">
                                      <p:cBhvr additive="base">
                                        <p:cTn id="27" dur="500" fill="hold"/>
                                        <p:tgtEl>
                                          <p:spTgt spid="29699">
                                            <p:txEl>
                                              <p:pRg st="6" end="6"/>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9699">
                                            <p:txEl>
                                              <p:pRg st="6" end="6"/>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29699">
                                            <p:txEl>
                                              <p:pRg st="7" end="7"/>
                                            </p:txEl>
                                          </p:spTgt>
                                        </p:tgtEl>
                                        <p:attrNameLst>
                                          <p:attrName>style.visibility</p:attrName>
                                        </p:attrNameLst>
                                      </p:cBhvr>
                                      <p:to>
                                        <p:strVal val="visible"/>
                                      </p:to>
                                    </p:set>
                                    <p:anim calcmode="lin" valueType="num">
                                      <p:cBhvr additive="base">
                                        <p:cTn id="31" dur="500" fill="hold"/>
                                        <p:tgtEl>
                                          <p:spTgt spid="29699">
                                            <p:txEl>
                                              <p:pRg st="7" end="7"/>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9699">
                                            <p:txEl>
                                              <p:pRg st="7" end="7"/>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9699">
                                            <p:txEl>
                                              <p:pRg st="8" end="8"/>
                                            </p:txEl>
                                          </p:spTgt>
                                        </p:tgtEl>
                                        <p:attrNameLst>
                                          <p:attrName>style.visibility</p:attrName>
                                        </p:attrNameLst>
                                      </p:cBhvr>
                                      <p:to>
                                        <p:strVal val="visible"/>
                                      </p:to>
                                    </p:set>
                                    <p:anim calcmode="lin" valueType="num">
                                      <p:cBhvr additive="base">
                                        <p:cTn id="37" dur="500" fill="hold"/>
                                        <p:tgtEl>
                                          <p:spTgt spid="29699">
                                            <p:txEl>
                                              <p:pRg st="8" end="8"/>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9699">
                                            <p:txEl>
                                              <p:pRg st="8" end="8"/>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9699">
                                            <p:txEl>
                                              <p:pRg st="9" end="9"/>
                                            </p:txEl>
                                          </p:spTgt>
                                        </p:tgtEl>
                                        <p:attrNameLst>
                                          <p:attrName>style.visibility</p:attrName>
                                        </p:attrNameLst>
                                      </p:cBhvr>
                                      <p:to>
                                        <p:strVal val="visible"/>
                                      </p:to>
                                    </p:set>
                                    <p:anim calcmode="lin" valueType="num">
                                      <p:cBhvr additive="base">
                                        <p:cTn id="41" dur="500" fill="hold"/>
                                        <p:tgtEl>
                                          <p:spTgt spid="29699">
                                            <p:txEl>
                                              <p:pRg st="9" end="9"/>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9699">
                                            <p:txEl>
                                              <p:pRg st="9" end="9"/>
                                            </p:txEl>
                                          </p:spTgt>
                                        </p:tgtEl>
                                        <p:attrNameLst>
                                          <p:attrName>ppt_y</p:attrName>
                                        </p:attrNameLst>
                                      </p:cBhvr>
                                      <p:tavLst>
                                        <p:tav tm="0">
                                          <p:val>
                                            <p:strVal val="1+#ppt_h/2"/>
                                          </p:val>
                                        </p:tav>
                                        <p:tav tm="100000">
                                          <p:val>
                                            <p:strVal val="#ppt_y"/>
                                          </p:val>
                                        </p:tav>
                                      </p:tavLst>
                                    </p:anim>
                                  </p:childTnLst>
                                </p:cTn>
                              </p:par>
                              <p:par>
                                <p:cTn id="43" presetID="2" presetClass="entr" presetSubtype="4" fill="hold" nodeType="withEffect">
                                  <p:stCondLst>
                                    <p:cond delay="0"/>
                                  </p:stCondLst>
                                  <p:childTnLst>
                                    <p:set>
                                      <p:cBhvr>
                                        <p:cTn id="44" dur="1" fill="hold">
                                          <p:stCondLst>
                                            <p:cond delay="0"/>
                                          </p:stCondLst>
                                        </p:cTn>
                                        <p:tgtEl>
                                          <p:spTgt spid="29699">
                                            <p:txEl>
                                              <p:pRg st="10" end="10"/>
                                            </p:txEl>
                                          </p:spTgt>
                                        </p:tgtEl>
                                        <p:attrNameLst>
                                          <p:attrName>style.visibility</p:attrName>
                                        </p:attrNameLst>
                                      </p:cBhvr>
                                      <p:to>
                                        <p:strVal val="visible"/>
                                      </p:to>
                                    </p:set>
                                    <p:anim calcmode="lin" valueType="num">
                                      <p:cBhvr additive="base">
                                        <p:cTn id="45" dur="500" fill="hold"/>
                                        <p:tgtEl>
                                          <p:spTgt spid="29699">
                                            <p:txEl>
                                              <p:pRg st="10" end="10"/>
                                            </p:txEl>
                                          </p:spTgt>
                                        </p:tgtEl>
                                        <p:attrNameLst>
                                          <p:attrName>ppt_x</p:attrName>
                                        </p:attrNameLst>
                                      </p:cBhvr>
                                      <p:tavLst>
                                        <p:tav tm="0">
                                          <p:val>
                                            <p:strVal val="#ppt_x"/>
                                          </p:val>
                                        </p:tav>
                                        <p:tav tm="100000">
                                          <p:val>
                                            <p:strVal val="#ppt_x"/>
                                          </p:val>
                                        </p:tav>
                                      </p:tavLst>
                                    </p:anim>
                                    <p:anim calcmode="lin" valueType="num">
                                      <p:cBhvr additive="base">
                                        <p:cTn id="46" dur="500" fill="hold"/>
                                        <p:tgtEl>
                                          <p:spTgt spid="29699">
                                            <p:txEl>
                                              <p:pRg st="10" end="1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646FD91D-0BBD-4580-B5FC-31AAD691A53C}"/>
              </a:ext>
            </a:extLst>
          </p:cNvPr>
          <p:cNvSpPr>
            <a:spLocks noGrp="1"/>
          </p:cNvSpPr>
          <p:nvPr>
            <p:ph type="title"/>
          </p:nvPr>
        </p:nvSpPr>
        <p:spPr>
          <a:xfrm>
            <a:off x="2208212" y="581026"/>
            <a:ext cx="8259762" cy="769937"/>
          </a:xfrm>
        </p:spPr>
        <p:txBody>
          <a:bodyPr/>
          <a:lstStyle/>
          <a:p>
            <a:pPr algn="ctr"/>
            <a:r>
              <a:rPr lang="en-US" altLang="en-US" dirty="0">
                <a:latin typeface="Comic Sans MS" panose="030F0702030302020204" pitchFamily="66" charset="0"/>
              </a:rPr>
              <a:t>Mask-programmed devices</a:t>
            </a:r>
          </a:p>
        </p:txBody>
      </p:sp>
      <p:sp>
        <p:nvSpPr>
          <p:cNvPr id="3" name="Content Placeholder 2">
            <a:extLst>
              <a:ext uri="{FF2B5EF4-FFF2-40B4-BE49-F238E27FC236}">
                <a16:creationId xmlns:a16="http://schemas.microsoft.com/office/drawing/2014/main" id="{23137654-4B26-4F96-A752-83174F1509CF}"/>
              </a:ext>
            </a:extLst>
          </p:cNvPr>
          <p:cNvSpPr>
            <a:spLocks noGrp="1"/>
          </p:cNvSpPr>
          <p:nvPr>
            <p:ph idx="1"/>
          </p:nvPr>
        </p:nvSpPr>
        <p:spPr/>
        <p:txBody>
          <a:bodyPr/>
          <a:lstStyle/>
          <a:p>
            <a:pPr>
              <a:defRPr/>
            </a:pPr>
            <a:r>
              <a:rPr lang="en-US" sz="2400" dirty="0">
                <a:latin typeface="Comic Sans MS" panose="030F0702030302020204" pitchFamily="66" charset="0"/>
              </a:rPr>
              <a:t>Basic ROMs (</a:t>
            </a:r>
            <a:r>
              <a:rPr lang="en-US" sz="2400" dirty="0">
                <a:solidFill>
                  <a:srgbClr val="0000FF"/>
                </a:solidFill>
                <a:latin typeface="Comic Sans MS" panose="030F0702030302020204" pitchFamily="66" charset="0"/>
              </a:rPr>
              <a:t>non-volatile</a:t>
            </a:r>
            <a:r>
              <a:rPr lang="en-US" sz="2400" dirty="0">
                <a:latin typeface="Comic Sans MS" panose="030F0702030302020204" pitchFamily="66" charset="0"/>
              </a:rPr>
              <a:t> read-only memory as opposed to RAM which are read-write and </a:t>
            </a:r>
            <a:r>
              <a:rPr lang="en-US" sz="2400" dirty="0">
                <a:solidFill>
                  <a:srgbClr val="FF0000"/>
                </a:solidFill>
                <a:latin typeface="Comic Sans MS" panose="030F0702030302020204" pitchFamily="66" charset="0"/>
              </a:rPr>
              <a:t>volatile</a:t>
            </a:r>
            <a:r>
              <a:rPr lang="en-US" sz="2400" dirty="0">
                <a:latin typeface="Comic Sans MS" panose="030F0702030302020204" pitchFamily="66" charset="0"/>
              </a:rPr>
              <a:t>) are </a:t>
            </a:r>
            <a:r>
              <a:rPr lang="en-US" sz="2400" dirty="0">
                <a:solidFill>
                  <a:srgbClr val="FF3399"/>
                </a:solidFill>
                <a:latin typeface="Comic Sans MS" panose="030F0702030302020204" pitchFamily="66" charset="0"/>
              </a:rPr>
              <a:t>mask-programmable</a:t>
            </a:r>
            <a:r>
              <a:rPr lang="en-US" sz="2400" dirty="0">
                <a:latin typeface="Comic Sans MS" panose="030F0702030302020204" pitchFamily="66" charset="0"/>
              </a:rPr>
              <a:t>.</a:t>
            </a:r>
          </a:p>
          <a:p>
            <a:pPr>
              <a:defRPr/>
            </a:pPr>
            <a:r>
              <a:rPr lang="en-US" sz="2400" dirty="0">
                <a:latin typeface="Comic Sans MS" panose="030F0702030302020204" pitchFamily="66" charset="0"/>
              </a:rPr>
              <a:t>Data in ROMs is </a:t>
            </a:r>
            <a:r>
              <a:rPr lang="en-US" sz="2400" u="sng" dirty="0">
                <a:latin typeface="Comic Sans MS" panose="030F0702030302020204" pitchFamily="66" charset="0"/>
              </a:rPr>
              <a:t>hard-coded</a:t>
            </a:r>
            <a:r>
              <a:rPr lang="en-US" sz="2400" dirty="0">
                <a:latin typeface="Comic Sans MS" panose="030F0702030302020204" pitchFamily="66" charset="0"/>
              </a:rPr>
              <a:t>, using </a:t>
            </a:r>
            <a:r>
              <a:rPr lang="en-US" sz="2400" dirty="0">
                <a:solidFill>
                  <a:srgbClr val="0000FF"/>
                </a:solidFill>
                <a:latin typeface="Comic Sans MS" panose="030F0702030302020204" pitchFamily="66" charset="0"/>
              </a:rPr>
              <a:t>photo-masks</a:t>
            </a:r>
            <a:r>
              <a:rPr lang="en-US" sz="2400" dirty="0">
                <a:latin typeface="Comic Sans MS" panose="030F0702030302020204" pitchFamily="66" charset="0"/>
              </a:rPr>
              <a:t> that define the metallization structure (and connectivity)</a:t>
            </a:r>
          </a:p>
          <a:p>
            <a:pPr>
              <a:defRPr/>
            </a:pPr>
            <a:r>
              <a:rPr lang="en-US" sz="2400" dirty="0">
                <a:latin typeface="Comic Sans MS" panose="030F0702030302020204" pitchFamily="66" charset="0"/>
              </a:rPr>
              <a:t>The entire ROM consists of a </a:t>
            </a:r>
            <a:r>
              <a:rPr lang="en-US" sz="2400" dirty="0">
                <a:solidFill>
                  <a:schemeClr val="tx2">
                    <a:lumMod val="60000"/>
                    <a:lumOff val="40000"/>
                  </a:schemeClr>
                </a:solidFill>
                <a:latin typeface="Comic Sans MS" panose="030F0702030302020204" pitchFamily="66" charset="0"/>
              </a:rPr>
              <a:t>number of row (word) and column (data)</a:t>
            </a:r>
            <a:r>
              <a:rPr lang="en-US" sz="2400" dirty="0">
                <a:latin typeface="Comic Sans MS" panose="030F0702030302020204" pitchFamily="66" charset="0"/>
              </a:rPr>
              <a:t>  lines forming an array. </a:t>
            </a:r>
          </a:p>
          <a:p>
            <a:pPr>
              <a:defRPr/>
            </a:pPr>
            <a:r>
              <a:rPr lang="en-US" sz="2400" dirty="0">
                <a:latin typeface="Comic Sans MS" panose="030F0702030302020204" pitchFamily="66" charset="0"/>
              </a:rPr>
              <a:t>Each column has a single pull-up resistor attempting to hold that column to a </a:t>
            </a:r>
            <a:r>
              <a:rPr lang="en-US" sz="2400" dirty="0">
                <a:solidFill>
                  <a:srgbClr val="0000FF"/>
                </a:solidFill>
                <a:latin typeface="Comic Sans MS" panose="030F0702030302020204" pitchFamily="66" charset="0"/>
              </a:rPr>
              <a:t>weak logic 1</a:t>
            </a:r>
            <a:r>
              <a:rPr lang="en-US" sz="2400" dirty="0">
                <a:latin typeface="Comic Sans MS" panose="030F0702030302020204" pitchFamily="66" charset="0"/>
              </a:rPr>
              <a:t>. </a:t>
            </a:r>
          </a:p>
          <a:p>
            <a:pPr>
              <a:defRPr/>
            </a:pPr>
            <a:r>
              <a:rPr lang="en-US" sz="2400" dirty="0">
                <a:latin typeface="Comic Sans MS" panose="030F0702030302020204" pitchFamily="66" charset="0"/>
              </a:rPr>
              <a:t>Every row-column intersection has an associate </a:t>
            </a:r>
            <a:r>
              <a:rPr lang="en-US" sz="2400" dirty="0">
                <a:solidFill>
                  <a:srgbClr val="FF3399"/>
                </a:solidFill>
                <a:latin typeface="Comic Sans MS" panose="030F0702030302020204" pitchFamily="66" charset="0"/>
              </a:rPr>
              <a:t>transistor</a:t>
            </a:r>
            <a:r>
              <a:rPr lang="en-US" sz="2400" dirty="0">
                <a:latin typeface="Comic Sans MS" panose="030F0702030302020204" pitchFamily="66" charset="0"/>
              </a:rPr>
              <a:t> and potentially a </a:t>
            </a:r>
            <a:r>
              <a:rPr lang="en-US" sz="2400" dirty="0">
                <a:solidFill>
                  <a:srgbClr val="FF3399"/>
                </a:solidFill>
                <a:latin typeface="Comic Sans MS" panose="030F0702030302020204" pitchFamily="66" charset="0"/>
              </a:rPr>
              <a:t>mask-program connection</a:t>
            </a:r>
            <a:r>
              <a:rPr lang="en-US" sz="2400" dirty="0">
                <a:latin typeface="Comic Sans MS" panose="030F0702030302020204" pitchFamily="66" charset="0"/>
              </a:rPr>
              <a:t>. </a:t>
            </a:r>
          </a:p>
          <a:p>
            <a:pPr>
              <a:defRPr/>
            </a:pPr>
            <a:endParaRPr lang="en-US" sz="2400" dirty="0"/>
          </a:p>
        </p:txBody>
      </p:sp>
      <p:sp>
        <p:nvSpPr>
          <p:cNvPr id="2" name="Slide Number Placeholder 1"/>
          <p:cNvSpPr>
            <a:spLocks noGrp="1"/>
          </p:cNvSpPr>
          <p:nvPr>
            <p:ph type="sldNum" sz="quarter" idx="12"/>
          </p:nvPr>
        </p:nvSpPr>
        <p:spPr/>
        <p:txBody>
          <a:bodyPr/>
          <a:lstStyle/>
          <a:p>
            <a:fld id="{5A81485A-01B8-4054-A537-7FB3100B64ED}" type="slidenum">
              <a:rPr lang="en-US" smtClean="0"/>
              <a:t>17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anim calcmode="lin" valueType="num">
                                      <p:cBhvr additive="base">
                                        <p:cTn id="13"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
                                            <p:txEl>
                                              <p:pRg st="2" end="2"/>
                                            </p:txEl>
                                          </p:spTgt>
                                        </p:tgtEl>
                                        <p:attrNameLst>
                                          <p:attrName>style.visibility</p:attrName>
                                        </p:attrNameLst>
                                      </p:cBhvr>
                                      <p:to>
                                        <p:strVal val="visible"/>
                                      </p:to>
                                    </p:set>
                                    <p:anim calcmode="lin" valueType="num">
                                      <p:cBhvr additive="base">
                                        <p:cTn id="19"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
                                            <p:txEl>
                                              <p:pRg st="3" end="3"/>
                                            </p:txEl>
                                          </p:spTgt>
                                        </p:tgtEl>
                                        <p:attrNameLst>
                                          <p:attrName>style.visibility</p:attrName>
                                        </p:attrNameLst>
                                      </p:cBhvr>
                                      <p:to>
                                        <p:strVal val="visible"/>
                                      </p:to>
                                    </p:set>
                                    <p:anim calcmode="lin" valueType="num">
                                      <p:cBhvr additive="base">
                                        <p:cTn id="25"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
                                            <p:txEl>
                                              <p:pRg st="4" end="4"/>
                                            </p:txEl>
                                          </p:spTgt>
                                        </p:tgtEl>
                                        <p:attrNameLst>
                                          <p:attrName>style.visibility</p:attrName>
                                        </p:attrNameLst>
                                      </p:cBhvr>
                                      <p:to>
                                        <p:strVal val="visible"/>
                                      </p:to>
                                    </p:set>
                                    <p:anim calcmode="lin" valueType="num">
                                      <p:cBhvr additive="base">
                                        <p:cTn id="3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29B6F01F-5D68-45B6-9CEB-5834CC51DF96}"/>
              </a:ext>
            </a:extLst>
          </p:cNvPr>
          <p:cNvSpPr>
            <a:spLocks noGrp="1"/>
          </p:cNvSpPr>
          <p:nvPr>
            <p:ph type="title"/>
          </p:nvPr>
        </p:nvSpPr>
        <p:spPr>
          <a:xfrm>
            <a:off x="1035915" y="407771"/>
            <a:ext cx="9984509" cy="523875"/>
          </a:xfrm>
        </p:spPr>
        <p:txBody>
          <a:bodyPr>
            <a:noAutofit/>
          </a:bodyPr>
          <a:lstStyle/>
          <a:p>
            <a:pPr algn="ctr"/>
            <a:r>
              <a:rPr lang="en-US" altLang="en-US" sz="3600" dirty="0">
                <a:latin typeface="Comic Sans MS" panose="030F0702030302020204" pitchFamily="66" charset="0"/>
              </a:rPr>
              <a:t>A Transistor-based Mask-program ROM Cell</a:t>
            </a:r>
          </a:p>
        </p:txBody>
      </p:sp>
      <p:pic>
        <p:nvPicPr>
          <p:cNvPr id="33796" name="Picture 4">
            <a:extLst>
              <a:ext uri="{FF2B5EF4-FFF2-40B4-BE49-F238E27FC236}">
                <a16:creationId xmlns:a16="http://schemas.microsoft.com/office/drawing/2014/main" id="{12193BEC-6985-4F2F-856E-BA59F932CD39}"/>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146858" y="1539731"/>
            <a:ext cx="5762625" cy="3600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3797" name="Oval 1">
            <a:extLst>
              <a:ext uri="{FF2B5EF4-FFF2-40B4-BE49-F238E27FC236}">
                <a16:creationId xmlns:a16="http://schemas.microsoft.com/office/drawing/2014/main" id="{A94D8AD9-C4EC-4D99-9B37-0AE44B4C9500}"/>
              </a:ext>
            </a:extLst>
          </p:cNvPr>
          <p:cNvSpPr>
            <a:spLocks noChangeArrowheads="1"/>
          </p:cNvSpPr>
          <p:nvPr/>
        </p:nvSpPr>
        <p:spPr bwMode="auto">
          <a:xfrm>
            <a:off x="6530255" y="1482582"/>
            <a:ext cx="1368425" cy="720725"/>
          </a:xfrm>
          <a:prstGeom prst="ellipse">
            <a:avLst/>
          </a:prstGeom>
          <a:solidFill>
            <a:srgbClr val="008000">
              <a:alpha val="29019"/>
            </a:srgbClr>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33798" name="Oval 5">
            <a:extLst>
              <a:ext uri="{FF2B5EF4-FFF2-40B4-BE49-F238E27FC236}">
                <a16:creationId xmlns:a16="http://schemas.microsoft.com/office/drawing/2014/main" id="{A220368A-D465-4974-B6D7-CC7E1CB5A3BC}"/>
              </a:ext>
            </a:extLst>
          </p:cNvPr>
          <p:cNvSpPr>
            <a:spLocks noChangeArrowheads="1"/>
          </p:cNvSpPr>
          <p:nvPr/>
        </p:nvSpPr>
        <p:spPr bwMode="auto">
          <a:xfrm>
            <a:off x="4798292" y="4669558"/>
            <a:ext cx="1368425" cy="719138"/>
          </a:xfrm>
          <a:prstGeom prst="ellipse">
            <a:avLst/>
          </a:prstGeom>
          <a:solidFill>
            <a:srgbClr val="FF0000">
              <a:alpha val="29019"/>
            </a:srgbClr>
          </a:solidFill>
          <a:ln w="9525" algn="ctr">
            <a:solidFill>
              <a:schemeClr val="tx1"/>
            </a:solidFill>
            <a:round/>
            <a:headEnd/>
            <a:tailEnd/>
          </a:ln>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 name="Slide Number Placeholder 1"/>
          <p:cNvSpPr>
            <a:spLocks noGrp="1"/>
          </p:cNvSpPr>
          <p:nvPr>
            <p:ph type="sldNum" sz="quarter" idx="12"/>
          </p:nvPr>
        </p:nvSpPr>
        <p:spPr/>
        <p:txBody>
          <a:bodyPr/>
          <a:lstStyle/>
          <a:p>
            <a:fld id="{5A81485A-01B8-4054-A537-7FB3100B64ED}" type="slidenum">
              <a:rPr lang="en-US" smtClean="0"/>
              <a:t>18</a:t>
            </a:fld>
            <a:endParaRPr lang="en-US"/>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3D60AB1B-0ED7-4DBC-8B67-9B6E912DB57E}"/>
              </a:ext>
            </a:extLst>
          </p:cNvPr>
          <p:cNvSpPr>
            <a:spLocks noGrp="1"/>
          </p:cNvSpPr>
          <p:nvPr>
            <p:ph type="title"/>
          </p:nvPr>
        </p:nvSpPr>
        <p:spPr>
          <a:xfrm>
            <a:off x="884310" y="138113"/>
            <a:ext cx="10515600" cy="1325563"/>
          </a:xfrm>
        </p:spPr>
        <p:txBody>
          <a:bodyPr/>
          <a:lstStyle/>
          <a:p>
            <a:pPr algn="ctr"/>
            <a:r>
              <a:rPr lang="en-US" altLang="en-US" dirty="0">
                <a:latin typeface="Comic Sans MS" panose="030F0702030302020204" pitchFamily="66" charset="0"/>
              </a:rPr>
              <a:t>Programmable ROM (PROM)</a:t>
            </a:r>
          </a:p>
        </p:txBody>
      </p:sp>
      <p:sp>
        <p:nvSpPr>
          <p:cNvPr id="34819" name="Content Placeholder 2">
            <a:extLst>
              <a:ext uri="{FF2B5EF4-FFF2-40B4-BE49-F238E27FC236}">
                <a16:creationId xmlns:a16="http://schemas.microsoft.com/office/drawing/2014/main" id="{68EF0F83-4AC3-44FA-ABF3-804C61CFD5E1}"/>
              </a:ext>
            </a:extLst>
          </p:cNvPr>
          <p:cNvSpPr>
            <a:spLocks noGrp="1"/>
          </p:cNvSpPr>
          <p:nvPr>
            <p:ph idx="1"/>
          </p:nvPr>
        </p:nvSpPr>
        <p:spPr/>
        <p:txBody>
          <a:bodyPr/>
          <a:lstStyle/>
          <a:p>
            <a:r>
              <a:rPr lang="en-US" altLang="en-US" sz="2400" dirty="0">
                <a:latin typeface="Comic Sans MS" panose="030F0702030302020204" pitchFamily="66" charset="0"/>
              </a:rPr>
              <a:t>Problems with Mask-Programmed:</a:t>
            </a:r>
          </a:p>
          <a:p>
            <a:pPr lvl="1">
              <a:buFont typeface="Wingdings" panose="05000000000000000000" pitchFamily="2" charset="2"/>
              <a:buChar char="Ø"/>
            </a:pPr>
            <a:r>
              <a:rPr lang="en-US" altLang="en-US" sz="2000" dirty="0">
                <a:latin typeface="Comic Sans MS" panose="030F0702030302020204" pitchFamily="66" charset="0"/>
              </a:rPr>
              <a:t>Very expensive due to mask process (unless in large quantities)</a:t>
            </a:r>
          </a:p>
          <a:p>
            <a:pPr lvl="1">
              <a:buFont typeface="Wingdings" panose="05000000000000000000" pitchFamily="2" charset="2"/>
              <a:buChar char="Ø"/>
            </a:pPr>
            <a:r>
              <a:rPr lang="en-US" altLang="en-US" sz="2000" dirty="0">
                <a:latin typeface="Comic Sans MS" panose="030F0702030302020204" pitchFamily="66" charset="0"/>
              </a:rPr>
              <a:t>Time consuming process </a:t>
            </a:r>
          </a:p>
          <a:p>
            <a:r>
              <a:rPr lang="en-US" altLang="en-US" sz="2400" dirty="0">
                <a:latin typeface="Comic Sans MS" panose="030F0702030302020204" pitchFamily="66" charset="0"/>
              </a:rPr>
              <a:t>PROMs are based on </a:t>
            </a:r>
            <a:r>
              <a:rPr lang="en-US" altLang="en-US" sz="2400" dirty="0">
                <a:solidFill>
                  <a:srgbClr val="FF3399"/>
                </a:solidFill>
                <a:latin typeface="Comic Sans MS" panose="030F0702030302020204" pitchFamily="66" charset="0"/>
              </a:rPr>
              <a:t>fusible technology </a:t>
            </a:r>
            <a:r>
              <a:rPr lang="en-US" altLang="en-US" sz="2400" dirty="0">
                <a:latin typeface="Comic Sans MS" panose="030F0702030302020204" pitchFamily="66" charset="0"/>
              </a:rPr>
              <a:t>and transistor based</a:t>
            </a:r>
          </a:p>
          <a:p>
            <a:pPr lvl="1"/>
            <a:endParaRPr lang="en-US" altLang="en-US" sz="2000" dirty="0"/>
          </a:p>
        </p:txBody>
      </p:sp>
      <p:pic>
        <p:nvPicPr>
          <p:cNvPr id="34821" name="Picture 4">
            <a:extLst>
              <a:ext uri="{FF2B5EF4-FFF2-40B4-BE49-F238E27FC236}">
                <a16:creationId xmlns:a16="http://schemas.microsoft.com/office/drawing/2014/main" id="{8B73111D-CB23-4AD3-A78D-6C23294708F1}"/>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731419" y="3476624"/>
            <a:ext cx="4729162" cy="3062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19</a:t>
            </a:fld>
            <a:endParaRPr lang="en-US"/>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031C39AD-3DFB-418F-977A-C0C93062DFCC}"/>
              </a:ext>
            </a:extLst>
          </p:cNvPr>
          <p:cNvSpPr>
            <a:spLocks noGrp="1"/>
          </p:cNvSpPr>
          <p:nvPr>
            <p:ph type="title"/>
          </p:nvPr>
        </p:nvSpPr>
        <p:spPr/>
        <p:txBody>
          <a:bodyPr/>
          <a:lstStyle/>
          <a:p>
            <a:r>
              <a:rPr lang="en-US" altLang="en-US" dirty="0">
                <a:latin typeface="Comic Sans MS" panose="030F0702030302020204" pitchFamily="66" charset="0"/>
              </a:rPr>
              <a:t>Outline</a:t>
            </a:r>
          </a:p>
        </p:txBody>
      </p:sp>
      <p:sp>
        <p:nvSpPr>
          <p:cNvPr id="17411" name="Content Placeholder 2">
            <a:extLst>
              <a:ext uri="{FF2B5EF4-FFF2-40B4-BE49-F238E27FC236}">
                <a16:creationId xmlns:a16="http://schemas.microsoft.com/office/drawing/2014/main" id="{9789D4F9-A3D2-4A13-8577-A904E980E3CC}"/>
              </a:ext>
            </a:extLst>
          </p:cNvPr>
          <p:cNvSpPr>
            <a:spLocks noGrp="1"/>
          </p:cNvSpPr>
          <p:nvPr>
            <p:ph idx="1"/>
          </p:nvPr>
        </p:nvSpPr>
        <p:spPr/>
        <p:txBody>
          <a:bodyPr/>
          <a:lstStyle/>
          <a:p>
            <a:r>
              <a:rPr lang="en-GB" altLang="en-US" dirty="0">
                <a:latin typeface="Comic Sans MS" panose="030F0702030302020204" pitchFamily="66" charset="0"/>
              </a:rPr>
              <a:t>History of Programmable Logic Devices</a:t>
            </a:r>
            <a:endParaRPr lang="en-US" altLang="en-US" dirty="0">
              <a:latin typeface="Comic Sans MS" panose="030F0702030302020204" pitchFamily="66" charset="0"/>
            </a:endParaRPr>
          </a:p>
          <a:p>
            <a:r>
              <a:rPr lang="en-US" altLang="en-US" dirty="0">
                <a:latin typeface="Comic Sans MS" panose="030F0702030302020204" pitchFamily="66" charset="0"/>
              </a:rPr>
              <a:t>Programming Technology</a:t>
            </a:r>
          </a:p>
          <a:p>
            <a:r>
              <a:rPr lang="en-US" altLang="en-US" dirty="0">
                <a:latin typeface="Comic Sans MS" panose="030F0702030302020204" pitchFamily="66" charset="0"/>
              </a:rPr>
              <a:t>Programmable Logic Array (PLA)</a:t>
            </a:r>
          </a:p>
          <a:p>
            <a:r>
              <a:rPr lang="en-US" altLang="en-US" dirty="0">
                <a:latin typeface="Comic Sans MS" panose="030F0702030302020204" pitchFamily="66" charset="0"/>
              </a:rPr>
              <a:t>Read Only Memory (ROM)</a:t>
            </a:r>
          </a:p>
          <a:p>
            <a:r>
              <a:rPr lang="en-US" altLang="en-US" dirty="0">
                <a:latin typeface="Comic Sans MS" panose="030F0702030302020204" pitchFamily="66" charset="0"/>
              </a:rPr>
              <a:t>Programmable Array Logic (PAL)</a:t>
            </a:r>
          </a:p>
          <a:p>
            <a:r>
              <a:rPr lang="en-US" altLang="en-US" dirty="0">
                <a:latin typeface="Comic Sans MS" panose="030F0702030302020204" pitchFamily="66" charset="0"/>
              </a:rPr>
              <a:t>Generic PAL (GAL)</a:t>
            </a:r>
          </a:p>
          <a:p>
            <a:r>
              <a:rPr lang="en-US" altLang="en-US" dirty="0">
                <a:latin typeface="Comic Sans MS" panose="030F0702030302020204" pitchFamily="66" charset="0"/>
              </a:rPr>
              <a:t>Complex PLDs (CPLD)</a:t>
            </a:r>
          </a:p>
        </p:txBody>
      </p:sp>
      <p:sp>
        <p:nvSpPr>
          <p:cNvPr id="5" name="Slide Number Placeholder 3">
            <a:extLst>
              <a:ext uri="{FF2B5EF4-FFF2-40B4-BE49-F238E27FC236}">
                <a16:creationId xmlns:a16="http://schemas.microsoft.com/office/drawing/2014/main" id="{287103CB-4302-46A2-A1E5-2F9ED67D41CA}"/>
              </a:ext>
            </a:extLst>
          </p:cNvPr>
          <p:cNvSpPr>
            <a:spLocks noGrp="1"/>
          </p:cNvSpPr>
          <p:nvPr>
            <p:ph type="sldNum" sz="quarter" idx="12"/>
          </p:nvPr>
        </p:nvSpPr>
        <p:spPr>
          <a:xfrm>
            <a:off x="8648178" y="6343824"/>
            <a:ext cx="2743200" cy="365125"/>
          </a:xfrm>
        </p:spPr>
        <p:txBody>
          <a:bodyPr/>
          <a:lstStyle/>
          <a:p>
            <a:r>
              <a:rPr lang="en-US" dirty="0">
                <a:latin typeface="Comic Sans MS" panose="030F0702030302020204" pitchFamily="66" charset="0"/>
              </a:rPr>
              <a:t>2</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ABB355A4-19DA-4AA1-A7B7-26CFF7406ACC}"/>
              </a:ext>
            </a:extLst>
          </p:cNvPr>
          <p:cNvSpPr>
            <a:spLocks noGrp="1"/>
          </p:cNvSpPr>
          <p:nvPr>
            <p:ph type="title"/>
          </p:nvPr>
        </p:nvSpPr>
        <p:spPr>
          <a:xfrm>
            <a:off x="1966119" y="412464"/>
            <a:ext cx="8259762" cy="646112"/>
          </a:xfrm>
        </p:spPr>
        <p:txBody>
          <a:bodyPr/>
          <a:lstStyle/>
          <a:p>
            <a:r>
              <a:rPr lang="en-US" altLang="en-US" sz="3600" dirty="0">
                <a:latin typeface="Comic Sans MS" panose="030F0702030302020204" pitchFamily="66" charset="0"/>
              </a:rPr>
              <a:t>EPROM Programming Technology (I)</a:t>
            </a:r>
          </a:p>
        </p:txBody>
      </p:sp>
      <p:sp>
        <p:nvSpPr>
          <p:cNvPr id="35843" name="Content Placeholder 2">
            <a:extLst>
              <a:ext uri="{FF2B5EF4-FFF2-40B4-BE49-F238E27FC236}">
                <a16:creationId xmlns:a16="http://schemas.microsoft.com/office/drawing/2014/main" id="{B013E739-4EF6-45A1-A9A2-077552CDBEB0}"/>
              </a:ext>
            </a:extLst>
          </p:cNvPr>
          <p:cNvSpPr>
            <a:spLocks noGrp="1"/>
          </p:cNvSpPr>
          <p:nvPr>
            <p:ph idx="1"/>
          </p:nvPr>
        </p:nvSpPr>
        <p:spPr>
          <a:xfrm>
            <a:off x="838200" y="1531794"/>
            <a:ext cx="10515600" cy="4351338"/>
          </a:xfrm>
        </p:spPr>
        <p:txBody>
          <a:bodyPr/>
          <a:lstStyle/>
          <a:p>
            <a:r>
              <a:rPr lang="en-US" altLang="en-US" sz="1800" i="1" dirty="0">
                <a:solidFill>
                  <a:srgbClr val="0000FF"/>
                </a:solidFill>
                <a:latin typeface="Comic Sans MS" panose="030F0702030302020204" pitchFamily="66" charset="0"/>
              </a:rPr>
              <a:t>Erasable programmable read only memory </a:t>
            </a:r>
            <a:r>
              <a:rPr lang="en-US" altLang="en-US" sz="1800" dirty="0">
                <a:latin typeface="Comic Sans MS" panose="030F0702030302020204" pitchFamily="66" charset="0"/>
              </a:rPr>
              <a:t>(EPROM) devices are based on </a:t>
            </a:r>
            <a:r>
              <a:rPr lang="en-US" altLang="en-US" sz="1800" dirty="0">
                <a:solidFill>
                  <a:srgbClr val="FF0000"/>
                </a:solidFill>
                <a:latin typeface="Comic Sans MS" panose="030F0702030302020204" pitchFamily="66" charset="0"/>
              </a:rPr>
              <a:t>a floating gate</a:t>
            </a:r>
          </a:p>
          <a:p>
            <a:r>
              <a:rPr lang="en-US" altLang="en-US" sz="1800" dirty="0">
                <a:latin typeface="Comic Sans MS" panose="030F0702030302020204" pitchFamily="66" charset="0"/>
              </a:rPr>
              <a:t>The device can be permanently programmed by applying </a:t>
            </a:r>
            <a:r>
              <a:rPr lang="en-US" altLang="en-US" sz="1800" dirty="0">
                <a:solidFill>
                  <a:srgbClr val="FF0000"/>
                </a:solidFill>
                <a:latin typeface="Comic Sans MS" panose="030F0702030302020204" pitchFamily="66" charset="0"/>
              </a:rPr>
              <a:t>a high voltage </a:t>
            </a:r>
            <a:r>
              <a:rPr lang="en-US" altLang="en-US" sz="1800" dirty="0">
                <a:latin typeface="Comic Sans MS" panose="030F0702030302020204" pitchFamily="66" charset="0"/>
              </a:rPr>
              <a:t>(10–21 V) between the </a:t>
            </a:r>
            <a:r>
              <a:rPr lang="en-US" altLang="en-US" sz="1800" u="sng" dirty="0">
                <a:latin typeface="Comic Sans MS" panose="030F0702030302020204" pitchFamily="66" charset="0"/>
              </a:rPr>
              <a:t>control gate </a:t>
            </a:r>
            <a:r>
              <a:rPr lang="en-US" altLang="en-US" sz="1800" dirty="0">
                <a:latin typeface="Comic Sans MS" panose="030F0702030302020204" pitchFamily="66" charset="0"/>
              </a:rPr>
              <a:t>and the </a:t>
            </a:r>
            <a:r>
              <a:rPr lang="en-US" altLang="en-US" sz="1800" u="sng" dirty="0">
                <a:latin typeface="Comic Sans MS" panose="030F0702030302020204" pitchFamily="66" charset="0"/>
              </a:rPr>
              <a:t>drain</a:t>
            </a:r>
            <a:r>
              <a:rPr lang="en-US" altLang="en-US" sz="1800" dirty="0">
                <a:latin typeface="Comic Sans MS" panose="030F0702030302020204" pitchFamily="66" charset="0"/>
              </a:rPr>
              <a:t> of the transistor (12 V).</a:t>
            </a:r>
          </a:p>
          <a:p>
            <a:r>
              <a:rPr lang="en-US" altLang="en-US" sz="1800" dirty="0">
                <a:latin typeface="Comic Sans MS" panose="030F0702030302020204" pitchFamily="66" charset="0"/>
              </a:rPr>
              <a:t>This causes the floating gate to be </a:t>
            </a:r>
            <a:r>
              <a:rPr lang="en-US" altLang="en-US" sz="1800" dirty="0">
                <a:solidFill>
                  <a:srgbClr val="FF3399"/>
                </a:solidFill>
                <a:latin typeface="Comic Sans MS" panose="030F0702030302020204" pitchFamily="66" charset="0"/>
              </a:rPr>
              <a:t>permanently</a:t>
            </a:r>
            <a:r>
              <a:rPr lang="en-US" altLang="en-US" sz="1800" dirty="0">
                <a:latin typeface="Comic Sans MS" panose="030F0702030302020204" pitchFamily="66" charset="0"/>
              </a:rPr>
              <a:t> and </a:t>
            </a:r>
            <a:r>
              <a:rPr lang="en-US" altLang="en-US" sz="1800" dirty="0">
                <a:solidFill>
                  <a:srgbClr val="FF3399"/>
                </a:solidFill>
                <a:latin typeface="Comic Sans MS" panose="030F0702030302020204" pitchFamily="66" charset="0"/>
              </a:rPr>
              <a:t>negatively</a:t>
            </a:r>
            <a:r>
              <a:rPr lang="en-US" altLang="en-US" sz="1800" dirty="0">
                <a:latin typeface="Comic Sans MS" panose="030F0702030302020204" pitchFamily="66" charset="0"/>
              </a:rPr>
              <a:t> charged.</a:t>
            </a:r>
          </a:p>
          <a:p>
            <a:r>
              <a:rPr lang="en-US" altLang="en-US" sz="1800" dirty="0">
                <a:latin typeface="Comic Sans MS" panose="030F0702030302020204" pitchFamily="66" charset="0"/>
              </a:rPr>
              <a:t>This negative potential on the floating gate </a:t>
            </a:r>
            <a:r>
              <a:rPr lang="en-US" altLang="en-US" sz="1800" dirty="0">
                <a:solidFill>
                  <a:srgbClr val="0000FF"/>
                </a:solidFill>
                <a:latin typeface="Comic Sans MS" panose="030F0702030302020204" pitchFamily="66" charset="0"/>
              </a:rPr>
              <a:t>keeps the transistor closed</a:t>
            </a:r>
          </a:p>
          <a:p>
            <a:r>
              <a:rPr lang="en-US" altLang="en-US" sz="1800" dirty="0">
                <a:latin typeface="Comic Sans MS" panose="030F0702030302020204" pitchFamily="66" charset="0"/>
              </a:rPr>
              <a:t>In an </a:t>
            </a:r>
            <a:r>
              <a:rPr lang="en-US" altLang="en-US" sz="1800" i="1" dirty="0">
                <a:solidFill>
                  <a:srgbClr val="0000FF"/>
                </a:solidFill>
                <a:latin typeface="Comic Sans MS" panose="030F0702030302020204" pitchFamily="66" charset="0"/>
              </a:rPr>
              <a:t>ultra violet </a:t>
            </a:r>
            <a:r>
              <a:rPr lang="en-US" altLang="en-US" sz="1800" dirty="0">
                <a:latin typeface="Comic Sans MS" panose="030F0702030302020204" pitchFamily="66" charset="0"/>
              </a:rPr>
              <a:t>(UV) </a:t>
            </a:r>
            <a:r>
              <a:rPr lang="en-US" altLang="en-US" sz="1800" i="1" dirty="0">
                <a:latin typeface="Comic Sans MS" panose="030F0702030302020204" pitchFamily="66" charset="0"/>
              </a:rPr>
              <a:t>PROM</a:t>
            </a:r>
            <a:r>
              <a:rPr lang="en-US" altLang="en-US" sz="1800" dirty="0">
                <a:latin typeface="Comic Sans MS" panose="030F0702030302020204" pitchFamily="66" charset="0"/>
              </a:rPr>
              <a:t>, the programming process can be </a:t>
            </a:r>
            <a:r>
              <a:rPr lang="en-US" altLang="en-US" sz="1800" u="sng" dirty="0">
                <a:latin typeface="Comic Sans MS" panose="030F0702030302020204" pitchFamily="66" charset="0"/>
              </a:rPr>
              <a:t>reversed</a:t>
            </a:r>
            <a:r>
              <a:rPr lang="en-US" altLang="en-US" sz="1800" dirty="0">
                <a:latin typeface="Comic Sans MS" panose="030F0702030302020204" pitchFamily="66" charset="0"/>
              </a:rPr>
              <a:t> by exposing the floating gate to UV-light</a:t>
            </a:r>
          </a:p>
          <a:p>
            <a:r>
              <a:rPr lang="en-US" altLang="en-US" sz="1800" dirty="0">
                <a:latin typeface="Comic Sans MS" panose="030F0702030302020204" pitchFamily="66" charset="0"/>
              </a:rPr>
              <a:t>For this purpose, the device must be </a:t>
            </a:r>
            <a:r>
              <a:rPr lang="en-US" altLang="en-US" sz="1800" dirty="0">
                <a:solidFill>
                  <a:srgbClr val="990000"/>
                </a:solidFill>
                <a:latin typeface="Comic Sans MS" panose="030F0702030302020204" pitchFamily="66" charset="0"/>
              </a:rPr>
              <a:t>removed from the system </a:t>
            </a:r>
            <a:r>
              <a:rPr lang="en-US" altLang="en-US" sz="1800" dirty="0">
                <a:latin typeface="Comic Sans MS" panose="030F0702030302020204" pitchFamily="66" charset="0"/>
              </a:rPr>
              <a:t>in which it operates and plug into a special device.</a:t>
            </a:r>
          </a:p>
        </p:txBody>
      </p:sp>
      <p:pic>
        <p:nvPicPr>
          <p:cNvPr id="35845" name="Picture 1">
            <a:extLst>
              <a:ext uri="{FF2B5EF4-FFF2-40B4-BE49-F238E27FC236}">
                <a16:creationId xmlns:a16="http://schemas.microsoft.com/office/drawing/2014/main" id="{6FC808C2-9512-4015-8C80-09E0614AA74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3741894" y="4435475"/>
            <a:ext cx="5906931" cy="2286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20</a:t>
            </a:fld>
            <a:endParaRPr lang="en-US"/>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BCB2299A-B523-4644-8847-BAA5D3AFB0BB}"/>
              </a:ext>
            </a:extLst>
          </p:cNvPr>
          <p:cNvSpPr>
            <a:spLocks noGrp="1"/>
          </p:cNvSpPr>
          <p:nvPr>
            <p:ph type="title"/>
          </p:nvPr>
        </p:nvSpPr>
        <p:spPr>
          <a:xfrm>
            <a:off x="1940358" y="348527"/>
            <a:ext cx="8259762" cy="708025"/>
          </a:xfrm>
        </p:spPr>
        <p:txBody>
          <a:bodyPr/>
          <a:lstStyle/>
          <a:p>
            <a:r>
              <a:rPr lang="en-US" altLang="en-US" sz="4000" dirty="0">
                <a:latin typeface="Comic Sans MS" panose="030F0702030302020204" pitchFamily="66" charset="0"/>
              </a:rPr>
              <a:t>An EPROM transistor-based Cell</a:t>
            </a:r>
          </a:p>
        </p:txBody>
      </p:sp>
      <p:pic>
        <p:nvPicPr>
          <p:cNvPr id="37892" name="Picture 4">
            <a:extLst>
              <a:ext uri="{FF2B5EF4-FFF2-40B4-BE49-F238E27FC236}">
                <a16:creationId xmlns:a16="http://schemas.microsoft.com/office/drawing/2014/main" id="{E7C31A20-F573-4CD1-B67C-EFC2BAB967E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475345" y="1423915"/>
            <a:ext cx="6650181" cy="437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21</a:t>
            </a:fld>
            <a:endParaRPr lang="en-US"/>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6AB8EA0F-1A16-4A92-9309-8FCFBA677422}"/>
              </a:ext>
            </a:extLst>
          </p:cNvPr>
          <p:cNvSpPr>
            <a:spLocks noGrp="1"/>
          </p:cNvSpPr>
          <p:nvPr>
            <p:ph type="title"/>
          </p:nvPr>
        </p:nvSpPr>
        <p:spPr>
          <a:xfrm>
            <a:off x="2383704" y="388505"/>
            <a:ext cx="8259762" cy="584200"/>
          </a:xfrm>
        </p:spPr>
        <p:txBody>
          <a:bodyPr/>
          <a:lstStyle/>
          <a:p>
            <a:r>
              <a:rPr lang="en-US" altLang="en-US" sz="3200" dirty="0">
                <a:latin typeface="Comic Sans MS" panose="030F0702030302020204" pitchFamily="66" charset="0"/>
              </a:rPr>
              <a:t>EPROM Programming Technology (II)</a:t>
            </a:r>
          </a:p>
        </p:txBody>
      </p:sp>
      <p:sp>
        <p:nvSpPr>
          <p:cNvPr id="38915" name="Content Placeholder 2">
            <a:extLst>
              <a:ext uri="{FF2B5EF4-FFF2-40B4-BE49-F238E27FC236}">
                <a16:creationId xmlns:a16="http://schemas.microsoft.com/office/drawing/2014/main" id="{66159071-D56E-4500-8F05-25B0A0969C2F}"/>
              </a:ext>
            </a:extLst>
          </p:cNvPr>
          <p:cNvSpPr>
            <a:spLocks noGrp="1"/>
          </p:cNvSpPr>
          <p:nvPr>
            <p:ph idx="1"/>
          </p:nvPr>
        </p:nvSpPr>
        <p:spPr>
          <a:xfrm>
            <a:off x="838200" y="1590458"/>
            <a:ext cx="10515600" cy="4351338"/>
          </a:xfrm>
        </p:spPr>
        <p:txBody>
          <a:bodyPr/>
          <a:lstStyle/>
          <a:p>
            <a:r>
              <a:rPr lang="en-US" altLang="en-US" sz="2000" dirty="0">
                <a:latin typeface="Comic Sans MS" panose="030F0702030302020204" pitchFamily="66" charset="0"/>
              </a:rPr>
              <a:t>In </a:t>
            </a:r>
            <a:r>
              <a:rPr lang="en-US" altLang="en-US" sz="2000" i="1" dirty="0">
                <a:solidFill>
                  <a:srgbClr val="0000FF"/>
                </a:solidFill>
                <a:latin typeface="Comic Sans MS" panose="030F0702030302020204" pitchFamily="66" charset="0"/>
              </a:rPr>
              <a:t>electrically erasable and programmable ROM </a:t>
            </a:r>
            <a:r>
              <a:rPr lang="en-US" altLang="en-US" sz="2000" i="1" dirty="0">
                <a:latin typeface="Comic Sans MS" panose="030F0702030302020204" pitchFamily="66" charset="0"/>
              </a:rPr>
              <a:t>(EEPROMs) </a:t>
            </a:r>
            <a:r>
              <a:rPr lang="en-US" altLang="en-US" sz="2000" dirty="0">
                <a:latin typeface="Comic Sans MS" panose="030F0702030302020204" pitchFamily="66" charset="0"/>
              </a:rPr>
              <a:t>and in </a:t>
            </a:r>
            <a:r>
              <a:rPr lang="en-US" altLang="en-US" sz="2000" i="1" dirty="0">
                <a:latin typeface="Comic Sans MS" panose="030F0702030302020204" pitchFamily="66" charset="0"/>
              </a:rPr>
              <a:t>flash-EPROM</a:t>
            </a:r>
            <a:r>
              <a:rPr lang="en-US" altLang="en-US" sz="2000" dirty="0">
                <a:latin typeface="Comic Sans MS" panose="030F0702030302020204" pitchFamily="66" charset="0"/>
              </a:rPr>
              <a:t>, the erase operation is accomplished </a:t>
            </a:r>
            <a:r>
              <a:rPr lang="en-US" altLang="en-US" sz="2000" dirty="0">
                <a:solidFill>
                  <a:srgbClr val="FF0000"/>
                </a:solidFill>
                <a:latin typeface="Comic Sans MS" panose="030F0702030302020204" pitchFamily="66" charset="0"/>
              </a:rPr>
              <a:t>electrically</a:t>
            </a:r>
            <a:r>
              <a:rPr lang="en-US" altLang="en-US" sz="2000" dirty="0">
                <a:latin typeface="Comic Sans MS" panose="030F0702030302020204" pitchFamily="66" charset="0"/>
              </a:rPr>
              <a:t>, rather than by </a:t>
            </a:r>
            <a:r>
              <a:rPr lang="en-US" altLang="en-US" sz="2000" dirty="0">
                <a:solidFill>
                  <a:srgbClr val="008000"/>
                </a:solidFill>
                <a:latin typeface="Comic Sans MS" panose="030F0702030302020204" pitchFamily="66" charset="0"/>
              </a:rPr>
              <a:t>exposure to ultraviolet light</a:t>
            </a:r>
            <a:r>
              <a:rPr lang="en-US" altLang="en-US" sz="2000" dirty="0">
                <a:latin typeface="Comic Sans MS" panose="030F0702030302020204" pitchFamily="66" charset="0"/>
              </a:rPr>
              <a:t>.</a:t>
            </a:r>
          </a:p>
          <a:p>
            <a:r>
              <a:rPr lang="en-US" altLang="en-US" sz="2000" dirty="0">
                <a:latin typeface="Comic Sans MS" panose="030F0702030302020204" pitchFamily="66" charset="0"/>
              </a:rPr>
              <a:t>To </a:t>
            </a:r>
            <a:r>
              <a:rPr lang="en-US" altLang="en-US" sz="2000" dirty="0">
                <a:solidFill>
                  <a:srgbClr val="FF0000"/>
                </a:solidFill>
                <a:latin typeface="Comic Sans MS" panose="030F0702030302020204" pitchFamily="66" charset="0"/>
              </a:rPr>
              <a:t>erase</a:t>
            </a:r>
            <a:r>
              <a:rPr lang="en-US" altLang="en-US" sz="2000" dirty="0">
                <a:latin typeface="Comic Sans MS" panose="030F0702030302020204" pitchFamily="66" charset="0"/>
              </a:rPr>
              <a:t> the floating gate: </a:t>
            </a:r>
            <a:r>
              <a:rPr lang="en-US" altLang="en-US" sz="2000" dirty="0">
                <a:solidFill>
                  <a:srgbClr val="0000FF"/>
                </a:solidFill>
                <a:latin typeface="Comic Sans MS" panose="030F0702030302020204" pitchFamily="66" charset="0"/>
              </a:rPr>
              <a:t>A high negative voltage </a:t>
            </a:r>
            <a:r>
              <a:rPr lang="en-US" altLang="en-US" sz="2000" dirty="0">
                <a:latin typeface="Comic Sans MS" panose="030F0702030302020204" pitchFamily="66" charset="0"/>
              </a:rPr>
              <a:t>must therefore be applied at the control gate </a:t>
            </a:r>
          </a:p>
          <a:p>
            <a:pPr lvl="1">
              <a:buFont typeface="Wingdings" panose="05000000000000000000" pitchFamily="2" charset="2"/>
              <a:buChar char="Ø"/>
            </a:pPr>
            <a:r>
              <a:rPr lang="en-US" altLang="en-US" sz="1800" dirty="0">
                <a:latin typeface="Comic Sans MS" panose="030F0702030302020204" pitchFamily="66" charset="0"/>
              </a:rPr>
              <a:t>This process is </a:t>
            </a:r>
            <a:r>
              <a:rPr lang="en-US" altLang="en-US" sz="1800" dirty="0">
                <a:solidFill>
                  <a:srgbClr val="008000"/>
                </a:solidFill>
                <a:latin typeface="Comic Sans MS" panose="030F0702030302020204" pitchFamily="66" charset="0"/>
              </a:rPr>
              <a:t>faster</a:t>
            </a:r>
            <a:r>
              <a:rPr lang="en-US" altLang="en-US" sz="1800" dirty="0">
                <a:latin typeface="Comic Sans MS" panose="030F0702030302020204" pitchFamily="66" charset="0"/>
              </a:rPr>
              <a:t> than using a UV lamp, and the chip </a:t>
            </a:r>
            <a:r>
              <a:rPr lang="en-US" altLang="en-US" sz="1800" b="1" dirty="0">
                <a:latin typeface="Comic Sans MS" panose="030F0702030302020204" pitchFamily="66" charset="0"/>
              </a:rPr>
              <a:t>does not </a:t>
            </a:r>
            <a:r>
              <a:rPr lang="en-US" altLang="en-US" sz="1800" dirty="0">
                <a:latin typeface="Comic Sans MS" panose="030F0702030302020204" pitchFamily="66" charset="0"/>
              </a:rPr>
              <a:t>have to be removed from the system</a:t>
            </a:r>
          </a:p>
          <a:p>
            <a:r>
              <a:rPr lang="en-US" altLang="en-US" sz="2000" dirty="0">
                <a:latin typeface="Comic Sans MS" panose="030F0702030302020204" pitchFamily="66" charset="0"/>
              </a:rPr>
              <a:t>In EEPROM-based devices, </a:t>
            </a:r>
            <a:r>
              <a:rPr lang="en-US" altLang="en-US" sz="2000" dirty="0">
                <a:solidFill>
                  <a:srgbClr val="0000FF"/>
                </a:solidFill>
                <a:latin typeface="Comic Sans MS" panose="030F0702030302020204" pitchFamily="66" charset="0"/>
              </a:rPr>
              <a:t>two transistors </a:t>
            </a:r>
            <a:r>
              <a:rPr lang="en-US" altLang="en-US" sz="2000" dirty="0">
                <a:latin typeface="Comic Sans MS" panose="030F0702030302020204" pitchFamily="66" charset="0"/>
              </a:rPr>
              <a:t>are typically used in a ROM cell: </a:t>
            </a:r>
            <a:r>
              <a:rPr lang="en-US" altLang="en-US" sz="2000" u="sng" dirty="0">
                <a:latin typeface="Comic Sans MS" panose="030F0702030302020204" pitchFamily="66" charset="0"/>
              </a:rPr>
              <a:t>one access </a:t>
            </a:r>
            <a:r>
              <a:rPr lang="en-US" altLang="en-US" sz="2000" dirty="0">
                <a:latin typeface="Comic Sans MS" panose="030F0702030302020204" pitchFamily="66" charset="0"/>
              </a:rPr>
              <a:t>and </a:t>
            </a:r>
            <a:r>
              <a:rPr lang="en-US" altLang="en-US" sz="2000" u="sng" dirty="0">
                <a:latin typeface="Comic Sans MS" panose="030F0702030302020204" pitchFamily="66" charset="0"/>
              </a:rPr>
              <a:t>one programmed transistor</a:t>
            </a:r>
            <a:r>
              <a:rPr lang="en-US" altLang="en-US" sz="2000" dirty="0">
                <a:latin typeface="Comic Sans MS" panose="030F0702030302020204" pitchFamily="66" charset="0"/>
              </a:rPr>
              <a:t>.</a:t>
            </a:r>
          </a:p>
          <a:p>
            <a:pPr lvl="1">
              <a:buFont typeface="Wingdings" panose="05000000000000000000" pitchFamily="2" charset="2"/>
              <a:buChar char="Ø"/>
            </a:pPr>
            <a:r>
              <a:rPr lang="en-US" altLang="en-US" sz="1800" dirty="0">
                <a:latin typeface="Comic Sans MS" panose="030F0702030302020204" pitchFamily="66" charset="0"/>
              </a:rPr>
              <a:t>The programmed transistor performs the same function as the floating gate in an EPROM.</a:t>
            </a:r>
          </a:p>
        </p:txBody>
      </p:sp>
      <p:pic>
        <p:nvPicPr>
          <p:cNvPr id="38917" name="Picture 1">
            <a:extLst>
              <a:ext uri="{FF2B5EF4-FFF2-40B4-BE49-F238E27FC236}">
                <a16:creationId xmlns:a16="http://schemas.microsoft.com/office/drawing/2014/main" id="{CE3C7AFD-58F7-44F1-91B7-99C118237676}"/>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5476" y="4883438"/>
            <a:ext cx="3162488" cy="1838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22</a:t>
            </a:fld>
            <a:endParaRPr lang="en-US"/>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17A2B00F-2C20-40D2-AB38-7E743AA075BC}"/>
              </a:ext>
            </a:extLst>
          </p:cNvPr>
          <p:cNvSpPr>
            <a:spLocks noGrp="1"/>
          </p:cNvSpPr>
          <p:nvPr>
            <p:ph type="title"/>
          </p:nvPr>
        </p:nvSpPr>
        <p:spPr>
          <a:xfrm>
            <a:off x="1966119" y="406977"/>
            <a:ext cx="8259762" cy="584200"/>
          </a:xfrm>
        </p:spPr>
        <p:txBody>
          <a:bodyPr/>
          <a:lstStyle/>
          <a:p>
            <a:pPr algn="ctr"/>
            <a:r>
              <a:rPr lang="en-US" altLang="en-US" sz="3200" dirty="0">
                <a:latin typeface="Comic Sans MS" panose="030F0702030302020204" pitchFamily="66" charset="0"/>
              </a:rPr>
              <a:t>EPROM Programming Technology (III)</a:t>
            </a:r>
          </a:p>
        </p:txBody>
      </p:sp>
      <p:sp>
        <p:nvSpPr>
          <p:cNvPr id="35843" name="Content Placeholder 2">
            <a:extLst>
              <a:ext uri="{FF2B5EF4-FFF2-40B4-BE49-F238E27FC236}">
                <a16:creationId xmlns:a16="http://schemas.microsoft.com/office/drawing/2014/main" id="{C8078B6A-38C7-4E32-B72F-E6A59EC4A96A}"/>
              </a:ext>
            </a:extLst>
          </p:cNvPr>
          <p:cNvSpPr>
            <a:spLocks noGrp="1"/>
          </p:cNvSpPr>
          <p:nvPr>
            <p:ph idx="1"/>
          </p:nvPr>
        </p:nvSpPr>
        <p:spPr>
          <a:xfrm>
            <a:off x="912091" y="1419225"/>
            <a:ext cx="10515600" cy="4351338"/>
          </a:xfrm>
        </p:spPr>
        <p:txBody>
          <a:bodyPr/>
          <a:lstStyle/>
          <a:p>
            <a:r>
              <a:rPr lang="en-US" altLang="en-US" dirty="0">
                <a:solidFill>
                  <a:srgbClr val="0000FF"/>
                </a:solidFill>
                <a:latin typeface="Comic Sans MS" panose="030F0702030302020204" pitchFamily="66" charset="0"/>
              </a:rPr>
              <a:t>Advantages</a:t>
            </a:r>
            <a:r>
              <a:rPr lang="en-US" altLang="en-US" dirty="0">
                <a:latin typeface="Comic Sans MS" panose="030F0702030302020204" pitchFamily="66" charset="0"/>
              </a:rPr>
              <a:t>:</a:t>
            </a:r>
          </a:p>
          <a:p>
            <a:pPr lvl="1">
              <a:buFont typeface="Wingdings" panose="05000000000000000000" pitchFamily="2" charset="2"/>
              <a:buChar char="Ø"/>
            </a:pPr>
            <a:r>
              <a:rPr lang="en-US" altLang="en-US" dirty="0">
                <a:latin typeface="Comic Sans MS" panose="030F0702030302020204" pitchFamily="66" charset="0"/>
              </a:rPr>
              <a:t>This programming technology is </a:t>
            </a:r>
            <a:r>
              <a:rPr lang="en-US" altLang="en-US" dirty="0">
                <a:solidFill>
                  <a:srgbClr val="FF0000"/>
                </a:solidFill>
                <a:latin typeface="Comic Sans MS" panose="030F0702030302020204" pitchFamily="66" charset="0"/>
              </a:rPr>
              <a:t>nonvolatile</a:t>
            </a:r>
            <a:r>
              <a:rPr lang="en-US" altLang="en-US" dirty="0">
                <a:latin typeface="Comic Sans MS" panose="030F0702030302020204" pitchFamily="66" charset="0"/>
              </a:rPr>
              <a:t> in nature [no need to external ROM]</a:t>
            </a:r>
          </a:p>
          <a:p>
            <a:pPr lvl="1">
              <a:buFont typeface="Wingdings" panose="05000000000000000000" pitchFamily="2" charset="2"/>
              <a:buChar char="Ø"/>
            </a:pPr>
            <a:r>
              <a:rPr lang="en-US" altLang="en-US" u="sng" dirty="0">
                <a:latin typeface="Comic Sans MS" panose="030F0702030302020204" pitchFamily="66" charset="0"/>
              </a:rPr>
              <a:t>More area efficient </a:t>
            </a:r>
            <a:r>
              <a:rPr lang="en-US" altLang="en-US" dirty="0">
                <a:latin typeface="Comic Sans MS" panose="030F0702030302020204" pitchFamily="66" charset="0"/>
              </a:rPr>
              <a:t>than SRAM-based programming technology</a:t>
            </a:r>
          </a:p>
          <a:p>
            <a:r>
              <a:rPr lang="en-US" altLang="en-US" dirty="0">
                <a:solidFill>
                  <a:srgbClr val="FF0000"/>
                </a:solidFill>
                <a:latin typeface="Comic Sans MS" panose="030F0702030302020204" pitchFamily="66" charset="0"/>
              </a:rPr>
              <a:t>Drawbacks</a:t>
            </a:r>
            <a:r>
              <a:rPr lang="en-US" altLang="en-US" dirty="0">
                <a:latin typeface="Comic Sans MS" panose="030F0702030302020204" pitchFamily="66" charset="0"/>
              </a:rPr>
              <a:t>:</a:t>
            </a:r>
          </a:p>
          <a:p>
            <a:pPr marL="800100" lvl="3" indent="-342900">
              <a:buSzPct val="60000"/>
              <a:buFont typeface="Wingdings" panose="05000000000000000000" pitchFamily="2" charset="2"/>
              <a:buChar char="Ø"/>
            </a:pPr>
            <a:r>
              <a:rPr lang="en-US" altLang="en-US" sz="2400" dirty="0">
                <a:latin typeface="Comic Sans MS" panose="030F0702030302020204" pitchFamily="66" charset="0"/>
              </a:rPr>
              <a:t>It </a:t>
            </a:r>
            <a:r>
              <a:rPr lang="en-US" altLang="en-US" sz="2400" dirty="0">
                <a:solidFill>
                  <a:srgbClr val="FF0000"/>
                </a:solidFill>
                <a:latin typeface="Comic Sans MS" panose="030F0702030302020204" pitchFamily="66" charset="0"/>
              </a:rPr>
              <a:t>can not </a:t>
            </a:r>
            <a:r>
              <a:rPr lang="en-US" altLang="en-US" sz="2400" dirty="0">
                <a:latin typeface="Comic Sans MS" panose="030F0702030302020204" pitchFamily="66" charset="0"/>
              </a:rPr>
              <a:t>be reconfigured/reprogrammed an </a:t>
            </a:r>
            <a:r>
              <a:rPr lang="en-US" altLang="en-US" sz="2400" dirty="0">
                <a:solidFill>
                  <a:srgbClr val="0000FF"/>
                </a:solidFill>
                <a:latin typeface="Comic Sans MS" panose="030F0702030302020204" pitchFamily="66" charset="0"/>
              </a:rPr>
              <a:t>infinite number </a:t>
            </a:r>
            <a:r>
              <a:rPr lang="en-US" altLang="en-US" sz="2400" dirty="0">
                <a:latin typeface="Comic Sans MS" panose="030F0702030302020204" pitchFamily="66" charset="0"/>
              </a:rPr>
              <a:t>of times</a:t>
            </a:r>
          </a:p>
          <a:p>
            <a:pPr marL="1257300" lvl="4" indent="-342900">
              <a:buSzPct val="60000"/>
              <a:buFont typeface="Wingdings" panose="05000000000000000000" pitchFamily="2" charset="2"/>
              <a:buChar char="Ø"/>
            </a:pPr>
            <a:r>
              <a:rPr lang="en-US" altLang="en-US" sz="2400" dirty="0">
                <a:latin typeface="Comic Sans MS" panose="030F0702030302020204" pitchFamily="66" charset="0"/>
              </a:rPr>
              <a:t>The negative charges can be accumulated slowly under the floating gate </a:t>
            </a:r>
          </a:p>
          <a:p>
            <a:pPr marL="800100" lvl="3" indent="-342900">
              <a:buSzPct val="60000"/>
              <a:buFont typeface="Wingdings" panose="05000000000000000000" pitchFamily="2" charset="2"/>
              <a:buChar char="Ø"/>
            </a:pPr>
            <a:r>
              <a:rPr lang="en-US" altLang="en-US" sz="2400" dirty="0">
                <a:latin typeface="Comic Sans MS" panose="030F0702030302020204" pitchFamily="66" charset="0"/>
              </a:rPr>
              <a:t>Reprogramming is not easy</a:t>
            </a:r>
          </a:p>
          <a:p>
            <a:pPr marL="800100" lvl="3" indent="-342900">
              <a:buSzPct val="60000"/>
              <a:buFont typeface="Wingdings" panose="05000000000000000000" pitchFamily="2" charset="2"/>
              <a:buChar char="Ø"/>
            </a:pPr>
            <a:r>
              <a:rPr lang="en-US" altLang="en-US" sz="2400" dirty="0">
                <a:latin typeface="Comic Sans MS" panose="030F0702030302020204" pitchFamily="66" charset="0"/>
              </a:rPr>
              <a:t>High impedance when transistor is on </a:t>
            </a:r>
          </a:p>
          <a:p>
            <a:endParaRPr lang="en-US" altLang="en-US" dirty="0"/>
          </a:p>
        </p:txBody>
      </p:sp>
      <p:sp>
        <p:nvSpPr>
          <p:cNvPr id="2" name="Slide Number Placeholder 1"/>
          <p:cNvSpPr>
            <a:spLocks noGrp="1"/>
          </p:cNvSpPr>
          <p:nvPr>
            <p:ph type="sldNum" sz="quarter" idx="12"/>
          </p:nvPr>
        </p:nvSpPr>
        <p:spPr/>
        <p:txBody>
          <a:bodyPr/>
          <a:lstStyle/>
          <a:p>
            <a:fld id="{5A81485A-01B8-4054-A537-7FB3100B64ED}" type="slidenum">
              <a:rPr lang="en-US" smtClean="0"/>
              <a:t>23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5843">
                                            <p:txEl>
                                              <p:pRg st="0" end="0"/>
                                            </p:txEl>
                                          </p:spTgt>
                                        </p:tgtEl>
                                        <p:attrNameLst>
                                          <p:attrName>style.visibility</p:attrName>
                                        </p:attrNameLst>
                                      </p:cBhvr>
                                      <p:to>
                                        <p:strVal val="visible"/>
                                      </p:to>
                                    </p:set>
                                    <p:anim calcmode="lin" valueType="num">
                                      <p:cBhvr additive="base">
                                        <p:cTn id="7" dur="500" fill="hold"/>
                                        <p:tgtEl>
                                          <p:spTgt spid="3584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584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5843">
                                            <p:txEl>
                                              <p:pRg st="1" end="1"/>
                                            </p:txEl>
                                          </p:spTgt>
                                        </p:tgtEl>
                                        <p:attrNameLst>
                                          <p:attrName>style.visibility</p:attrName>
                                        </p:attrNameLst>
                                      </p:cBhvr>
                                      <p:to>
                                        <p:strVal val="visible"/>
                                      </p:to>
                                    </p:set>
                                    <p:anim calcmode="lin" valueType="num">
                                      <p:cBhvr additive="base">
                                        <p:cTn id="11" dur="500" fill="hold"/>
                                        <p:tgtEl>
                                          <p:spTgt spid="3584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5843">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35843">
                                            <p:txEl>
                                              <p:pRg st="2" end="2"/>
                                            </p:txEl>
                                          </p:spTgt>
                                        </p:tgtEl>
                                        <p:attrNameLst>
                                          <p:attrName>style.visibility</p:attrName>
                                        </p:attrNameLst>
                                      </p:cBhvr>
                                      <p:to>
                                        <p:strVal val="visible"/>
                                      </p:to>
                                    </p:set>
                                    <p:anim calcmode="lin" valueType="num">
                                      <p:cBhvr additive="base">
                                        <p:cTn id="15" dur="500" fill="hold"/>
                                        <p:tgtEl>
                                          <p:spTgt spid="35843">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3584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nodeType="clickPar">
                      <p:stCondLst>
                        <p:cond delay="indefinite"/>
                      </p:stCondLst>
                      <p:childTnLst>
                        <p:par>
                          <p:cTn id="18" fill="hold" nodeType="withGroup">
                            <p:stCondLst>
                              <p:cond delay="0"/>
                            </p:stCondLst>
                            <p:childTnLst>
                              <p:par>
                                <p:cTn id="19" presetID="2" presetClass="entr" presetSubtype="4" fill="hold" nodeType="clickEffect">
                                  <p:stCondLst>
                                    <p:cond delay="0"/>
                                  </p:stCondLst>
                                  <p:childTnLst>
                                    <p:set>
                                      <p:cBhvr>
                                        <p:cTn id="20" dur="1" fill="hold">
                                          <p:stCondLst>
                                            <p:cond delay="0"/>
                                          </p:stCondLst>
                                        </p:cTn>
                                        <p:tgtEl>
                                          <p:spTgt spid="35843">
                                            <p:txEl>
                                              <p:pRg st="3" end="3"/>
                                            </p:txEl>
                                          </p:spTgt>
                                        </p:tgtEl>
                                        <p:attrNameLst>
                                          <p:attrName>style.visibility</p:attrName>
                                        </p:attrNameLst>
                                      </p:cBhvr>
                                      <p:to>
                                        <p:strVal val="visible"/>
                                      </p:to>
                                    </p:set>
                                    <p:anim calcmode="lin" valueType="num">
                                      <p:cBhvr additive="base">
                                        <p:cTn id="21" dur="500" fill="hold"/>
                                        <p:tgtEl>
                                          <p:spTgt spid="35843">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5843">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5843">
                                            <p:txEl>
                                              <p:pRg st="4" end="4"/>
                                            </p:txEl>
                                          </p:spTgt>
                                        </p:tgtEl>
                                        <p:attrNameLst>
                                          <p:attrName>style.visibility</p:attrName>
                                        </p:attrNameLst>
                                      </p:cBhvr>
                                      <p:to>
                                        <p:strVal val="visible"/>
                                      </p:to>
                                    </p:set>
                                    <p:anim calcmode="lin" valueType="num">
                                      <p:cBhvr additive="base">
                                        <p:cTn id="25" dur="500" fill="hold"/>
                                        <p:tgtEl>
                                          <p:spTgt spid="3584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5843">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35843">
                                            <p:txEl>
                                              <p:pRg st="5" end="5"/>
                                            </p:txEl>
                                          </p:spTgt>
                                        </p:tgtEl>
                                        <p:attrNameLst>
                                          <p:attrName>style.visibility</p:attrName>
                                        </p:attrNameLst>
                                      </p:cBhvr>
                                      <p:to>
                                        <p:strVal val="visible"/>
                                      </p:to>
                                    </p:set>
                                    <p:anim calcmode="lin" valueType="num">
                                      <p:cBhvr additive="base">
                                        <p:cTn id="29" dur="500" fill="hold"/>
                                        <p:tgtEl>
                                          <p:spTgt spid="35843">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35843">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35843">
                                            <p:txEl>
                                              <p:pRg st="6" end="6"/>
                                            </p:txEl>
                                          </p:spTgt>
                                        </p:tgtEl>
                                        <p:attrNameLst>
                                          <p:attrName>style.visibility</p:attrName>
                                        </p:attrNameLst>
                                      </p:cBhvr>
                                      <p:to>
                                        <p:strVal val="visible"/>
                                      </p:to>
                                    </p:set>
                                    <p:anim calcmode="lin" valueType="num">
                                      <p:cBhvr additive="base">
                                        <p:cTn id="33" dur="500" fill="hold"/>
                                        <p:tgtEl>
                                          <p:spTgt spid="3584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3584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35843">
                                            <p:txEl>
                                              <p:pRg st="7" end="7"/>
                                            </p:txEl>
                                          </p:spTgt>
                                        </p:tgtEl>
                                        <p:attrNameLst>
                                          <p:attrName>style.visibility</p:attrName>
                                        </p:attrNameLst>
                                      </p:cBhvr>
                                      <p:to>
                                        <p:strVal val="visible"/>
                                      </p:to>
                                    </p:set>
                                    <p:anim calcmode="lin" valueType="num">
                                      <p:cBhvr additive="base">
                                        <p:cTn id="37" dur="500" fill="hold"/>
                                        <p:tgtEl>
                                          <p:spTgt spid="3584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5843">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7154CF78-8161-4B89-8ED2-E2129FC2B10F}"/>
              </a:ext>
            </a:extLst>
          </p:cNvPr>
          <p:cNvSpPr>
            <a:spLocks noGrp="1"/>
          </p:cNvSpPr>
          <p:nvPr>
            <p:ph type="title"/>
          </p:nvPr>
        </p:nvSpPr>
        <p:spPr>
          <a:xfrm>
            <a:off x="2208213" y="261938"/>
            <a:ext cx="8259762" cy="646112"/>
          </a:xfrm>
        </p:spPr>
        <p:txBody>
          <a:bodyPr/>
          <a:lstStyle/>
          <a:p>
            <a:r>
              <a:rPr lang="en-US" altLang="en-US" sz="3600" dirty="0">
                <a:latin typeface="Comic Sans MS" panose="030F0702030302020204" pitchFamily="66" charset="0"/>
              </a:rPr>
              <a:t>SRAM Programming Technology (I)</a:t>
            </a:r>
          </a:p>
        </p:txBody>
      </p:sp>
      <p:sp>
        <p:nvSpPr>
          <p:cNvPr id="30723" name="Content Placeholder 2">
            <a:extLst>
              <a:ext uri="{FF2B5EF4-FFF2-40B4-BE49-F238E27FC236}">
                <a16:creationId xmlns:a16="http://schemas.microsoft.com/office/drawing/2014/main" id="{23203F3B-1AC7-4880-ADCF-15FB4DB40857}"/>
              </a:ext>
            </a:extLst>
          </p:cNvPr>
          <p:cNvSpPr>
            <a:spLocks noGrp="1"/>
          </p:cNvSpPr>
          <p:nvPr>
            <p:ph idx="1"/>
          </p:nvPr>
        </p:nvSpPr>
        <p:spPr>
          <a:xfrm>
            <a:off x="848042" y="1222688"/>
            <a:ext cx="10515600" cy="4351338"/>
          </a:xfrm>
        </p:spPr>
        <p:txBody>
          <a:bodyPr/>
          <a:lstStyle/>
          <a:p>
            <a:r>
              <a:rPr lang="en-US" altLang="en-US" sz="2400" dirty="0">
                <a:latin typeface="Comic Sans MS" panose="030F0702030302020204" pitchFamily="66" charset="0"/>
              </a:rPr>
              <a:t>Anti-fuse is used mostly to configure the </a:t>
            </a:r>
            <a:r>
              <a:rPr lang="en-US" altLang="en-US" sz="2400" dirty="0">
                <a:solidFill>
                  <a:srgbClr val="0000FF"/>
                </a:solidFill>
                <a:latin typeface="Comic Sans MS" panose="030F0702030302020204" pitchFamily="66" charset="0"/>
              </a:rPr>
              <a:t>connections</a:t>
            </a:r>
            <a:r>
              <a:rPr lang="en-US" altLang="en-US" sz="2400" dirty="0">
                <a:latin typeface="Comic Sans MS" panose="030F0702030302020204" pitchFamily="66" charset="0"/>
              </a:rPr>
              <a:t>.</a:t>
            </a:r>
          </a:p>
          <a:p>
            <a:r>
              <a:rPr lang="en-US" altLang="en-US" sz="2400" dirty="0">
                <a:latin typeface="Comic Sans MS" panose="030F0702030302020204" pitchFamily="66" charset="0"/>
              </a:rPr>
              <a:t>SRAM is use to configure the </a:t>
            </a:r>
            <a:r>
              <a:rPr lang="en-US" altLang="en-US" sz="2400" dirty="0">
                <a:solidFill>
                  <a:srgbClr val="FF0000"/>
                </a:solidFill>
                <a:latin typeface="Comic Sans MS" panose="030F0702030302020204" pitchFamily="66" charset="0"/>
              </a:rPr>
              <a:t>logic blocks </a:t>
            </a:r>
            <a:r>
              <a:rPr lang="en-US" altLang="en-US" sz="2400" dirty="0">
                <a:latin typeface="Comic Sans MS" panose="030F0702030302020204" pitchFamily="66" charset="0"/>
              </a:rPr>
              <a:t>and the </a:t>
            </a:r>
            <a:r>
              <a:rPr lang="en-US" altLang="en-US" sz="2400" dirty="0">
                <a:solidFill>
                  <a:srgbClr val="FF0000"/>
                </a:solidFill>
                <a:latin typeface="Comic Sans MS" panose="030F0702030302020204" pitchFamily="66" charset="0"/>
              </a:rPr>
              <a:t>connection</a:t>
            </a:r>
            <a:r>
              <a:rPr lang="en-US" altLang="en-US" sz="2400" dirty="0">
                <a:latin typeface="Comic Sans MS" panose="030F0702030302020204" pitchFamily="66" charset="0"/>
              </a:rPr>
              <a:t> as well.</a:t>
            </a:r>
          </a:p>
          <a:p>
            <a:pPr lvl="1">
              <a:buFont typeface="Wingdings" panose="05000000000000000000" pitchFamily="2" charset="2"/>
              <a:buChar char="Ø"/>
            </a:pPr>
            <a:r>
              <a:rPr lang="en-US" altLang="en-US" sz="2000" dirty="0">
                <a:latin typeface="Comic Sans MS" panose="030F0702030302020204" pitchFamily="66" charset="0"/>
              </a:rPr>
              <a:t>The functionality of logic blocks and connections is controlled using the </a:t>
            </a:r>
            <a:r>
              <a:rPr lang="en-US" altLang="en-US" sz="2000" dirty="0">
                <a:solidFill>
                  <a:srgbClr val="FF0000"/>
                </a:solidFill>
                <a:latin typeface="Comic Sans MS" panose="030F0702030302020204" pitchFamily="66" charset="0"/>
              </a:rPr>
              <a:t>output of the SRAM cell</a:t>
            </a:r>
          </a:p>
          <a:p>
            <a:r>
              <a:rPr lang="en-US" altLang="en-US" sz="2400" dirty="0">
                <a:latin typeface="Comic Sans MS" panose="030F0702030302020204" pitchFamily="66" charset="0"/>
              </a:rPr>
              <a:t>The standard SRAM cell is composed of </a:t>
            </a:r>
            <a:r>
              <a:rPr lang="en-US" altLang="en-US" sz="2400" dirty="0">
                <a:solidFill>
                  <a:srgbClr val="008000"/>
                </a:solidFill>
                <a:latin typeface="Comic Sans MS" panose="030F0702030302020204" pitchFamily="66" charset="0"/>
              </a:rPr>
              <a:t>two cross-coupled inverters</a:t>
            </a:r>
            <a:r>
              <a:rPr lang="en-US" altLang="en-US" sz="2400" dirty="0">
                <a:latin typeface="Comic Sans MS" panose="030F0702030302020204" pitchFamily="66" charset="0"/>
              </a:rPr>
              <a:t> and uses a </a:t>
            </a:r>
            <a:r>
              <a:rPr lang="en-US" altLang="en-US" sz="2400" dirty="0">
                <a:solidFill>
                  <a:srgbClr val="0000FF"/>
                </a:solidFill>
                <a:latin typeface="Comic Sans MS" panose="030F0702030302020204" pitchFamily="66" charset="0"/>
              </a:rPr>
              <a:t>standard CMOS-process</a:t>
            </a:r>
          </a:p>
        </p:txBody>
      </p:sp>
      <p:grpSp>
        <p:nvGrpSpPr>
          <p:cNvPr id="30725" name="Group 4">
            <a:extLst>
              <a:ext uri="{FF2B5EF4-FFF2-40B4-BE49-F238E27FC236}">
                <a16:creationId xmlns:a16="http://schemas.microsoft.com/office/drawing/2014/main" id="{7F17900B-D518-46EE-A848-37E582FFDE79}"/>
              </a:ext>
            </a:extLst>
          </p:cNvPr>
          <p:cNvGrpSpPr>
            <a:grpSpLocks noChangeAspect="1"/>
          </p:cNvGrpSpPr>
          <p:nvPr/>
        </p:nvGrpSpPr>
        <p:grpSpPr bwMode="auto">
          <a:xfrm>
            <a:off x="1302933" y="3878260"/>
            <a:ext cx="4802909" cy="2277630"/>
            <a:chOff x="930" y="2398"/>
            <a:chExt cx="3904" cy="1848"/>
          </a:xfrm>
        </p:grpSpPr>
        <p:sp>
          <p:nvSpPr>
            <p:cNvPr id="40969" name="AutoShape 3">
              <a:extLst>
                <a:ext uri="{FF2B5EF4-FFF2-40B4-BE49-F238E27FC236}">
                  <a16:creationId xmlns:a16="http://schemas.microsoft.com/office/drawing/2014/main" id="{379062C5-D8AD-42AC-99CB-CBEE3EC5B0D9}"/>
                </a:ext>
              </a:extLst>
            </p:cNvPr>
            <p:cNvSpPr>
              <a:spLocks noChangeAspect="1" noChangeArrowheads="1" noTextEdit="1"/>
            </p:cNvSpPr>
            <p:nvPr/>
          </p:nvSpPr>
          <p:spPr bwMode="auto">
            <a:xfrm>
              <a:off x="930" y="2398"/>
              <a:ext cx="3904" cy="18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0970" name="Picture 5">
              <a:extLst>
                <a:ext uri="{FF2B5EF4-FFF2-40B4-BE49-F238E27FC236}">
                  <a16:creationId xmlns:a16="http://schemas.microsoft.com/office/drawing/2014/main" id="{42B4B53D-A518-4A98-9021-EA510F6E8F3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 y="2398"/>
              <a:ext cx="3912" cy="18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0726" name="TextBox 7">
            <a:extLst>
              <a:ext uri="{FF2B5EF4-FFF2-40B4-BE49-F238E27FC236}">
                <a16:creationId xmlns:a16="http://schemas.microsoft.com/office/drawing/2014/main" id="{B91A7174-3B83-4A89-A835-55D878173597}"/>
              </a:ext>
            </a:extLst>
          </p:cNvPr>
          <p:cNvSpPr txBox="1">
            <a:spLocks noChangeArrowheads="1"/>
          </p:cNvSpPr>
          <p:nvPr/>
        </p:nvSpPr>
        <p:spPr bwMode="auto">
          <a:xfrm>
            <a:off x="3034253" y="6232572"/>
            <a:ext cx="200407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latin typeface="Comic Sans MS" panose="030F0702030302020204" pitchFamily="66" charset="0"/>
              </a:rPr>
              <a:t>Xilinx SRAM Cell</a:t>
            </a:r>
          </a:p>
        </p:txBody>
      </p:sp>
      <p:sp>
        <p:nvSpPr>
          <p:cNvPr id="30727" name="Rectangle 8">
            <a:extLst>
              <a:ext uri="{FF2B5EF4-FFF2-40B4-BE49-F238E27FC236}">
                <a16:creationId xmlns:a16="http://schemas.microsoft.com/office/drawing/2014/main" id="{50B53C68-48D8-4F44-AF2F-9715E06F2740}"/>
              </a:ext>
            </a:extLst>
          </p:cNvPr>
          <p:cNvSpPr>
            <a:spLocks noChangeArrowheads="1"/>
          </p:cNvSpPr>
          <p:nvPr/>
        </p:nvSpPr>
        <p:spPr bwMode="auto">
          <a:xfrm>
            <a:off x="6560733" y="4010023"/>
            <a:ext cx="335756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latin typeface="Comic Sans MS" panose="030F0702030302020204" pitchFamily="66" charset="0"/>
                <a:ea typeface="SimSun-ExtB" panose="02010609060101010101" pitchFamily="49" charset="-122"/>
              </a:rPr>
              <a:t>The </a:t>
            </a:r>
            <a:r>
              <a:rPr lang="en-US" altLang="en-US" sz="1800" dirty="0">
                <a:solidFill>
                  <a:srgbClr val="0000FF"/>
                </a:solidFill>
                <a:latin typeface="Comic Sans MS" panose="030F0702030302020204" pitchFamily="66" charset="0"/>
                <a:ea typeface="SimSun-ExtB" panose="02010609060101010101" pitchFamily="49" charset="-122"/>
              </a:rPr>
              <a:t>Q-output</a:t>
            </a:r>
            <a:r>
              <a:rPr lang="en-US" altLang="en-US" sz="1800" dirty="0">
                <a:latin typeface="Comic Sans MS" panose="030F0702030302020204" pitchFamily="66" charset="0"/>
                <a:ea typeface="SimSun-ExtB" panose="02010609060101010101" pitchFamily="49" charset="-122"/>
              </a:rPr>
              <a:t> is connected to the module, e.g., selector of multiplexer </a:t>
            </a:r>
          </a:p>
        </p:txBody>
      </p:sp>
      <p:sp>
        <p:nvSpPr>
          <p:cNvPr id="30728" name="Rectangle 9">
            <a:extLst>
              <a:ext uri="{FF2B5EF4-FFF2-40B4-BE49-F238E27FC236}">
                <a16:creationId xmlns:a16="http://schemas.microsoft.com/office/drawing/2014/main" id="{4F31F140-AD38-4FA5-B74D-78F39C3809A2}"/>
              </a:ext>
            </a:extLst>
          </p:cNvPr>
          <p:cNvSpPr>
            <a:spLocks noChangeArrowheads="1"/>
          </p:cNvSpPr>
          <p:nvPr/>
        </p:nvSpPr>
        <p:spPr bwMode="auto">
          <a:xfrm>
            <a:off x="5542527" y="5583886"/>
            <a:ext cx="562365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latin typeface="Comic Sans MS" panose="030F0702030302020204" pitchFamily="66" charset="0"/>
              </a:rPr>
              <a:t>The read-and-write word line: To </a:t>
            </a:r>
            <a:r>
              <a:rPr lang="en-US" altLang="en-US" sz="1800" dirty="0">
                <a:solidFill>
                  <a:srgbClr val="0000FF"/>
                </a:solidFill>
                <a:latin typeface="Comic Sans MS" panose="030F0702030302020204" pitchFamily="66" charset="0"/>
              </a:rPr>
              <a:t>read</a:t>
            </a:r>
            <a:r>
              <a:rPr lang="en-US" altLang="en-US" sz="1800" dirty="0">
                <a:latin typeface="Comic Sans MS" panose="030F0702030302020204" pitchFamily="66" charset="0"/>
              </a:rPr>
              <a:t> or to </a:t>
            </a:r>
            <a:r>
              <a:rPr lang="en-US" altLang="en-US" sz="1800" dirty="0">
                <a:solidFill>
                  <a:srgbClr val="0000FF"/>
                </a:solidFill>
                <a:latin typeface="Comic Sans MS" panose="030F0702030302020204" pitchFamily="66" charset="0"/>
              </a:rPr>
              <a:t>write </a:t>
            </a:r>
          </a:p>
          <a:p>
            <a:pPr>
              <a:spcBef>
                <a:spcPct val="0"/>
              </a:spcBef>
              <a:buClrTx/>
              <a:buSzTx/>
              <a:buFontTx/>
              <a:buNone/>
            </a:pPr>
            <a:r>
              <a:rPr lang="en-US" altLang="en-US" sz="1800" dirty="0">
                <a:latin typeface="Comic Sans MS" panose="030F0702030302020204" pitchFamily="66" charset="0"/>
              </a:rPr>
              <a:t>data from or to the SRAM through the data line</a:t>
            </a:r>
          </a:p>
        </p:txBody>
      </p:sp>
      <p:sp>
        <p:nvSpPr>
          <p:cNvPr id="2" name="Slide Number Placeholder 1"/>
          <p:cNvSpPr>
            <a:spLocks noGrp="1"/>
          </p:cNvSpPr>
          <p:nvPr>
            <p:ph type="sldNum" sz="quarter" idx="12"/>
          </p:nvPr>
        </p:nvSpPr>
        <p:spPr/>
        <p:txBody>
          <a:bodyPr/>
          <a:lstStyle/>
          <a:p>
            <a:fld id="{5A81485A-01B8-4054-A537-7FB3100B64ED}" type="slidenum">
              <a:rPr lang="en-US" smtClean="0"/>
              <a:t>24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0723">
                                            <p:txEl>
                                              <p:pRg st="0" end="0"/>
                                            </p:txEl>
                                          </p:spTgt>
                                        </p:tgtEl>
                                        <p:attrNameLst>
                                          <p:attrName>style.visibility</p:attrName>
                                        </p:attrNameLst>
                                      </p:cBhvr>
                                      <p:to>
                                        <p:strVal val="visible"/>
                                      </p:to>
                                    </p:set>
                                    <p:anim calcmode="lin" valueType="num">
                                      <p:cBhvr additive="base">
                                        <p:cTn id="7" dur="500" fill="hold"/>
                                        <p:tgtEl>
                                          <p:spTgt spid="3072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072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23">
                                            <p:txEl>
                                              <p:pRg st="1" end="1"/>
                                            </p:txEl>
                                          </p:spTgt>
                                        </p:tgtEl>
                                        <p:attrNameLst>
                                          <p:attrName>style.visibility</p:attrName>
                                        </p:attrNameLst>
                                      </p:cBhvr>
                                      <p:to>
                                        <p:strVal val="visible"/>
                                      </p:to>
                                    </p:set>
                                    <p:anim calcmode="lin" valueType="num">
                                      <p:cBhvr additive="base">
                                        <p:cTn id="13" dur="500" fill="hold"/>
                                        <p:tgtEl>
                                          <p:spTgt spid="3072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23">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0723">
                                            <p:txEl>
                                              <p:pRg st="2" end="2"/>
                                            </p:txEl>
                                          </p:spTgt>
                                        </p:tgtEl>
                                        <p:attrNameLst>
                                          <p:attrName>style.visibility</p:attrName>
                                        </p:attrNameLst>
                                      </p:cBhvr>
                                      <p:to>
                                        <p:strVal val="visible"/>
                                      </p:to>
                                    </p:set>
                                    <p:anim calcmode="lin" valueType="num">
                                      <p:cBhvr additive="base">
                                        <p:cTn id="17" dur="500" fill="hold"/>
                                        <p:tgtEl>
                                          <p:spTgt spid="3072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072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0723">
                                            <p:txEl>
                                              <p:pRg st="3" end="3"/>
                                            </p:txEl>
                                          </p:spTgt>
                                        </p:tgtEl>
                                        <p:attrNameLst>
                                          <p:attrName>style.visibility</p:attrName>
                                        </p:attrNameLst>
                                      </p:cBhvr>
                                      <p:to>
                                        <p:strVal val="visible"/>
                                      </p:to>
                                    </p:set>
                                    <p:anim calcmode="lin" valueType="num">
                                      <p:cBhvr additive="base">
                                        <p:cTn id="23" dur="500" fill="hold"/>
                                        <p:tgtEl>
                                          <p:spTgt spid="30723">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072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4" fill="hold" nodeType="clickEffect">
                                  <p:stCondLst>
                                    <p:cond delay="0"/>
                                  </p:stCondLst>
                                  <p:childTnLst>
                                    <p:set>
                                      <p:cBhvr>
                                        <p:cTn id="28" dur="1" fill="hold">
                                          <p:stCondLst>
                                            <p:cond delay="0"/>
                                          </p:stCondLst>
                                        </p:cTn>
                                        <p:tgtEl>
                                          <p:spTgt spid="30725"/>
                                        </p:tgtEl>
                                        <p:attrNameLst>
                                          <p:attrName>style.visibility</p:attrName>
                                        </p:attrNameLst>
                                      </p:cBhvr>
                                      <p:to>
                                        <p:strVal val="visible"/>
                                      </p:to>
                                    </p:set>
                                    <p:anim calcmode="lin" valueType="num">
                                      <p:cBhvr additive="base">
                                        <p:cTn id="29" dur="500" fill="hold"/>
                                        <p:tgtEl>
                                          <p:spTgt spid="30725"/>
                                        </p:tgtEl>
                                        <p:attrNameLst>
                                          <p:attrName>ppt_x</p:attrName>
                                        </p:attrNameLst>
                                      </p:cBhvr>
                                      <p:tavLst>
                                        <p:tav tm="0">
                                          <p:val>
                                            <p:strVal val="#ppt_x"/>
                                          </p:val>
                                        </p:tav>
                                        <p:tav tm="100000">
                                          <p:val>
                                            <p:strVal val="#ppt_x"/>
                                          </p:val>
                                        </p:tav>
                                      </p:tavLst>
                                    </p:anim>
                                    <p:anim calcmode="lin" valueType="num">
                                      <p:cBhvr additive="base">
                                        <p:cTn id="30" dur="500" fill="hold"/>
                                        <p:tgtEl>
                                          <p:spTgt spid="30725"/>
                                        </p:tgtEl>
                                        <p:attrNameLst>
                                          <p:attrName>ppt_y</p:attrName>
                                        </p:attrNameLst>
                                      </p:cBhvr>
                                      <p:tavLst>
                                        <p:tav tm="0">
                                          <p:val>
                                            <p:strVal val="1+#ppt_h/2"/>
                                          </p:val>
                                        </p:tav>
                                        <p:tav tm="100000">
                                          <p:val>
                                            <p:strVal val="#ppt_y"/>
                                          </p:val>
                                        </p:tav>
                                      </p:tavLst>
                                    </p:anim>
                                  </p:childTnLst>
                                </p:cTn>
                              </p:par>
                              <p:par>
                                <p:cTn id="31" presetID="2" presetClass="entr" presetSubtype="4" fill="hold" grpId="0" nodeType="withEffect">
                                  <p:stCondLst>
                                    <p:cond delay="0"/>
                                  </p:stCondLst>
                                  <p:childTnLst>
                                    <p:set>
                                      <p:cBhvr>
                                        <p:cTn id="32" dur="1" fill="hold">
                                          <p:stCondLst>
                                            <p:cond delay="0"/>
                                          </p:stCondLst>
                                        </p:cTn>
                                        <p:tgtEl>
                                          <p:spTgt spid="30726"/>
                                        </p:tgtEl>
                                        <p:attrNameLst>
                                          <p:attrName>style.visibility</p:attrName>
                                        </p:attrNameLst>
                                      </p:cBhvr>
                                      <p:to>
                                        <p:strVal val="visible"/>
                                      </p:to>
                                    </p:set>
                                    <p:anim calcmode="lin" valueType="num">
                                      <p:cBhvr additive="base">
                                        <p:cTn id="33" dur="500" fill="hold"/>
                                        <p:tgtEl>
                                          <p:spTgt spid="30726"/>
                                        </p:tgtEl>
                                        <p:attrNameLst>
                                          <p:attrName>ppt_x</p:attrName>
                                        </p:attrNameLst>
                                      </p:cBhvr>
                                      <p:tavLst>
                                        <p:tav tm="0">
                                          <p:val>
                                            <p:strVal val="#ppt_x"/>
                                          </p:val>
                                        </p:tav>
                                        <p:tav tm="100000">
                                          <p:val>
                                            <p:strVal val="#ppt_x"/>
                                          </p:val>
                                        </p:tav>
                                      </p:tavLst>
                                    </p:anim>
                                    <p:anim calcmode="lin" valueType="num">
                                      <p:cBhvr additive="base">
                                        <p:cTn id="34" dur="500" fill="hold"/>
                                        <p:tgtEl>
                                          <p:spTgt spid="30726"/>
                                        </p:tgtEl>
                                        <p:attrNameLst>
                                          <p:attrName>ppt_y</p:attrName>
                                        </p:attrNameLst>
                                      </p:cBhvr>
                                      <p:tavLst>
                                        <p:tav tm="0">
                                          <p:val>
                                            <p:strVal val="1+#ppt_h/2"/>
                                          </p:val>
                                        </p:tav>
                                        <p:tav tm="100000">
                                          <p:val>
                                            <p:strVal val="#ppt_y"/>
                                          </p:val>
                                        </p:tav>
                                      </p:tavLst>
                                    </p:anim>
                                  </p:childTnLst>
                                </p:cTn>
                              </p:par>
                            </p:childTnLst>
                          </p:cTn>
                        </p:par>
                        <p:par>
                          <p:cTn id="35" fill="hold" nodeType="afterGroup">
                            <p:stCondLst>
                              <p:cond delay="500"/>
                            </p:stCondLst>
                            <p:childTnLst>
                              <p:par>
                                <p:cTn id="36" presetID="2" presetClass="entr" presetSubtype="4" fill="hold" grpId="0" nodeType="afterEffect">
                                  <p:stCondLst>
                                    <p:cond delay="0"/>
                                  </p:stCondLst>
                                  <p:childTnLst>
                                    <p:set>
                                      <p:cBhvr>
                                        <p:cTn id="37" dur="1" fill="hold">
                                          <p:stCondLst>
                                            <p:cond delay="0"/>
                                          </p:stCondLst>
                                        </p:cTn>
                                        <p:tgtEl>
                                          <p:spTgt spid="30727"/>
                                        </p:tgtEl>
                                        <p:attrNameLst>
                                          <p:attrName>style.visibility</p:attrName>
                                        </p:attrNameLst>
                                      </p:cBhvr>
                                      <p:to>
                                        <p:strVal val="visible"/>
                                      </p:to>
                                    </p:set>
                                    <p:anim calcmode="lin" valueType="num">
                                      <p:cBhvr additive="base">
                                        <p:cTn id="38" dur="500" fill="hold"/>
                                        <p:tgtEl>
                                          <p:spTgt spid="30727"/>
                                        </p:tgtEl>
                                        <p:attrNameLst>
                                          <p:attrName>ppt_x</p:attrName>
                                        </p:attrNameLst>
                                      </p:cBhvr>
                                      <p:tavLst>
                                        <p:tav tm="0">
                                          <p:val>
                                            <p:strVal val="#ppt_x"/>
                                          </p:val>
                                        </p:tav>
                                        <p:tav tm="100000">
                                          <p:val>
                                            <p:strVal val="#ppt_x"/>
                                          </p:val>
                                        </p:tav>
                                      </p:tavLst>
                                    </p:anim>
                                    <p:anim calcmode="lin" valueType="num">
                                      <p:cBhvr additive="base">
                                        <p:cTn id="39" dur="500" fill="hold"/>
                                        <p:tgtEl>
                                          <p:spTgt spid="30727"/>
                                        </p:tgtEl>
                                        <p:attrNameLst>
                                          <p:attrName>ppt_y</p:attrName>
                                        </p:attrNameLst>
                                      </p:cBhvr>
                                      <p:tavLst>
                                        <p:tav tm="0">
                                          <p:val>
                                            <p:strVal val="1+#ppt_h/2"/>
                                          </p:val>
                                        </p:tav>
                                        <p:tav tm="100000">
                                          <p:val>
                                            <p:strVal val="#ppt_y"/>
                                          </p:val>
                                        </p:tav>
                                      </p:tavLst>
                                    </p:anim>
                                  </p:childTnLst>
                                </p:cTn>
                              </p:par>
                            </p:childTnLst>
                          </p:cTn>
                        </p:par>
                        <p:par>
                          <p:cTn id="40" fill="hold" nodeType="afterGroup">
                            <p:stCondLst>
                              <p:cond delay="1000"/>
                            </p:stCondLst>
                            <p:childTnLst>
                              <p:par>
                                <p:cTn id="41" presetID="2" presetClass="entr" presetSubtype="4" fill="hold" grpId="0" nodeType="afterEffect">
                                  <p:stCondLst>
                                    <p:cond delay="0"/>
                                  </p:stCondLst>
                                  <p:childTnLst>
                                    <p:set>
                                      <p:cBhvr>
                                        <p:cTn id="42" dur="1" fill="hold">
                                          <p:stCondLst>
                                            <p:cond delay="0"/>
                                          </p:stCondLst>
                                        </p:cTn>
                                        <p:tgtEl>
                                          <p:spTgt spid="30728"/>
                                        </p:tgtEl>
                                        <p:attrNameLst>
                                          <p:attrName>style.visibility</p:attrName>
                                        </p:attrNameLst>
                                      </p:cBhvr>
                                      <p:to>
                                        <p:strVal val="visible"/>
                                      </p:to>
                                    </p:set>
                                    <p:anim calcmode="lin" valueType="num">
                                      <p:cBhvr additive="base">
                                        <p:cTn id="43" dur="500" fill="hold"/>
                                        <p:tgtEl>
                                          <p:spTgt spid="30728"/>
                                        </p:tgtEl>
                                        <p:attrNameLst>
                                          <p:attrName>ppt_x</p:attrName>
                                        </p:attrNameLst>
                                      </p:cBhvr>
                                      <p:tavLst>
                                        <p:tav tm="0">
                                          <p:val>
                                            <p:strVal val="#ppt_x"/>
                                          </p:val>
                                        </p:tav>
                                        <p:tav tm="100000">
                                          <p:val>
                                            <p:strVal val="#ppt_x"/>
                                          </p:val>
                                        </p:tav>
                                      </p:tavLst>
                                    </p:anim>
                                    <p:anim calcmode="lin" valueType="num">
                                      <p:cBhvr additive="base">
                                        <p:cTn id="44" dur="500" fill="hold"/>
                                        <p:tgtEl>
                                          <p:spTgt spid="3072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26" grpId="0"/>
      <p:bldP spid="30727" grpId="0"/>
      <p:bldP spid="3072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F65142D4-2A2C-4F5E-ADF4-C16FF0260720}"/>
              </a:ext>
            </a:extLst>
          </p:cNvPr>
          <p:cNvSpPr>
            <a:spLocks noGrp="1"/>
          </p:cNvSpPr>
          <p:nvPr>
            <p:ph type="title"/>
          </p:nvPr>
        </p:nvSpPr>
        <p:spPr>
          <a:xfrm>
            <a:off x="1872240" y="357190"/>
            <a:ext cx="8259762" cy="646112"/>
          </a:xfrm>
        </p:spPr>
        <p:txBody>
          <a:bodyPr/>
          <a:lstStyle/>
          <a:p>
            <a:pPr algn="ctr"/>
            <a:r>
              <a:rPr lang="en-US" altLang="en-US" sz="3600" dirty="0">
                <a:latin typeface="Comic Sans MS" panose="030F0702030302020204" pitchFamily="66" charset="0"/>
              </a:rPr>
              <a:t>SRAM Programming Technology (II)</a:t>
            </a:r>
          </a:p>
        </p:txBody>
      </p:sp>
      <p:sp>
        <p:nvSpPr>
          <p:cNvPr id="3" name="Content Placeholder 2">
            <a:extLst>
              <a:ext uri="{FF2B5EF4-FFF2-40B4-BE49-F238E27FC236}">
                <a16:creationId xmlns:a16="http://schemas.microsoft.com/office/drawing/2014/main" id="{0B661BD2-ABB6-4764-906E-CE2E013C6CF3}"/>
              </a:ext>
            </a:extLst>
          </p:cNvPr>
          <p:cNvSpPr>
            <a:spLocks noGrp="1"/>
          </p:cNvSpPr>
          <p:nvPr>
            <p:ph idx="1"/>
          </p:nvPr>
        </p:nvSpPr>
        <p:spPr>
          <a:xfrm>
            <a:off x="1872240" y="1451770"/>
            <a:ext cx="5139170" cy="5111750"/>
          </a:xfrm>
        </p:spPr>
        <p:txBody>
          <a:bodyPr/>
          <a:lstStyle/>
          <a:p>
            <a:pPr>
              <a:defRPr/>
            </a:pPr>
            <a:r>
              <a:rPr lang="en-US" sz="2400" dirty="0">
                <a:latin typeface="Comic Sans MS" panose="030F0702030302020204" pitchFamily="66" charset="0"/>
              </a:rPr>
              <a:t>A connection between two wires can be done by </a:t>
            </a:r>
            <a:r>
              <a:rPr lang="en-US" sz="2400" dirty="0">
                <a:solidFill>
                  <a:srgbClr val="0000FF"/>
                </a:solidFill>
                <a:latin typeface="Comic Sans MS" panose="030F0702030302020204" pitchFamily="66" charset="0"/>
              </a:rPr>
              <a:t>a </a:t>
            </a:r>
            <a:r>
              <a:rPr lang="en-US" sz="2400" i="1" dirty="0">
                <a:solidFill>
                  <a:srgbClr val="0000FF"/>
                </a:solidFill>
                <a:latin typeface="Comic Sans MS" panose="030F0702030302020204" pitchFamily="66" charset="0"/>
              </a:rPr>
              <a:t>pass transistor</a:t>
            </a:r>
            <a:r>
              <a:rPr lang="en-US" sz="2400" i="1" dirty="0">
                <a:latin typeface="Comic Sans MS" panose="030F0702030302020204" pitchFamily="66" charset="0"/>
              </a:rPr>
              <a:t> </a:t>
            </a:r>
            <a:r>
              <a:rPr lang="en-US" sz="2400" dirty="0">
                <a:latin typeface="Comic Sans MS" panose="030F0702030302020204" pitchFamily="66" charset="0"/>
              </a:rPr>
              <a:t>connected to the wires</a:t>
            </a:r>
          </a:p>
          <a:p>
            <a:pPr marL="0" indent="0">
              <a:buNone/>
              <a:defRPr/>
            </a:pPr>
            <a:endParaRPr lang="en-US" sz="2400" dirty="0">
              <a:latin typeface="Comic Sans MS" panose="030F0702030302020204" pitchFamily="66" charset="0"/>
            </a:endParaRPr>
          </a:p>
          <a:p>
            <a:pPr>
              <a:defRPr/>
            </a:pPr>
            <a:r>
              <a:rPr lang="en-US" sz="2400" dirty="0">
                <a:latin typeface="Comic Sans MS" panose="030F0702030302020204" pitchFamily="66" charset="0"/>
              </a:rPr>
              <a:t>The selector input of a multiplexer can be a </a:t>
            </a:r>
            <a:r>
              <a:rPr lang="en-US" sz="2400" dirty="0">
                <a:solidFill>
                  <a:srgbClr val="0000FF"/>
                </a:solidFill>
                <a:latin typeface="Comic Sans MS" panose="030F0702030302020204" pitchFamily="66" charset="0"/>
              </a:rPr>
              <a:t>SRAM cell</a:t>
            </a:r>
          </a:p>
          <a:p>
            <a:pPr marL="0" indent="0">
              <a:buNone/>
              <a:defRPr/>
            </a:pPr>
            <a:endParaRPr lang="en-US" sz="2400" dirty="0">
              <a:latin typeface="Comic Sans MS" panose="030F0702030302020204" pitchFamily="66" charset="0"/>
            </a:endParaRPr>
          </a:p>
          <a:p>
            <a:pPr>
              <a:defRPr/>
            </a:pPr>
            <a:r>
              <a:rPr lang="en-US" sz="2400" dirty="0">
                <a:latin typeface="Comic Sans MS" panose="030F0702030302020204" pitchFamily="66" charset="0"/>
              </a:rPr>
              <a:t>The content of a look-up table can be reprogrammed by just </a:t>
            </a:r>
            <a:r>
              <a:rPr lang="en-US" sz="2400" dirty="0">
                <a:solidFill>
                  <a:srgbClr val="0000FF"/>
                </a:solidFill>
                <a:latin typeface="Comic Sans MS" panose="030F0702030302020204" pitchFamily="66" charset="0"/>
              </a:rPr>
              <a:t>copying new values </a:t>
            </a:r>
            <a:r>
              <a:rPr lang="en-US" sz="2400" dirty="0">
                <a:latin typeface="Comic Sans MS" panose="030F0702030302020204" pitchFamily="66" charset="0"/>
              </a:rPr>
              <a:t>into the corresponding SRAM cells</a:t>
            </a:r>
          </a:p>
        </p:txBody>
      </p:sp>
      <p:grpSp>
        <p:nvGrpSpPr>
          <p:cNvPr id="31749" name="Group 4">
            <a:extLst>
              <a:ext uri="{FF2B5EF4-FFF2-40B4-BE49-F238E27FC236}">
                <a16:creationId xmlns:a16="http://schemas.microsoft.com/office/drawing/2014/main" id="{3BE962BE-8820-4251-94CC-316809311CC3}"/>
              </a:ext>
            </a:extLst>
          </p:cNvPr>
          <p:cNvGrpSpPr>
            <a:grpSpLocks noChangeAspect="1"/>
          </p:cNvGrpSpPr>
          <p:nvPr/>
        </p:nvGrpSpPr>
        <p:grpSpPr bwMode="auto">
          <a:xfrm>
            <a:off x="7290523" y="908050"/>
            <a:ext cx="2141537" cy="1982788"/>
            <a:chOff x="3470" y="709"/>
            <a:chExt cx="1749" cy="1619"/>
          </a:xfrm>
        </p:grpSpPr>
        <p:sp>
          <p:nvSpPr>
            <p:cNvPr id="41996" name="AutoShape 3">
              <a:extLst>
                <a:ext uri="{FF2B5EF4-FFF2-40B4-BE49-F238E27FC236}">
                  <a16:creationId xmlns:a16="http://schemas.microsoft.com/office/drawing/2014/main" id="{A512C168-5DBB-4712-B5F4-CC44DB9662EB}"/>
                </a:ext>
              </a:extLst>
            </p:cNvPr>
            <p:cNvSpPr>
              <a:spLocks noChangeAspect="1" noChangeArrowheads="1" noTextEdit="1"/>
            </p:cNvSpPr>
            <p:nvPr/>
          </p:nvSpPr>
          <p:spPr bwMode="auto">
            <a:xfrm>
              <a:off x="3470" y="709"/>
              <a:ext cx="1749" cy="1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1997" name="Picture 5">
              <a:extLst>
                <a:ext uri="{FF2B5EF4-FFF2-40B4-BE49-F238E27FC236}">
                  <a16:creationId xmlns:a16="http://schemas.microsoft.com/office/drawing/2014/main" id="{31146701-ED8B-456F-8625-4D1E8FEAFE5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70" y="709"/>
              <a:ext cx="1754" cy="16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50" name="Group 8">
            <a:extLst>
              <a:ext uri="{FF2B5EF4-FFF2-40B4-BE49-F238E27FC236}">
                <a16:creationId xmlns:a16="http://schemas.microsoft.com/office/drawing/2014/main" id="{AA6799F2-6548-449C-9165-38FD9C202E78}"/>
              </a:ext>
            </a:extLst>
          </p:cNvPr>
          <p:cNvGrpSpPr>
            <a:grpSpLocks noChangeAspect="1"/>
          </p:cNvGrpSpPr>
          <p:nvPr/>
        </p:nvGrpSpPr>
        <p:grpSpPr bwMode="auto">
          <a:xfrm>
            <a:off x="7290522" y="3141663"/>
            <a:ext cx="2444605" cy="1797050"/>
            <a:chOff x="3719" y="2319"/>
            <a:chExt cx="1563" cy="1308"/>
          </a:xfrm>
        </p:grpSpPr>
        <p:sp>
          <p:nvSpPr>
            <p:cNvPr id="41994" name="AutoShape 7">
              <a:extLst>
                <a:ext uri="{FF2B5EF4-FFF2-40B4-BE49-F238E27FC236}">
                  <a16:creationId xmlns:a16="http://schemas.microsoft.com/office/drawing/2014/main" id="{6C7B6973-E45A-4831-8D92-6FF727AC5A55}"/>
                </a:ext>
              </a:extLst>
            </p:cNvPr>
            <p:cNvSpPr>
              <a:spLocks noChangeAspect="1" noChangeArrowheads="1" noTextEdit="1"/>
            </p:cNvSpPr>
            <p:nvPr/>
          </p:nvSpPr>
          <p:spPr bwMode="auto">
            <a:xfrm>
              <a:off x="3719" y="2319"/>
              <a:ext cx="1563" cy="13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1995" name="Picture 9">
              <a:extLst>
                <a:ext uri="{FF2B5EF4-FFF2-40B4-BE49-F238E27FC236}">
                  <a16:creationId xmlns:a16="http://schemas.microsoft.com/office/drawing/2014/main" id="{49297DE3-D3E2-4181-9402-E62371DEB49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719" y="2319"/>
              <a:ext cx="1568" cy="1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31751" name="Group 12">
            <a:extLst>
              <a:ext uri="{FF2B5EF4-FFF2-40B4-BE49-F238E27FC236}">
                <a16:creationId xmlns:a16="http://schemas.microsoft.com/office/drawing/2014/main" id="{2978D57F-C992-4B17-9DFA-3AC237CC7274}"/>
              </a:ext>
            </a:extLst>
          </p:cNvPr>
          <p:cNvGrpSpPr>
            <a:grpSpLocks noChangeAspect="1"/>
          </p:cNvGrpSpPr>
          <p:nvPr/>
        </p:nvGrpSpPr>
        <p:grpSpPr bwMode="auto">
          <a:xfrm>
            <a:off x="6430097" y="5124451"/>
            <a:ext cx="3862388" cy="1677987"/>
            <a:chOff x="3202" y="3227"/>
            <a:chExt cx="2433" cy="1057"/>
          </a:xfrm>
        </p:grpSpPr>
        <p:sp>
          <p:nvSpPr>
            <p:cNvPr id="41992" name="AutoShape 11">
              <a:extLst>
                <a:ext uri="{FF2B5EF4-FFF2-40B4-BE49-F238E27FC236}">
                  <a16:creationId xmlns:a16="http://schemas.microsoft.com/office/drawing/2014/main" id="{250DFA06-7D8C-401E-BE84-F441E1B49F01}"/>
                </a:ext>
              </a:extLst>
            </p:cNvPr>
            <p:cNvSpPr>
              <a:spLocks noChangeAspect="1" noChangeArrowheads="1" noTextEdit="1"/>
            </p:cNvSpPr>
            <p:nvPr/>
          </p:nvSpPr>
          <p:spPr bwMode="auto">
            <a:xfrm>
              <a:off x="3202" y="3227"/>
              <a:ext cx="2433" cy="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1993" name="Picture 13">
              <a:extLst>
                <a:ext uri="{FF2B5EF4-FFF2-40B4-BE49-F238E27FC236}">
                  <a16:creationId xmlns:a16="http://schemas.microsoft.com/office/drawing/2014/main" id="{D3D1A745-8700-41EA-970B-A90A072E23EC}"/>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44" y="3270"/>
              <a:ext cx="1765" cy="7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25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1749"/>
                                        </p:tgtEl>
                                        <p:attrNameLst>
                                          <p:attrName>style.visibility</p:attrName>
                                        </p:attrNameLst>
                                      </p:cBhvr>
                                      <p:to>
                                        <p:strVal val="visible"/>
                                      </p:to>
                                    </p:set>
                                    <p:anim calcmode="lin" valueType="num">
                                      <p:cBhvr additive="base">
                                        <p:cTn id="11" dur="500" fill="hold"/>
                                        <p:tgtEl>
                                          <p:spTgt spid="31749"/>
                                        </p:tgtEl>
                                        <p:attrNameLst>
                                          <p:attrName>ppt_x</p:attrName>
                                        </p:attrNameLst>
                                      </p:cBhvr>
                                      <p:tavLst>
                                        <p:tav tm="0">
                                          <p:val>
                                            <p:strVal val="#ppt_x"/>
                                          </p:val>
                                        </p:tav>
                                        <p:tav tm="100000">
                                          <p:val>
                                            <p:strVal val="#ppt_x"/>
                                          </p:val>
                                        </p:tav>
                                      </p:tavLst>
                                    </p:anim>
                                    <p:anim calcmode="lin" valueType="num">
                                      <p:cBhvr additive="base">
                                        <p:cTn id="12" dur="500" fill="hold"/>
                                        <p:tgtEl>
                                          <p:spTgt spid="31749"/>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2" end="2"/>
                                            </p:txEl>
                                          </p:spTgt>
                                        </p:tgtEl>
                                        <p:attrNameLst>
                                          <p:attrName>style.visibility</p:attrName>
                                        </p:attrNameLst>
                                      </p:cBhvr>
                                      <p:to>
                                        <p:strVal val="visible"/>
                                      </p:to>
                                    </p:set>
                                    <p:anim calcmode="lin" valueType="num">
                                      <p:cBhvr additive="base">
                                        <p:cTn id="17" dur="500" fill="hold"/>
                                        <p:tgtEl>
                                          <p:spTgt spid="3">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1750"/>
                                        </p:tgtEl>
                                        <p:attrNameLst>
                                          <p:attrName>style.visibility</p:attrName>
                                        </p:attrNameLst>
                                      </p:cBhvr>
                                      <p:to>
                                        <p:strVal val="visible"/>
                                      </p:to>
                                    </p:set>
                                    <p:anim calcmode="lin" valueType="num">
                                      <p:cBhvr additive="base">
                                        <p:cTn id="21" dur="500" fill="hold"/>
                                        <p:tgtEl>
                                          <p:spTgt spid="31750"/>
                                        </p:tgtEl>
                                        <p:attrNameLst>
                                          <p:attrName>ppt_x</p:attrName>
                                        </p:attrNameLst>
                                      </p:cBhvr>
                                      <p:tavLst>
                                        <p:tav tm="0">
                                          <p:val>
                                            <p:strVal val="#ppt_x"/>
                                          </p:val>
                                        </p:tav>
                                        <p:tav tm="100000">
                                          <p:val>
                                            <p:strVal val="#ppt_x"/>
                                          </p:val>
                                        </p:tav>
                                      </p:tavLst>
                                    </p:anim>
                                    <p:anim calcmode="lin" valueType="num">
                                      <p:cBhvr additive="base">
                                        <p:cTn id="22" dur="500" fill="hold"/>
                                        <p:tgtEl>
                                          <p:spTgt spid="31750"/>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3">
                                            <p:txEl>
                                              <p:pRg st="4" end="4"/>
                                            </p:txEl>
                                          </p:spTgt>
                                        </p:tgtEl>
                                        <p:attrNameLst>
                                          <p:attrName>style.visibility</p:attrName>
                                        </p:attrNameLst>
                                      </p:cBhvr>
                                      <p:to>
                                        <p:strVal val="visible"/>
                                      </p:to>
                                    </p:set>
                                    <p:anim calcmode="lin" valueType="num">
                                      <p:cBhvr additive="base">
                                        <p:cTn id="27"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31751"/>
                                        </p:tgtEl>
                                        <p:attrNameLst>
                                          <p:attrName>style.visibility</p:attrName>
                                        </p:attrNameLst>
                                      </p:cBhvr>
                                      <p:to>
                                        <p:strVal val="visible"/>
                                      </p:to>
                                    </p:set>
                                    <p:anim calcmode="lin" valueType="num">
                                      <p:cBhvr additive="base">
                                        <p:cTn id="31" dur="500" fill="hold"/>
                                        <p:tgtEl>
                                          <p:spTgt spid="31751"/>
                                        </p:tgtEl>
                                        <p:attrNameLst>
                                          <p:attrName>ppt_x</p:attrName>
                                        </p:attrNameLst>
                                      </p:cBhvr>
                                      <p:tavLst>
                                        <p:tav tm="0">
                                          <p:val>
                                            <p:strVal val="#ppt_x"/>
                                          </p:val>
                                        </p:tav>
                                        <p:tav tm="100000">
                                          <p:val>
                                            <p:strVal val="#ppt_x"/>
                                          </p:val>
                                        </p:tav>
                                      </p:tavLst>
                                    </p:anim>
                                    <p:anim calcmode="lin" valueType="num">
                                      <p:cBhvr additive="base">
                                        <p:cTn id="32" dur="500" fill="hold"/>
                                        <p:tgtEl>
                                          <p:spTgt spid="3175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96EB8C69-CCBE-42E0-872F-6628C6AD0603}"/>
              </a:ext>
            </a:extLst>
          </p:cNvPr>
          <p:cNvSpPr>
            <a:spLocks noGrp="1"/>
          </p:cNvSpPr>
          <p:nvPr>
            <p:ph type="title"/>
          </p:nvPr>
        </p:nvSpPr>
        <p:spPr>
          <a:xfrm>
            <a:off x="2209800" y="312738"/>
            <a:ext cx="8259762" cy="646112"/>
          </a:xfrm>
        </p:spPr>
        <p:txBody>
          <a:bodyPr/>
          <a:lstStyle/>
          <a:p>
            <a:r>
              <a:rPr lang="en-US" altLang="en-US" sz="3600" dirty="0">
                <a:latin typeface="Comic Sans MS" panose="030F0702030302020204" pitchFamily="66" charset="0"/>
              </a:rPr>
              <a:t>SRAM Programming Technology (III)</a:t>
            </a:r>
          </a:p>
        </p:txBody>
      </p:sp>
      <p:sp>
        <p:nvSpPr>
          <p:cNvPr id="25603" name="Content Placeholder 2">
            <a:extLst>
              <a:ext uri="{FF2B5EF4-FFF2-40B4-BE49-F238E27FC236}">
                <a16:creationId xmlns:a16="http://schemas.microsoft.com/office/drawing/2014/main" id="{394D860B-DEBF-4E68-A6DB-E4A5348F314B}"/>
              </a:ext>
            </a:extLst>
          </p:cNvPr>
          <p:cNvSpPr>
            <a:spLocks noGrp="1"/>
          </p:cNvSpPr>
          <p:nvPr>
            <p:ph idx="1"/>
          </p:nvPr>
        </p:nvSpPr>
        <p:spPr>
          <a:xfrm>
            <a:off x="406400" y="1101725"/>
            <a:ext cx="11425382" cy="5111750"/>
          </a:xfrm>
        </p:spPr>
        <p:txBody>
          <a:bodyPr>
            <a:normAutofit lnSpcReduction="10000"/>
          </a:bodyPr>
          <a:lstStyle/>
          <a:p>
            <a:pPr>
              <a:defRPr/>
            </a:pPr>
            <a:r>
              <a:rPr lang="en-US" sz="2600" dirty="0">
                <a:latin typeface="Comic Sans MS" panose="030F0702030302020204" pitchFamily="66" charset="0"/>
              </a:rPr>
              <a:t>Static memory (SRAM)</a:t>
            </a:r>
          </a:p>
          <a:p>
            <a:pPr lvl="1">
              <a:defRPr/>
            </a:pPr>
            <a:r>
              <a:rPr lang="en-US" dirty="0">
                <a:solidFill>
                  <a:srgbClr val="0000FF"/>
                </a:solidFill>
                <a:latin typeface="Comic Sans MS" panose="030F0702030302020204" pitchFamily="66" charset="0"/>
              </a:rPr>
              <a:t>Advantages</a:t>
            </a:r>
            <a:r>
              <a:rPr lang="en-US" dirty="0">
                <a:latin typeface="Comic Sans MS" panose="030F0702030302020204" pitchFamily="66" charset="0"/>
              </a:rPr>
              <a:t>:</a:t>
            </a:r>
            <a:endParaRPr lang="en-US" sz="2000" dirty="0">
              <a:latin typeface="Comic Sans MS" panose="030F0702030302020204" pitchFamily="66" charset="0"/>
            </a:endParaRPr>
          </a:p>
          <a:p>
            <a:pPr lvl="2">
              <a:buFont typeface="Wingdings" panose="05000000000000000000" pitchFamily="2" charset="2"/>
              <a:buChar char="Ø"/>
              <a:defRPr/>
            </a:pPr>
            <a:r>
              <a:rPr lang="en-US" sz="1950" dirty="0">
                <a:latin typeface="Comic Sans MS" panose="030F0702030302020204" pitchFamily="66" charset="0"/>
              </a:rPr>
              <a:t>FPGA can be easily </a:t>
            </a:r>
            <a:r>
              <a:rPr lang="en-US" sz="1950" dirty="0">
                <a:solidFill>
                  <a:schemeClr val="tx2">
                    <a:lumMod val="75000"/>
                  </a:schemeClr>
                </a:solidFill>
                <a:latin typeface="Comic Sans MS" panose="030F0702030302020204" pitchFamily="66" charset="0"/>
              </a:rPr>
              <a:t>re-programmed</a:t>
            </a:r>
            <a:r>
              <a:rPr lang="en-US" sz="1950" dirty="0">
                <a:latin typeface="Comic Sans MS" panose="030F0702030302020204" pitchFamily="66" charset="0"/>
              </a:rPr>
              <a:t> </a:t>
            </a:r>
          </a:p>
          <a:p>
            <a:pPr lvl="2">
              <a:buFont typeface="Wingdings" panose="05000000000000000000" pitchFamily="2" charset="2"/>
              <a:buChar char="Ø"/>
              <a:defRPr/>
            </a:pPr>
            <a:r>
              <a:rPr lang="en-US" sz="1950" dirty="0">
                <a:latin typeface="Comic Sans MS" panose="030F0702030302020204" pitchFamily="66" charset="0"/>
              </a:rPr>
              <a:t>can be programmed (configured) </a:t>
            </a:r>
            <a:r>
              <a:rPr lang="en-US" sz="1950" u="sng" dirty="0">
                <a:latin typeface="Comic Sans MS" panose="030F0702030302020204" pitchFamily="66" charset="0"/>
              </a:rPr>
              <a:t>indefinitely</a:t>
            </a:r>
          </a:p>
          <a:p>
            <a:pPr lvl="2">
              <a:buFont typeface="Wingdings" panose="05000000000000000000" pitchFamily="2" charset="2"/>
              <a:buChar char="Ø"/>
              <a:defRPr/>
            </a:pPr>
            <a:r>
              <a:rPr lang="en-US" sz="1950" dirty="0">
                <a:latin typeface="Comic Sans MS" panose="030F0702030302020204" pitchFamily="66" charset="0"/>
              </a:rPr>
              <a:t>the device can be done in-circuit very quickly and allow the reconfiguration to be done on the fly.</a:t>
            </a:r>
          </a:p>
          <a:p>
            <a:pPr lvl="2">
              <a:buFont typeface="Wingdings" panose="05000000000000000000" pitchFamily="2" charset="2"/>
              <a:buChar char="Ø"/>
              <a:defRPr/>
            </a:pPr>
            <a:r>
              <a:rPr lang="en-US" sz="1950" dirty="0">
                <a:latin typeface="Comic Sans MS" panose="030F0702030302020204" pitchFamily="66" charset="0"/>
              </a:rPr>
              <a:t>Easy prototyping </a:t>
            </a:r>
          </a:p>
          <a:p>
            <a:pPr lvl="2">
              <a:buFont typeface="Wingdings" panose="05000000000000000000" pitchFamily="2" charset="2"/>
              <a:buChar char="Ø"/>
              <a:defRPr/>
            </a:pPr>
            <a:r>
              <a:rPr lang="en-US" sz="1950" dirty="0">
                <a:latin typeface="Comic Sans MS" panose="030F0702030302020204" pitchFamily="66" charset="0"/>
              </a:rPr>
              <a:t>The manufacture of FPGA can test it easily by reprogramming all paths [User can take a full-tested FPGA IC]</a:t>
            </a:r>
          </a:p>
          <a:p>
            <a:pPr lvl="1">
              <a:defRPr/>
            </a:pPr>
            <a:r>
              <a:rPr lang="en-US" sz="2600" dirty="0">
                <a:solidFill>
                  <a:srgbClr val="FF0000"/>
                </a:solidFill>
                <a:latin typeface="Comic Sans MS" panose="030F0702030302020204" pitchFamily="66" charset="0"/>
              </a:rPr>
              <a:t>Main Drawbacks</a:t>
            </a:r>
            <a:r>
              <a:rPr lang="en-US" sz="2600" dirty="0">
                <a:latin typeface="Comic Sans MS" panose="030F0702030302020204" pitchFamily="66" charset="0"/>
              </a:rPr>
              <a:t>:</a:t>
            </a:r>
          </a:p>
          <a:p>
            <a:pPr lvl="2">
              <a:buFont typeface="Wingdings" panose="05000000000000000000" pitchFamily="2" charset="2"/>
              <a:buChar char="Ø"/>
              <a:defRPr/>
            </a:pPr>
            <a:r>
              <a:rPr lang="en-US" sz="1950" dirty="0">
                <a:latin typeface="Comic Sans MS" panose="030F0702030302020204" pitchFamily="66" charset="0"/>
              </a:rPr>
              <a:t>An SRAM cell requires </a:t>
            </a:r>
            <a:r>
              <a:rPr lang="en-US" sz="1950" dirty="0">
                <a:solidFill>
                  <a:srgbClr val="008000"/>
                </a:solidFill>
                <a:latin typeface="Comic Sans MS" panose="030F0702030302020204" pitchFamily="66" charset="0"/>
              </a:rPr>
              <a:t>6 transistors </a:t>
            </a:r>
            <a:r>
              <a:rPr lang="en-US" sz="1950" dirty="0">
                <a:latin typeface="Comic Sans MS" panose="030F0702030302020204" pitchFamily="66" charset="0"/>
              </a:rPr>
              <a:t>which makes the use of this technology costly in </a:t>
            </a:r>
            <a:r>
              <a:rPr lang="en-US" sz="1950" dirty="0">
                <a:solidFill>
                  <a:srgbClr val="FF0000"/>
                </a:solidFill>
                <a:latin typeface="Comic Sans MS" panose="030F0702030302020204" pitchFamily="66" charset="0"/>
              </a:rPr>
              <a:t>terms of area</a:t>
            </a:r>
          </a:p>
          <a:p>
            <a:pPr lvl="2">
              <a:buFont typeface="Wingdings" panose="05000000000000000000" pitchFamily="2" charset="2"/>
              <a:buChar char="Ø"/>
              <a:defRPr/>
            </a:pPr>
            <a:r>
              <a:rPr lang="en-US" sz="1950" dirty="0">
                <a:latin typeface="Comic Sans MS" panose="030F0702030302020204" pitchFamily="66" charset="0"/>
              </a:rPr>
              <a:t>SRAM cells are </a:t>
            </a:r>
            <a:r>
              <a:rPr lang="en-US" sz="1950" dirty="0">
                <a:solidFill>
                  <a:srgbClr val="008000"/>
                </a:solidFill>
                <a:latin typeface="Comic Sans MS" panose="030F0702030302020204" pitchFamily="66" charset="0"/>
              </a:rPr>
              <a:t>volatile</a:t>
            </a:r>
            <a:r>
              <a:rPr lang="en-US" sz="1950" dirty="0">
                <a:latin typeface="Comic Sans MS" panose="030F0702030302020204" pitchFamily="66" charset="0"/>
              </a:rPr>
              <a:t> in nature and </a:t>
            </a:r>
            <a:r>
              <a:rPr lang="en-US" sz="1950" u="sng" dirty="0">
                <a:latin typeface="Comic Sans MS" panose="030F0702030302020204" pitchFamily="66" charset="0"/>
              </a:rPr>
              <a:t>external devices </a:t>
            </a:r>
            <a:r>
              <a:rPr lang="en-US" sz="1950" dirty="0">
                <a:latin typeface="Comic Sans MS" panose="030F0702030302020204" pitchFamily="66" charset="0"/>
              </a:rPr>
              <a:t>are required to permanently store the configuration data</a:t>
            </a:r>
          </a:p>
          <a:p>
            <a:pPr lvl="2">
              <a:buFont typeface="Wingdings" panose="05000000000000000000" pitchFamily="2" charset="2"/>
              <a:buChar char="Ø"/>
              <a:defRPr/>
            </a:pPr>
            <a:r>
              <a:rPr lang="en-US" sz="1950" dirty="0">
                <a:latin typeface="Comic Sans MS" panose="030F0702030302020204" pitchFamily="66" charset="0"/>
              </a:rPr>
              <a:t>Low security against forgery and IC pirate </a:t>
            </a:r>
          </a:p>
          <a:p>
            <a:pPr lvl="2">
              <a:buFont typeface="Wingdings" panose="05000000000000000000" pitchFamily="2" charset="2"/>
              <a:buChar char="Ø"/>
              <a:defRPr/>
            </a:pPr>
            <a:r>
              <a:rPr lang="en-US" sz="1950" dirty="0">
                <a:latin typeface="Comic Sans MS" panose="030F0702030302020204" pitchFamily="66" charset="0"/>
              </a:rPr>
              <a:t>High power consumption </a:t>
            </a:r>
          </a:p>
        </p:txBody>
      </p:sp>
      <p:sp>
        <p:nvSpPr>
          <p:cNvPr id="2" name="Slide Number Placeholder 1"/>
          <p:cNvSpPr>
            <a:spLocks noGrp="1"/>
          </p:cNvSpPr>
          <p:nvPr>
            <p:ph type="sldNum" sz="quarter" idx="12"/>
          </p:nvPr>
        </p:nvSpPr>
        <p:spPr/>
        <p:txBody>
          <a:bodyPr/>
          <a:lstStyle/>
          <a:p>
            <a:fld id="{5A81485A-01B8-4054-A537-7FB3100B64ED}" type="slidenum">
              <a:rPr lang="en-US" smtClean="0"/>
              <a:t>26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 presetClass="entr" presetSubtype="4" fill="hold" nodeType="with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 calcmode="lin" valueType="num">
                                      <p:cBhvr additive="base">
                                        <p:cTn id="7"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 calcmode="lin" valueType="num">
                                      <p:cBhvr additive="base">
                                        <p:cTn id="13"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5603">
                                            <p:txEl>
                                              <p:pRg st="3" end="3"/>
                                            </p:txEl>
                                          </p:spTgt>
                                        </p:tgtEl>
                                        <p:attrNameLst>
                                          <p:attrName>style.visibility</p:attrName>
                                        </p:attrNameLst>
                                      </p:cBhvr>
                                      <p:to>
                                        <p:strVal val="visible"/>
                                      </p:to>
                                    </p:set>
                                    <p:anim calcmode="lin" valueType="num">
                                      <p:cBhvr additive="base">
                                        <p:cTn id="19"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560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5603">
                                            <p:txEl>
                                              <p:pRg st="4" end="4"/>
                                            </p:txEl>
                                          </p:spTgt>
                                        </p:tgtEl>
                                        <p:attrNameLst>
                                          <p:attrName>style.visibility</p:attrName>
                                        </p:attrNameLst>
                                      </p:cBhvr>
                                      <p:to>
                                        <p:strVal val="visible"/>
                                      </p:to>
                                    </p:set>
                                    <p:anim calcmode="lin" valueType="num">
                                      <p:cBhvr additive="base">
                                        <p:cTn id="25"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5603">
                                            <p:txEl>
                                              <p:pRg st="5" end="5"/>
                                            </p:txEl>
                                          </p:spTgt>
                                        </p:tgtEl>
                                        <p:attrNameLst>
                                          <p:attrName>style.visibility</p:attrName>
                                        </p:attrNameLst>
                                      </p:cBhvr>
                                      <p:to>
                                        <p:strVal val="visible"/>
                                      </p:to>
                                    </p:set>
                                    <p:anim calcmode="lin" valueType="num">
                                      <p:cBhvr additive="base">
                                        <p:cTn id="31"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5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5603">
                                            <p:txEl>
                                              <p:pRg st="6" end="6"/>
                                            </p:txEl>
                                          </p:spTgt>
                                        </p:tgtEl>
                                        <p:attrNameLst>
                                          <p:attrName>style.visibility</p:attrName>
                                        </p:attrNameLst>
                                      </p:cBhvr>
                                      <p:to>
                                        <p:strVal val="visible"/>
                                      </p:to>
                                    </p:set>
                                    <p:anim calcmode="lin" valueType="num">
                                      <p:cBhvr additive="base">
                                        <p:cTn id="37" dur="500" fill="hold"/>
                                        <p:tgtEl>
                                          <p:spTgt spid="25603">
                                            <p:txEl>
                                              <p:pRg st="6" end="6"/>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603">
                                            <p:txEl>
                                              <p:pRg st="6" end="6"/>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5603">
                                            <p:txEl>
                                              <p:pRg st="7" end="7"/>
                                            </p:txEl>
                                          </p:spTgt>
                                        </p:tgtEl>
                                        <p:attrNameLst>
                                          <p:attrName>style.visibility</p:attrName>
                                        </p:attrNameLst>
                                      </p:cBhvr>
                                      <p:to>
                                        <p:strVal val="visible"/>
                                      </p:to>
                                    </p:set>
                                    <p:anim calcmode="lin" valueType="num">
                                      <p:cBhvr additive="base">
                                        <p:cTn id="43" dur="500" fill="hold"/>
                                        <p:tgtEl>
                                          <p:spTgt spid="25603">
                                            <p:txEl>
                                              <p:pRg st="7" end="7"/>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5603">
                                            <p:txEl>
                                              <p:pRg st="7" end="7"/>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5603">
                                            <p:txEl>
                                              <p:pRg st="8" end="8"/>
                                            </p:txEl>
                                          </p:spTgt>
                                        </p:tgtEl>
                                        <p:attrNameLst>
                                          <p:attrName>style.visibility</p:attrName>
                                        </p:attrNameLst>
                                      </p:cBhvr>
                                      <p:to>
                                        <p:strVal val="visible"/>
                                      </p:to>
                                    </p:set>
                                    <p:anim calcmode="lin" valueType="num">
                                      <p:cBhvr additive="base">
                                        <p:cTn id="47" dur="500" fill="hold"/>
                                        <p:tgtEl>
                                          <p:spTgt spid="25603">
                                            <p:txEl>
                                              <p:pRg st="8" end="8"/>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5603">
                                            <p:txEl>
                                              <p:pRg st="8" end="8"/>
                                            </p:txEl>
                                          </p:spTgt>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25603">
                                            <p:txEl>
                                              <p:pRg st="9" end="9"/>
                                            </p:txEl>
                                          </p:spTgt>
                                        </p:tgtEl>
                                        <p:attrNameLst>
                                          <p:attrName>style.visibility</p:attrName>
                                        </p:attrNameLst>
                                      </p:cBhvr>
                                      <p:to>
                                        <p:strVal val="visible"/>
                                      </p:to>
                                    </p:set>
                                    <p:anim calcmode="lin" valueType="num">
                                      <p:cBhvr additive="base">
                                        <p:cTn id="51" dur="500" fill="hold"/>
                                        <p:tgtEl>
                                          <p:spTgt spid="25603">
                                            <p:txEl>
                                              <p:pRg st="9" end="9"/>
                                            </p:txEl>
                                          </p:spTgt>
                                        </p:tgtEl>
                                        <p:attrNameLst>
                                          <p:attrName>ppt_x</p:attrName>
                                        </p:attrNameLst>
                                      </p:cBhvr>
                                      <p:tavLst>
                                        <p:tav tm="0">
                                          <p:val>
                                            <p:strVal val="#ppt_x"/>
                                          </p:val>
                                        </p:tav>
                                        <p:tav tm="100000">
                                          <p:val>
                                            <p:strVal val="#ppt_x"/>
                                          </p:val>
                                        </p:tav>
                                      </p:tavLst>
                                    </p:anim>
                                    <p:anim calcmode="lin" valueType="num">
                                      <p:cBhvr additive="base">
                                        <p:cTn id="52" dur="500" fill="hold"/>
                                        <p:tgtEl>
                                          <p:spTgt spid="25603">
                                            <p:txEl>
                                              <p:pRg st="9" end="9"/>
                                            </p:txEl>
                                          </p:spTgt>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25603">
                                            <p:txEl>
                                              <p:pRg st="10" end="10"/>
                                            </p:txEl>
                                          </p:spTgt>
                                        </p:tgtEl>
                                        <p:attrNameLst>
                                          <p:attrName>style.visibility</p:attrName>
                                        </p:attrNameLst>
                                      </p:cBhvr>
                                      <p:to>
                                        <p:strVal val="visible"/>
                                      </p:to>
                                    </p:set>
                                    <p:anim calcmode="lin" valueType="num">
                                      <p:cBhvr additive="base">
                                        <p:cTn id="55" dur="500" fill="hold"/>
                                        <p:tgtEl>
                                          <p:spTgt spid="25603">
                                            <p:txEl>
                                              <p:pRg st="10" end="10"/>
                                            </p:txEl>
                                          </p:spTgt>
                                        </p:tgtEl>
                                        <p:attrNameLst>
                                          <p:attrName>ppt_x</p:attrName>
                                        </p:attrNameLst>
                                      </p:cBhvr>
                                      <p:tavLst>
                                        <p:tav tm="0">
                                          <p:val>
                                            <p:strVal val="#ppt_x"/>
                                          </p:val>
                                        </p:tav>
                                        <p:tav tm="100000">
                                          <p:val>
                                            <p:strVal val="#ppt_x"/>
                                          </p:val>
                                        </p:tav>
                                      </p:tavLst>
                                    </p:anim>
                                    <p:anim calcmode="lin" valueType="num">
                                      <p:cBhvr additive="base">
                                        <p:cTn id="56" dur="500" fill="hold"/>
                                        <p:tgtEl>
                                          <p:spTgt spid="25603">
                                            <p:txEl>
                                              <p:pRg st="10" end="10"/>
                                            </p:txEl>
                                          </p:spTgt>
                                        </p:tgtEl>
                                        <p:attrNameLst>
                                          <p:attrName>ppt_y</p:attrName>
                                        </p:attrNameLst>
                                      </p:cBhvr>
                                      <p:tavLst>
                                        <p:tav tm="0">
                                          <p:val>
                                            <p:strVal val="1+#ppt_h/2"/>
                                          </p:val>
                                        </p:tav>
                                        <p:tav tm="100000">
                                          <p:val>
                                            <p:strVal val="#ppt_y"/>
                                          </p:val>
                                        </p:tav>
                                      </p:tavLst>
                                    </p:anim>
                                  </p:childTnLst>
                                </p:cTn>
                              </p:par>
                              <p:par>
                                <p:cTn id="57" presetID="2" presetClass="entr" presetSubtype="4" fill="hold" nodeType="withEffect">
                                  <p:stCondLst>
                                    <p:cond delay="0"/>
                                  </p:stCondLst>
                                  <p:childTnLst>
                                    <p:set>
                                      <p:cBhvr>
                                        <p:cTn id="58" dur="1" fill="hold">
                                          <p:stCondLst>
                                            <p:cond delay="0"/>
                                          </p:stCondLst>
                                        </p:cTn>
                                        <p:tgtEl>
                                          <p:spTgt spid="25603">
                                            <p:txEl>
                                              <p:pRg st="11" end="11"/>
                                            </p:txEl>
                                          </p:spTgt>
                                        </p:tgtEl>
                                        <p:attrNameLst>
                                          <p:attrName>style.visibility</p:attrName>
                                        </p:attrNameLst>
                                      </p:cBhvr>
                                      <p:to>
                                        <p:strVal val="visible"/>
                                      </p:to>
                                    </p:set>
                                    <p:anim calcmode="lin" valueType="num">
                                      <p:cBhvr additive="base">
                                        <p:cTn id="59" dur="500" fill="hold"/>
                                        <p:tgtEl>
                                          <p:spTgt spid="25603">
                                            <p:txEl>
                                              <p:pRg st="11" end="11"/>
                                            </p:txEl>
                                          </p:spTgt>
                                        </p:tgtEl>
                                        <p:attrNameLst>
                                          <p:attrName>ppt_x</p:attrName>
                                        </p:attrNameLst>
                                      </p:cBhvr>
                                      <p:tavLst>
                                        <p:tav tm="0">
                                          <p:val>
                                            <p:strVal val="#ppt_x"/>
                                          </p:val>
                                        </p:tav>
                                        <p:tav tm="100000">
                                          <p:val>
                                            <p:strVal val="#ppt_x"/>
                                          </p:val>
                                        </p:tav>
                                      </p:tavLst>
                                    </p:anim>
                                    <p:anim calcmode="lin" valueType="num">
                                      <p:cBhvr additive="base">
                                        <p:cTn id="60" dur="500" fill="hold"/>
                                        <p:tgtEl>
                                          <p:spTgt spid="25603">
                                            <p:txEl>
                                              <p:pRg st="11" end="1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8BE8F801-B242-4751-8CD1-8A8843010CBB}"/>
              </a:ext>
            </a:extLst>
          </p:cNvPr>
          <p:cNvSpPr>
            <a:spLocks noGrp="1"/>
          </p:cNvSpPr>
          <p:nvPr>
            <p:ph type="title"/>
          </p:nvPr>
        </p:nvSpPr>
        <p:spPr>
          <a:xfrm>
            <a:off x="1872386" y="439378"/>
            <a:ext cx="8259762" cy="646112"/>
          </a:xfrm>
        </p:spPr>
        <p:txBody>
          <a:bodyPr/>
          <a:lstStyle/>
          <a:p>
            <a:pPr algn="ctr"/>
            <a:r>
              <a:rPr lang="en-US" altLang="en-US" sz="3600" dirty="0">
                <a:latin typeface="Comic Sans MS" panose="030F0702030302020204" pitchFamily="66" charset="0"/>
              </a:rPr>
              <a:t>Programming Technology summary</a:t>
            </a:r>
          </a:p>
        </p:txBody>
      </p:sp>
      <p:pic>
        <p:nvPicPr>
          <p:cNvPr id="44036" name="table">
            <a:extLst>
              <a:ext uri="{FF2B5EF4-FFF2-40B4-BE49-F238E27FC236}">
                <a16:creationId xmlns:a16="http://schemas.microsoft.com/office/drawing/2014/main" id="{E65153DC-B6ED-4365-B2B0-D3D166C34293}"/>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872386" y="1832589"/>
            <a:ext cx="8405813" cy="3776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27</a:t>
            </a:fld>
            <a:endParaRPr lang="en-US"/>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7A24E9A1-F04C-4DC9-AC22-48054365C946}"/>
              </a:ext>
            </a:extLst>
          </p:cNvPr>
          <p:cNvSpPr>
            <a:spLocks noGrp="1"/>
          </p:cNvSpPr>
          <p:nvPr>
            <p:ph type="title"/>
          </p:nvPr>
        </p:nvSpPr>
        <p:spPr/>
        <p:txBody>
          <a:bodyPr/>
          <a:lstStyle/>
          <a:p>
            <a:endParaRPr lang="en-US" altLang="en-US"/>
          </a:p>
        </p:txBody>
      </p:sp>
      <p:sp>
        <p:nvSpPr>
          <p:cNvPr id="45059" name="Content Placeholder 2">
            <a:extLst>
              <a:ext uri="{FF2B5EF4-FFF2-40B4-BE49-F238E27FC236}">
                <a16:creationId xmlns:a16="http://schemas.microsoft.com/office/drawing/2014/main" id="{C6408922-AF01-4C2B-AB22-A1D5B5CFB457}"/>
              </a:ext>
            </a:extLst>
          </p:cNvPr>
          <p:cNvSpPr>
            <a:spLocks noGrp="1"/>
          </p:cNvSpPr>
          <p:nvPr>
            <p:ph idx="1"/>
          </p:nvPr>
        </p:nvSpPr>
        <p:spPr/>
        <p:txBody>
          <a:bodyPr/>
          <a:lstStyle/>
          <a:p>
            <a:pPr marL="0" indent="0">
              <a:buNone/>
            </a:pPr>
            <a:endParaRPr lang="en-US" altLang="en-US" dirty="0"/>
          </a:p>
          <a:p>
            <a:pPr marL="0" indent="0">
              <a:buNone/>
            </a:pPr>
            <a:endParaRPr lang="en-US" altLang="en-US" dirty="0"/>
          </a:p>
          <a:p>
            <a:pPr marL="0" indent="0">
              <a:buNone/>
            </a:pPr>
            <a:endParaRPr lang="en-US" altLang="en-US" dirty="0"/>
          </a:p>
          <a:p>
            <a:pPr marL="0" indent="0" algn="ctr">
              <a:buNone/>
            </a:pPr>
            <a:r>
              <a:rPr lang="en-US" altLang="en-US" sz="3600" b="1" dirty="0">
                <a:solidFill>
                  <a:srgbClr val="990000"/>
                </a:solidFill>
                <a:latin typeface="Comic Sans MS" panose="030F0702030302020204" pitchFamily="66" charset="0"/>
              </a:rPr>
              <a:t>The Structure of Programmable Logic Device</a:t>
            </a:r>
          </a:p>
        </p:txBody>
      </p:sp>
      <p:sp>
        <p:nvSpPr>
          <p:cNvPr id="2" name="Slide Number Placeholder 1"/>
          <p:cNvSpPr>
            <a:spLocks noGrp="1"/>
          </p:cNvSpPr>
          <p:nvPr>
            <p:ph type="sldNum" sz="quarter" idx="12"/>
          </p:nvPr>
        </p:nvSpPr>
        <p:spPr/>
        <p:txBody>
          <a:bodyPr/>
          <a:lstStyle/>
          <a:p>
            <a:fld id="{5A81485A-01B8-4054-A537-7FB3100B64ED}" type="slidenum">
              <a:rPr lang="en-US" smtClean="0"/>
              <a:t>28</a:t>
            </a:fld>
            <a:endParaRPr lang="en-US"/>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a:extLst>
              <a:ext uri="{FF2B5EF4-FFF2-40B4-BE49-F238E27FC236}">
                <a16:creationId xmlns:a16="http://schemas.microsoft.com/office/drawing/2014/main" id="{A162659C-2D24-4A4C-96A6-AA9636544977}"/>
              </a:ext>
            </a:extLst>
          </p:cNvPr>
          <p:cNvSpPr>
            <a:spLocks noGrp="1" noChangeArrowheads="1"/>
          </p:cNvSpPr>
          <p:nvPr>
            <p:ph type="title"/>
          </p:nvPr>
        </p:nvSpPr>
        <p:spPr>
          <a:xfrm>
            <a:off x="2095500" y="226869"/>
            <a:ext cx="7886700" cy="706438"/>
          </a:xfrm>
        </p:spPr>
        <p:txBody>
          <a:bodyPr/>
          <a:lstStyle/>
          <a:p>
            <a:pPr algn="ctr"/>
            <a:r>
              <a:rPr lang="en-GB" altLang="en-US" sz="4000" dirty="0">
                <a:latin typeface="Comic Sans MS" panose="030F0702030302020204" pitchFamily="66" charset="0"/>
              </a:rPr>
              <a:t>Programmable Logic Devices (I)</a:t>
            </a:r>
            <a:endParaRPr lang="en-GB" altLang="en-US" sz="3600" dirty="0">
              <a:latin typeface="Comic Sans MS" panose="030F0702030302020204" pitchFamily="66" charset="0"/>
            </a:endParaRPr>
          </a:p>
        </p:txBody>
      </p:sp>
      <p:sp>
        <p:nvSpPr>
          <p:cNvPr id="134147" name="Rectangle 3">
            <a:extLst>
              <a:ext uri="{FF2B5EF4-FFF2-40B4-BE49-F238E27FC236}">
                <a16:creationId xmlns:a16="http://schemas.microsoft.com/office/drawing/2014/main" id="{FA5A16DC-13A1-497A-8512-E766830968BF}"/>
              </a:ext>
            </a:extLst>
          </p:cNvPr>
          <p:cNvSpPr>
            <a:spLocks noGrp="1" noChangeArrowheads="1"/>
          </p:cNvSpPr>
          <p:nvPr>
            <p:ph type="body" idx="1"/>
          </p:nvPr>
        </p:nvSpPr>
        <p:spPr>
          <a:xfrm>
            <a:off x="369455" y="1354282"/>
            <a:ext cx="11822545" cy="4800600"/>
          </a:xfrm>
        </p:spPr>
        <p:txBody>
          <a:bodyPr/>
          <a:lstStyle/>
          <a:p>
            <a:pPr>
              <a:buSzPct val="120000"/>
            </a:pPr>
            <a:r>
              <a:rPr lang="en-GB" altLang="en-US" sz="2400">
                <a:solidFill>
                  <a:srgbClr val="FF0000"/>
                </a:solidFill>
                <a:latin typeface="Comic Sans MS" panose="030F0702030302020204" pitchFamily="66" charset="0"/>
              </a:rPr>
              <a:t>S</a:t>
            </a:r>
            <a:r>
              <a:rPr lang="en-GB" altLang="en-US" sz="2400">
                <a:solidFill>
                  <a:srgbClr val="0000FF"/>
                </a:solidFill>
                <a:latin typeface="Comic Sans MS" panose="030F0702030302020204" pitchFamily="66" charset="0"/>
              </a:rPr>
              <a:t>imple</a:t>
            </a:r>
            <a:r>
              <a:rPr lang="en-GB" altLang="en-US" sz="2400">
                <a:solidFill>
                  <a:srgbClr val="FF0000"/>
                </a:solidFill>
                <a:latin typeface="Comic Sans MS" panose="030F0702030302020204" pitchFamily="66" charset="0"/>
              </a:rPr>
              <a:t> </a:t>
            </a:r>
            <a:r>
              <a:rPr lang="en-GB" altLang="en-US" sz="2400" dirty="0">
                <a:solidFill>
                  <a:srgbClr val="FF0000"/>
                </a:solidFill>
                <a:latin typeface="Comic Sans MS" panose="030F0702030302020204" pitchFamily="66" charset="0"/>
              </a:rPr>
              <a:t>P</a:t>
            </a:r>
            <a:r>
              <a:rPr lang="en-GB" altLang="en-US" sz="2400" dirty="0">
                <a:solidFill>
                  <a:srgbClr val="0000CC"/>
                </a:solidFill>
                <a:latin typeface="Comic Sans MS" panose="030F0702030302020204" pitchFamily="66" charset="0"/>
              </a:rPr>
              <a:t>rogrammable </a:t>
            </a:r>
            <a:r>
              <a:rPr lang="en-GB" altLang="en-US" sz="2400" dirty="0">
                <a:solidFill>
                  <a:srgbClr val="FF0000"/>
                </a:solidFill>
                <a:latin typeface="Comic Sans MS" panose="030F0702030302020204" pitchFamily="66" charset="0"/>
              </a:rPr>
              <a:t>L</a:t>
            </a:r>
            <a:r>
              <a:rPr lang="en-GB" altLang="en-US" sz="2400" dirty="0">
                <a:solidFill>
                  <a:srgbClr val="0000CC"/>
                </a:solidFill>
                <a:latin typeface="Comic Sans MS" panose="030F0702030302020204" pitchFamily="66" charset="0"/>
              </a:rPr>
              <a:t>ogic </a:t>
            </a:r>
            <a:r>
              <a:rPr lang="en-GB" altLang="en-US" sz="2400" dirty="0">
                <a:solidFill>
                  <a:srgbClr val="FF0000"/>
                </a:solidFill>
                <a:latin typeface="Comic Sans MS" panose="030F0702030302020204" pitchFamily="66" charset="0"/>
              </a:rPr>
              <a:t>D</a:t>
            </a:r>
            <a:r>
              <a:rPr lang="en-GB" altLang="en-US" sz="2400" dirty="0">
                <a:solidFill>
                  <a:srgbClr val="0000CC"/>
                </a:solidFill>
                <a:latin typeface="Comic Sans MS" panose="030F0702030302020204" pitchFamily="66" charset="0"/>
              </a:rPr>
              <a:t>evices</a:t>
            </a:r>
            <a:r>
              <a:rPr lang="en-GB" altLang="en-US" sz="2400" dirty="0">
                <a:latin typeface="Comic Sans MS" panose="030F0702030302020204" pitchFamily="66" charset="0"/>
              </a:rPr>
              <a:t> (SPLD) are IC chips with internal logic gates connected by electronic fuses.</a:t>
            </a:r>
          </a:p>
          <a:p>
            <a:pPr>
              <a:spcBef>
                <a:spcPct val="50000"/>
              </a:spcBef>
              <a:buSzPct val="120000"/>
            </a:pPr>
            <a:r>
              <a:rPr lang="en-GB" altLang="en-US" sz="2400" dirty="0">
                <a:latin typeface="Comic Sans MS" panose="030F0702030302020204" pitchFamily="66" charset="0"/>
              </a:rPr>
              <a:t>These fuses can be ‘</a:t>
            </a:r>
            <a:r>
              <a:rPr lang="en-GB" altLang="en-US" sz="2400" dirty="0">
                <a:solidFill>
                  <a:srgbClr val="6600FF"/>
                </a:solidFill>
                <a:latin typeface="Comic Sans MS" panose="030F0702030302020204" pitchFamily="66" charset="0"/>
              </a:rPr>
              <a:t>blown</a:t>
            </a:r>
            <a:r>
              <a:rPr lang="en-GB" altLang="en-US" sz="2400" dirty="0">
                <a:latin typeface="Comic Sans MS" panose="030F0702030302020204" pitchFamily="66" charset="0"/>
              </a:rPr>
              <a:t>’ (by programming) to obtain different circuit configurations.</a:t>
            </a:r>
          </a:p>
          <a:p>
            <a:pPr>
              <a:spcBef>
                <a:spcPct val="50000"/>
              </a:spcBef>
              <a:buSzPct val="120000"/>
            </a:pPr>
            <a:r>
              <a:rPr lang="en-GB" altLang="en-US" sz="2400" dirty="0">
                <a:latin typeface="Comic Sans MS" panose="030F0702030302020204" pitchFamily="66" charset="0"/>
              </a:rPr>
              <a:t>Three classes of PLDs are :</a:t>
            </a:r>
          </a:p>
          <a:p>
            <a:pPr lvl="1">
              <a:buSzPct val="90000"/>
              <a:buFont typeface="Wingdings" panose="05000000000000000000" pitchFamily="2" charset="2"/>
              <a:buChar char="Ø"/>
            </a:pPr>
            <a:r>
              <a:rPr lang="en-GB" altLang="en-US" sz="2000" dirty="0">
                <a:latin typeface="Comic Sans MS" panose="030F0702030302020204" pitchFamily="66" charset="0"/>
              </a:rPr>
              <a:t> </a:t>
            </a:r>
            <a:r>
              <a:rPr lang="en-GB" altLang="en-US" sz="2000" dirty="0">
                <a:solidFill>
                  <a:srgbClr val="FF0000"/>
                </a:solidFill>
                <a:latin typeface="Comic Sans MS" panose="030F0702030302020204" pitchFamily="66" charset="0"/>
              </a:rPr>
              <a:t>P</a:t>
            </a:r>
            <a:r>
              <a:rPr lang="en-GB" altLang="en-US" sz="2000" dirty="0">
                <a:latin typeface="Comic Sans MS" panose="030F0702030302020204" pitchFamily="66" charset="0"/>
              </a:rPr>
              <a:t>rogrammable </a:t>
            </a:r>
            <a:r>
              <a:rPr lang="en-GB" altLang="en-US" sz="2000" dirty="0">
                <a:solidFill>
                  <a:srgbClr val="FF0000"/>
                </a:solidFill>
                <a:latin typeface="Comic Sans MS" panose="030F0702030302020204" pitchFamily="66" charset="0"/>
              </a:rPr>
              <a:t>L</a:t>
            </a:r>
            <a:r>
              <a:rPr lang="en-GB" altLang="en-US" sz="2000" dirty="0">
                <a:latin typeface="Comic Sans MS" panose="030F0702030302020204" pitchFamily="66" charset="0"/>
              </a:rPr>
              <a:t>ogic </a:t>
            </a:r>
            <a:r>
              <a:rPr lang="en-GB" altLang="en-US" sz="2000" dirty="0">
                <a:solidFill>
                  <a:srgbClr val="FF0000"/>
                </a:solidFill>
                <a:latin typeface="Comic Sans MS" panose="030F0702030302020204" pitchFamily="66" charset="0"/>
              </a:rPr>
              <a:t>A</a:t>
            </a:r>
            <a:r>
              <a:rPr lang="en-GB" altLang="en-US" sz="2000" dirty="0">
                <a:latin typeface="Comic Sans MS" panose="030F0702030302020204" pitchFamily="66" charset="0"/>
              </a:rPr>
              <a:t>rray (PLA)</a:t>
            </a:r>
          </a:p>
          <a:p>
            <a:pPr lvl="1">
              <a:buSzPct val="90000"/>
              <a:buFont typeface="Wingdings" panose="05000000000000000000" pitchFamily="2" charset="2"/>
              <a:buChar char="Ø"/>
            </a:pPr>
            <a:r>
              <a:rPr lang="en-GB" altLang="en-US" sz="2000" dirty="0">
                <a:latin typeface="Comic Sans MS" panose="030F0702030302020204" pitchFamily="66" charset="0"/>
              </a:rPr>
              <a:t> </a:t>
            </a:r>
            <a:r>
              <a:rPr lang="en-GB" altLang="en-US" sz="2000" dirty="0">
                <a:solidFill>
                  <a:srgbClr val="FF0000"/>
                </a:solidFill>
                <a:latin typeface="Comic Sans MS" panose="030F0702030302020204" pitchFamily="66" charset="0"/>
              </a:rPr>
              <a:t>P</a:t>
            </a:r>
            <a:r>
              <a:rPr lang="en-GB" altLang="en-US" sz="2000" dirty="0">
                <a:latin typeface="Comic Sans MS" panose="030F0702030302020204" pitchFamily="66" charset="0"/>
              </a:rPr>
              <a:t>rogrammable </a:t>
            </a:r>
            <a:r>
              <a:rPr lang="en-GB" altLang="en-US" sz="2000" dirty="0">
                <a:solidFill>
                  <a:srgbClr val="FF0000"/>
                </a:solidFill>
                <a:latin typeface="Comic Sans MS" panose="030F0702030302020204" pitchFamily="66" charset="0"/>
              </a:rPr>
              <a:t>R</a:t>
            </a:r>
            <a:r>
              <a:rPr lang="en-GB" altLang="en-US" sz="2000" dirty="0">
                <a:latin typeface="Comic Sans MS" panose="030F0702030302020204" pitchFamily="66" charset="0"/>
              </a:rPr>
              <a:t>ead </a:t>
            </a:r>
            <a:r>
              <a:rPr lang="en-GB" altLang="en-US" sz="2000" dirty="0">
                <a:solidFill>
                  <a:srgbClr val="FF0000"/>
                </a:solidFill>
                <a:latin typeface="Comic Sans MS" panose="030F0702030302020204" pitchFamily="66" charset="0"/>
              </a:rPr>
              <a:t>O</a:t>
            </a:r>
            <a:r>
              <a:rPr lang="en-GB" altLang="en-US" sz="2000" dirty="0">
                <a:latin typeface="Comic Sans MS" panose="030F0702030302020204" pitchFamily="66" charset="0"/>
              </a:rPr>
              <a:t>nly </a:t>
            </a:r>
            <a:r>
              <a:rPr lang="en-GB" altLang="en-US" sz="2000" dirty="0">
                <a:solidFill>
                  <a:srgbClr val="FF0000"/>
                </a:solidFill>
                <a:latin typeface="Comic Sans MS" panose="030F0702030302020204" pitchFamily="66" charset="0"/>
              </a:rPr>
              <a:t>M</a:t>
            </a:r>
            <a:r>
              <a:rPr lang="en-GB" altLang="en-US" sz="2000" dirty="0">
                <a:latin typeface="Comic Sans MS" panose="030F0702030302020204" pitchFamily="66" charset="0"/>
              </a:rPr>
              <a:t>emory (PROM)</a:t>
            </a:r>
          </a:p>
          <a:p>
            <a:pPr lvl="1">
              <a:buSzPct val="90000"/>
              <a:buFont typeface="Wingdings" panose="05000000000000000000" pitchFamily="2" charset="2"/>
              <a:buChar char="Ø"/>
            </a:pPr>
            <a:r>
              <a:rPr lang="en-GB" altLang="en-US" sz="2000" dirty="0">
                <a:latin typeface="Comic Sans MS" panose="030F0702030302020204" pitchFamily="66" charset="0"/>
              </a:rPr>
              <a:t> </a:t>
            </a:r>
            <a:r>
              <a:rPr lang="en-GB" altLang="en-US" sz="2000" dirty="0">
                <a:solidFill>
                  <a:srgbClr val="FF0000"/>
                </a:solidFill>
                <a:latin typeface="Comic Sans MS" panose="030F0702030302020204" pitchFamily="66" charset="0"/>
              </a:rPr>
              <a:t>P</a:t>
            </a:r>
            <a:r>
              <a:rPr lang="en-GB" altLang="en-US" sz="2000" dirty="0">
                <a:latin typeface="Comic Sans MS" panose="030F0702030302020204" pitchFamily="66" charset="0"/>
              </a:rPr>
              <a:t>rogrammable </a:t>
            </a:r>
            <a:r>
              <a:rPr lang="en-GB" altLang="en-US" sz="2000" dirty="0">
                <a:solidFill>
                  <a:srgbClr val="FF0000"/>
                </a:solidFill>
                <a:latin typeface="Comic Sans MS" panose="030F0702030302020204" pitchFamily="66" charset="0"/>
              </a:rPr>
              <a:t>A</a:t>
            </a:r>
            <a:r>
              <a:rPr lang="en-GB" altLang="en-US" sz="2000" dirty="0">
                <a:latin typeface="Comic Sans MS" panose="030F0702030302020204" pitchFamily="66" charset="0"/>
              </a:rPr>
              <a:t>rray </a:t>
            </a:r>
            <a:r>
              <a:rPr lang="en-GB" altLang="en-US" sz="2000" dirty="0">
                <a:solidFill>
                  <a:srgbClr val="FF0000"/>
                </a:solidFill>
                <a:latin typeface="Comic Sans MS" panose="030F0702030302020204" pitchFamily="66" charset="0"/>
              </a:rPr>
              <a:t>L</a:t>
            </a:r>
            <a:r>
              <a:rPr lang="en-GB" altLang="en-US" sz="2000" dirty="0">
                <a:latin typeface="Comic Sans MS" panose="030F0702030302020204" pitchFamily="66" charset="0"/>
              </a:rPr>
              <a:t>ogic (PAL)</a:t>
            </a:r>
          </a:p>
        </p:txBody>
      </p:sp>
      <p:sp>
        <p:nvSpPr>
          <p:cNvPr id="2" name="Slide Number Placeholder 1"/>
          <p:cNvSpPr>
            <a:spLocks noGrp="1"/>
          </p:cNvSpPr>
          <p:nvPr>
            <p:ph type="sldNum" sz="quarter" idx="12"/>
          </p:nvPr>
        </p:nvSpPr>
        <p:spPr/>
        <p:txBody>
          <a:bodyPr/>
          <a:lstStyle/>
          <a:p>
            <a:fld id="{5A81485A-01B8-4054-A537-7FB3100B64ED}" type="slidenum">
              <a:rPr lang="en-US" smtClean="0"/>
              <a:t>29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 calcmode="lin" valueType="num">
                                      <p:cBhvr>
                                        <p:cTn id="7" dur="1000" fill="hold"/>
                                        <p:tgtEl>
                                          <p:spTgt spid="134147">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34147">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34147">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34147">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134147">
                                            <p:txEl>
                                              <p:pRg st="1" end="1"/>
                                            </p:txEl>
                                          </p:spTgt>
                                        </p:tgtEl>
                                        <p:attrNameLst>
                                          <p:attrName>style.visibility</p:attrName>
                                        </p:attrNameLst>
                                      </p:cBhvr>
                                      <p:to>
                                        <p:strVal val="visible"/>
                                      </p:to>
                                    </p:set>
                                    <p:anim calcmode="lin" valueType="num">
                                      <p:cBhvr>
                                        <p:cTn id="15" dur="1000" fill="hold"/>
                                        <p:tgtEl>
                                          <p:spTgt spid="134147">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34147">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34147">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34147">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nodeType="clickEffect">
                                  <p:stCondLst>
                                    <p:cond delay="0"/>
                                  </p:stCondLst>
                                  <p:childTnLst>
                                    <p:set>
                                      <p:cBhvr>
                                        <p:cTn id="22" dur="1" fill="hold">
                                          <p:stCondLst>
                                            <p:cond delay="0"/>
                                          </p:stCondLst>
                                        </p:cTn>
                                        <p:tgtEl>
                                          <p:spTgt spid="134147">
                                            <p:txEl>
                                              <p:pRg st="2" end="2"/>
                                            </p:txEl>
                                          </p:spTgt>
                                        </p:tgtEl>
                                        <p:attrNameLst>
                                          <p:attrName>style.visibility</p:attrName>
                                        </p:attrNameLst>
                                      </p:cBhvr>
                                      <p:to>
                                        <p:strVal val="visible"/>
                                      </p:to>
                                    </p:set>
                                    <p:anim calcmode="lin" valueType="num">
                                      <p:cBhvr>
                                        <p:cTn id="23" dur="1000" fill="hold"/>
                                        <p:tgtEl>
                                          <p:spTgt spid="134147">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34147">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34147">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34147">
                                            <p:txEl>
                                              <p:pRg st="2" end="2"/>
                                            </p:txEl>
                                          </p:spTgt>
                                        </p:tgtEl>
                                        <p:attrNameLst>
                                          <p:attrName>ppt_y</p:attrName>
                                        </p:attrNameLst>
                                      </p:cBhvr>
                                      <p:tavLst>
                                        <p:tav tm="0" fmla="#ppt_y+(sin(-2*pi*(1-$))*-#ppt_x+cos(-2*pi*(1-$))*(1-#ppt_y))*(1-$)">
                                          <p:val>
                                            <p:fltVal val="0"/>
                                          </p:val>
                                        </p:tav>
                                        <p:tav tm="100000">
                                          <p:val>
                                            <p:fltVal val="1"/>
                                          </p:val>
                                        </p:tav>
                                      </p:tavLst>
                                    </p:anim>
                                  </p:childTnLst>
                                </p:cTn>
                              </p:par>
                              <p:par>
                                <p:cTn id="27" presetID="15" presetClass="entr" presetSubtype="0" fill="hold" nodeType="withEffect">
                                  <p:stCondLst>
                                    <p:cond delay="0"/>
                                  </p:stCondLst>
                                  <p:childTnLst>
                                    <p:set>
                                      <p:cBhvr>
                                        <p:cTn id="28" dur="1" fill="hold">
                                          <p:stCondLst>
                                            <p:cond delay="0"/>
                                          </p:stCondLst>
                                        </p:cTn>
                                        <p:tgtEl>
                                          <p:spTgt spid="134147">
                                            <p:txEl>
                                              <p:pRg st="3" end="3"/>
                                            </p:txEl>
                                          </p:spTgt>
                                        </p:tgtEl>
                                        <p:attrNameLst>
                                          <p:attrName>style.visibility</p:attrName>
                                        </p:attrNameLst>
                                      </p:cBhvr>
                                      <p:to>
                                        <p:strVal val="visible"/>
                                      </p:to>
                                    </p:set>
                                    <p:anim calcmode="lin" valueType="num">
                                      <p:cBhvr>
                                        <p:cTn id="29" dur="1000" fill="hold"/>
                                        <p:tgtEl>
                                          <p:spTgt spid="134147">
                                            <p:txEl>
                                              <p:pRg st="3" end="3"/>
                                            </p:txEl>
                                          </p:spTgt>
                                        </p:tgtEl>
                                        <p:attrNameLst>
                                          <p:attrName>ppt_w</p:attrName>
                                        </p:attrNameLst>
                                      </p:cBhvr>
                                      <p:tavLst>
                                        <p:tav tm="0">
                                          <p:val>
                                            <p:fltVal val="0"/>
                                          </p:val>
                                        </p:tav>
                                        <p:tav tm="100000">
                                          <p:val>
                                            <p:strVal val="#ppt_w"/>
                                          </p:val>
                                        </p:tav>
                                      </p:tavLst>
                                    </p:anim>
                                    <p:anim calcmode="lin" valueType="num">
                                      <p:cBhvr>
                                        <p:cTn id="30" dur="1000" fill="hold"/>
                                        <p:tgtEl>
                                          <p:spTgt spid="134147">
                                            <p:txEl>
                                              <p:pRg st="3" end="3"/>
                                            </p:txEl>
                                          </p:spTgt>
                                        </p:tgtEl>
                                        <p:attrNameLst>
                                          <p:attrName>ppt_h</p:attrName>
                                        </p:attrNameLst>
                                      </p:cBhvr>
                                      <p:tavLst>
                                        <p:tav tm="0">
                                          <p:val>
                                            <p:fltVal val="0"/>
                                          </p:val>
                                        </p:tav>
                                        <p:tav tm="100000">
                                          <p:val>
                                            <p:strVal val="#ppt_h"/>
                                          </p:val>
                                        </p:tav>
                                      </p:tavLst>
                                    </p:anim>
                                    <p:anim calcmode="lin" valueType="num">
                                      <p:cBhvr>
                                        <p:cTn id="31" dur="1000" fill="hold"/>
                                        <p:tgtEl>
                                          <p:spTgt spid="134147">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2" dur="1000" fill="hold"/>
                                        <p:tgtEl>
                                          <p:spTgt spid="134147">
                                            <p:txEl>
                                              <p:pRg st="3" end="3"/>
                                            </p:txEl>
                                          </p:spTgt>
                                        </p:tgtEl>
                                        <p:attrNameLst>
                                          <p:attrName>ppt_y</p:attrName>
                                        </p:attrNameLst>
                                      </p:cBhvr>
                                      <p:tavLst>
                                        <p:tav tm="0" fmla="#ppt_y+(sin(-2*pi*(1-$))*-#ppt_x+cos(-2*pi*(1-$))*(1-#ppt_y))*(1-$)">
                                          <p:val>
                                            <p:fltVal val="0"/>
                                          </p:val>
                                        </p:tav>
                                        <p:tav tm="100000">
                                          <p:val>
                                            <p:fltVal val="1"/>
                                          </p:val>
                                        </p:tav>
                                      </p:tavLst>
                                    </p:anim>
                                  </p:childTnLst>
                                </p:cTn>
                              </p:par>
                              <p:par>
                                <p:cTn id="33" presetID="15" presetClass="entr" presetSubtype="0" fill="hold" nodeType="withEffect">
                                  <p:stCondLst>
                                    <p:cond delay="0"/>
                                  </p:stCondLst>
                                  <p:childTnLst>
                                    <p:set>
                                      <p:cBhvr>
                                        <p:cTn id="34" dur="1" fill="hold">
                                          <p:stCondLst>
                                            <p:cond delay="0"/>
                                          </p:stCondLst>
                                        </p:cTn>
                                        <p:tgtEl>
                                          <p:spTgt spid="134147">
                                            <p:txEl>
                                              <p:pRg st="4" end="4"/>
                                            </p:txEl>
                                          </p:spTgt>
                                        </p:tgtEl>
                                        <p:attrNameLst>
                                          <p:attrName>style.visibility</p:attrName>
                                        </p:attrNameLst>
                                      </p:cBhvr>
                                      <p:to>
                                        <p:strVal val="visible"/>
                                      </p:to>
                                    </p:set>
                                    <p:anim calcmode="lin" valueType="num">
                                      <p:cBhvr>
                                        <p:cTn id="35" dur="1000" fill="hold"/>
                                        <p:tgtEl>
                                          <p:spTgt spid="134147">
                                            <p:txEl>
                                              <p:pRg st="4" end="4"/>
                                            </p:txEl>
                                          </p:spTgt>
                                        </p:tgtEl>
                                        <p:attrNameLst>
                                          <p:attrName>ppt_w</p:attrName>
                                        </p:attrNameLst>
                                      </p:cBhvr>
                                      <p:tavLst>
                                        <p:tav tm="0">
                                          <p:val>
                                            <p:fltVal val="0"/>
                                          </p:val>
                                        </p:tav>
                                        <p:tav tm="100000">
                                          <p:val>
                                            <p:strVal val="#ppt_w"/>
                                          </p:val>
                                        </p:tav>
                                      </p:tavLst>
                                    </p:anim>
                                    <p:anim calcmode="lin" valueType="num">
                                      <p:cBhvr>
                                        <p:cTn id="36" dur="1000" fill="hold"/>
                                        <p:tgtEl>
                                          <p:spTgt spid="134147">
                                            <p:txEl>
                                              <p:pRg st="4" end="4"/>
                                            </p:txEl>
                                          </p:spTgt>
                                        </p:tgtEl>
                                        <p:attrNameLst>
                                          <p:attrName>ppt_h</p:attrName>
                                        </p:attrNameLst>
                                      </p:cBhvr>
                                      <p:tavLst>
                                        <p:tav tm="0">
                                          <p:val>
                                            <p:fltVal val="0"/>
                                          </p:val>
                                        </p:tav>
                                        <p:tav tm="100000">
                                          <p:val>
                                            <p:strVal val="#ppt_h"/>
                                          </p:val>
                                        </p:tav>
                                      </p:tavLst>
                                    </p:anim>
                                    <p:anim calcmode="lin" valueType="num">
                                      <p:cBhvr>
                                        <p:cTn id="37" dur="1000" fill="hold"/>
                                        <p:tgtEl>
                                          <p:spTgt spid="134147">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8" dur="1000" fill="hold"/>
                                        <p:tgtEl>
                                          <p:spTgt spid="134147">
                                            <p:txEl>
                                              <p:pRg st="4" end="4"/>
                                            </p:txEl>
                                          </p:spTgt>
                                        </p:tgtEl>
                                        <p:attrNameLst>
                                          <p:attrName>ppt_y</p:attrName>
                                        </p:attrNameLst>
                                      </p:cBhvr>
                                      <p:tavLst>
                                        <p:tav tm="0" fmla="#ppt_y+(sin(-2*pi*(1-$))*-#ppt_x+cos(-2*pi*(1-$))*(1-#ppt_y))*(1-$)">
                                          <p:val>
                                            <p:fltVal val="0"/>
                                          </p:val>
                                        </p:tav>
                                        <p:tav tm="100000">
                                          <p:val>
                                            <p:fltVal val="1"/>
                                          </p:val>
                                        </p:tav>
                                      </p:tavLst>
                                    </p:anim>
                                  </p:childTnLst>
                                </p:cTn>
                              </p:par>
                              <p:par>
                                <p:cTn id="39" presetID="15" presetClass="entr" presetSubtype="0" fill="hold" nodeType="withEffect">
                                  <p:stCondLst>
                                    <p:cond delay="0"/>
                                  </p:stCondLst>
                                  <p:childTnLst>
                                    <p:set>
                                      <p:cBhvr>
                                        <p:cTn id="40" dur="1" fill="hold">
                                          <p:stCondLst>
                                            <p:cond delay="0"/>
                                          </p:stCondLst>
                                        </p:cTn>
                                        <p:tgtEl>
                                          <p:spTgt spid="134147">
                                            <p:txEl>
                                              <p:pRg st="5" end="5"/>
                                            </p:txEl>
                                          </p:spTgt>
                                        </p:tgtEl>
                                        <p:attrNameLst>
                                          <p:attrName>style.visibility</p:attrName>
                                        </p:attrNameLst>
                                      </p:cBhvr>
                                      <p:to>
                                        <p:strVal val="visible"/>
                                      </p:to>
                                    </p:set>
                                    <p:anim calcmode="lin" valueType="num">
                                      <p:cBhvr>
                                        <p:cTn id="41" dur="1000" fill="hold"/>
                                        <p:tgtEl>
                                          <p:spTgt spid="134147">
                                            <p:txEl>
                                              <p:pRg st="5" end="5"/>
                                            </p:txEl>
                                          </p:spTgt>
                                        </p:tgtEl>
                                        <p:attrNameLst>
                                          <p:attrName>ppt_w</p:attrName>
                                        </p:attrNameLst>
                                      </p:cBhvr>
                                      <p:tavLst>
                                        <p:tav tm="0">
                                          <p:val>
                                            <p:fltVal val="0"/>
                                          </p:val>
                                        </p:tav>
                                        <p:tav tm="100000">
                                          <p:val>
                                            <p:strVal val="#ppt_w"/>
                                          </p:val>
                                        </p:tav>
                                      </p:tavLst>
                                    </p:anim>
                                    <p:anim calcmode="lin" valueType="num">
                                      <p:cBhvr>
                                        <p:cTn id="42" dur="1000" fill="hold"/>
                                        <p:tgtEl>
                                          <p:spTgt spid="134147">
                                            <p:txEl>
                                              <p:pRg st="5" end="5"/>
                                            </p:txEl>
                                          </p:spTgt>
                                        </p:tgtEl>
                                        <p:attrNameLst>
                                          <p:attrName>ppt_h</p:attrName>
                                        </p:attrNameLst>
                                      </p:cBhvr>
                                      <p:tavLst>
                                        <p:tav tm="0">
                                          <p:val>
                                            <p:fltVal val="0"/>
                                          </p:val>
                                        </p:tav>
                                        <p:tav tm="100000">
                                          <p:val>
                                            <p:strVal val="#ppt_h"/>
                                          </p:val>
                                        </p:tav>
                                      </p:tavLst>
                                    </p:anim>
                                    <p:anim calcmode="lin" valueType="num">
                                      <p:cBhvr>
                                        <p:cTn id="43" dur="1000" fill="hold"/>
                                        <p:tgtEl>
                                          <p:spTgt spid="134147">
                                            <p:txEl>
                                              <p:pRg st="5" end="5"/>
                                            </p:txEl>
                                          </p:spTgt>
                                        </p:tgtEl>
                                        <p:attrNameLst>
                                          <p:attrName>ppt_x</p:attrName>
                                        </p:attrNameLst>
                                      </p:cBhvr>
                                      <p:tavLst>
                                        <p:tav tm="0" fmla="#ppt_x+(cos(-2*pi*(1-$))*-#ppt_x-sin(-2*pi*(1-$))*(1-#ppt_y))*(1-$)">
                                          <p:val>
                                            <p:fltVal val="0"/>
                                          </p:val>
                                        </p:tav>
                                        <p:tav tm="100000">
                                          <p:val>
                                            <p:fltVal val="1"/>
                                          </p:val>
                                        </p:tav>
                                      </p:tavLst>
                                    </p:anim>
                                    <p:anim calcmode="lin" valueType="num">
                                      <p:cBhvr>
                                        <p:cTn id="44" dur="1000" fill="hold"/>
                                        <p:tgtEl>
                                          <p:spTgt spid="134147">
                                            <p:txEl>
                                              <p:pRg st="5" end="5"/>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14C43B85-F902-4615-B39E-935CC3AD25EF}"/>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922CD76F-7D99-4DB1-BF79-35DD5EB60F08}"/>
              </a:ext>
            </a:extLst>
          </p:cNvPr>
          <p:cNvSpPr>
            <a:spLocks noGrp="1"/>
          </p:cNvSpPr>
          <p:nvPr>
            <p:ph idx="1"/>
          </p:nvPr>
        </p:nvSpPr>
        <p:spPr>
          <a:xfrm>
            <a:off x="838200" y="1474643"/>
            <a:ext cx="10515600" cy="4351338"/>
          </a:xfrm>
        </p:spPr>
        <p:txBody>
          <a:bodyPr/>
          <a:lstStyle/>
          <a:p>
            <a:pPr marL="0" indent="0">
              <a:buNone/>
              <a:defRPr/>
            </a:pPr>
            <a:endParaRPr lang="en-US" dirty="0"/>
          </a:p>
          <a:p>
            <a:pPr marL="0" indent="0" algn="ctr">
              <a:buNone/>
              <a:defRPr/>
            </a:pPr>
            <a:r>
              <a:rPr lang="en-GB" sz="3600" b="1" dirty="0">
                <a:solidFill>
                  <a:srgbClr val="FF0000"/>
                </a:solidFill>
                <a:effectLst>
                  <a:outerShdw blurRad="38100" dist="38100" dir="2700000" algn="tl">
                    <a:srgbClr val="000000">
                      <a:alpha val="43137"/>
                    </a:srgbClr>
                  </a:outerShdw>
                </a:effectLst>
                <a:latin typeface="Comic Sans MS" panose="030F0702030302020204" pitchFamily="66" charset="0"/>
              </a:rPr>
              <a:t>History of Programmable Logic Devices</a:t>
            </a:r>
            <a:endParaRPr lang="en-US" sz="3600" b="1" dirty="0">
              <a:solidFill>
                <a:srgbClr val="FF0000"/>
              </a:solidFill>
              <a:effectLst>
                <a:outerShdw blurRad="38100" dist="38100" dir="2700000" algn="tl">
                  <a:srgbClr val="000000">
                    <a:alpha val="43137"/>
                  </a:srgbClr>
                </a:outerShdw>
              </a:effectLst>
              <a:latin typeface="Comic Sans MS" panose="030F0702030302020204" pitchFamily="66" charset="0"/>
            </a:endParaRPr>
          </a:p>
          <a:p>
            <a:pPr marL="0" indent="0">
              <a:buNone/>
              <a:defRPr/>
            </a:pPr>
            <a:endParaRPr lang="en-US" dirty="0"/>
          </a:p>
        </p:txBody>
      </p:sp>
      <p:pic>
        <p:nvPicPr>
          <p:cNvPr id="18437" name="Picture 4">
            <a:extLst>
              <a:ext uri="{FF2B5EF4-FFF2-40B4-BE49-F238E27FC236}">
                <a16:creationId xmlns:a16="http://schemas.microsoft.com/office/drawing/2014/main" id="{D709683F-7094-41CA-88A4-5965B981C40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392219" y="2800206"/>
            <a:ext cx="3298825" cy="2676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8" name="Picture 5">
            <a:extLst>
              <a:ext uri="{FF2B5EF4-FFF2-40B4-BE49-F238E27FC236}">
                <a16:creationId xmlns:a16="http://schemas.microsoft.com/office/drawing/2014/main" id="{CD9AC01D-534D-4E80-A5A2-A604F018842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290252" y="2874024"/>
            <a:ext cx="4002088" cy="2528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Slide Number Placeholder 3">
            <a:extLst>
              <a:ext uri="{FF2B5EF4-FFF2-40B4-BE49-F238E27FC236}">
                <a16:creationId xmlns:a16="http://schemas.microsoft.com/office/drawing/2014/main" id="{287103CB-4302-46A2-A1E5-2F9ED67D41CA}"/>
              </a:ext>
            </a:extLst>
          </p:cNvPr>
          <p:cNvSpPr>
            <a:spLocks noGrp="1"/>
          </p:cNvSpPr>
          <p:nvPr>
            <p:ph type="sldNum" sz="quarter" idx="12"/>
          </p:nvPr>
        </p:nvSpPr>
        <p:spPr>
          <a:xfrm>
            <a:off x="8648178" y="6343824"/>
            <a:ext cx="2743200" cy="365125"/>
          </a:xfrm>
        </p:spPr>
        <p:txBody>
          <a:bodyPr/>
          <a:lstStyle/>
          <a:p>
            <a:r>
              <a:rPr lang="en-US" dirty="0">
                <a:latin typeface="Comic Sans MS" panose="030F0702030302020204" pitchFamily="66" charset="0"/>
              </a:rPr>
              <a:t>3</a:t>
            </a: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EF738937-A230-424B-97AF-DCCFF259624B}"/>
              </a:ext>
            </a:extLst>
          </p:cNvPr>
          <p:cNvSpPr>
            <a:spLocks noGrp="1" noChangeArrowheads="1"/>
          </p:cNvSpPr>
          <p:nvPr>
            <p:ph type="title"/>
          </p:nvPr>
        </p:nvSpPr>
        <p:spPr>
          <a:xfrm>
            <a:off x="2208213" y="200026"/>
            <a:ext cx="8259762" cy="708025"/>
          </a:xfrm>
        </p:spPr>
        <p:txBody>
          <a:bodyPr/>
          <a:lstStyle/>
          <a:p>
            <a:r>
              <a:rPr lang="en-US" altLang="en-US" sz="4000" dirty="0">
                <a:latin typeface="Comic Sans MS" panose="030F0702030302020204" pitchFamily="66" charset="0"/>
              </a:rPr>
              <a:t>Programmable Logic Device (II)</a:t>
            </a:r>
          </a:p>
        </p:txBody>
      </p:sp>
      <p:sp>
        <p:nvSpPr>
          <p:cNvPr id="533507" name="Rectangle 3">
            <a:extLst>
              <a:ext uri="{FF2B5EF4-FFF2-40B4-BE49-F238E27FC236}">
                <a16:creationId xmlns:a16="http://schemas.microsoft.com/office/drawing/2014/main" id="{D454E814-2B8C-4678-B675-C4B74D3933E4}"/>
              </a:ext>
            </a:extLst>
          </p:cNvPr>
          <p:cNvSpPr>
            <a:spLocks noGrp="1" noChangeArrowheads="1"/>
          </p:cNvSpPr>
          <p:nvPr>
            <p:ph type="body" idx="1"/>
          </p:nvPr>
        </p:nvSpPr>
        <p:spPr>
          <a:xfrm>
            <a:off x="1955800" y="1089025"/>
            <a:ext cx="8280400" cy="4325938"/>
          </a:xfrm>
        </p:spPr>
        <p:txBody>
          <a:bodyPr/>
          <a:lstStyle/>
          <a:p>
            <a:r>
              <a:rPr lang="en-US" altLang="en-US" dirty="0">
                <a:latin typeface="Comic Sans MS" panose="030F0702030302020204" pitchFamily="66" charset="0"/>
              </a:rPr>
              <a:t>PROM</a:t>
            </a:r>
          </a:p>
          <a:p>
            <a:endParaRPr lang="en-US" altLang="en-US" dirty="0">
              <a:latin typeface="Comic Sans MS" panose="030F0702030302020204" pitchFamily="66" charset="0"/>
            </a:endParaRPr>
          </a:p>
          <a:p>
            <a:endParaRPr lang="en-US" altLang="en-US" dirty="0">
              <a:latin typeface="Comic Sans MS" panose="030F0702030302020204" pitchFamily="66" charset="0"/>
            </a:endParaRPr>
          </a:p>
          <a:p>
            <a:r>
              <a:rPr lang="en-US" altLang="en-US" dirty="0">
                <a:latin typeface="Comic Sans MS" panose="030F0702030302020204" pitchFamily="66" charset="0"/>
              </a:rPr>
              <a:t>PAL</a:t>
            </a:r>
          </a:p>
          <a:p>
            <a:endParaRPr lang="en-US" altLang="en-US" dirty="0">
              <a:latin typeface="Comic Sans MS" panose="030F0702030302020204" pitchFamily="66" charset="0"/>
            </a:endParaRPr>
          </a:p>
          <a:p>
            <a:endParaRPr lang="en-US" altLang="en-US" dirty="0">
              <a:latin typeface="Comic Sans MS" panose="030F0702030302020204" pitchFamily="66" charset="0"/>
            </a:endParaRPr>
          </a:p>
          <a:p>
            <a:r>
              <a:rPr lang="en-US" altLang="en-US" dirty="0">
                <a:latin typeface="Comic Sans MS" panose="030F0702030302020204" pitchFamily="66" charset="0"/>
              </a:rPr>
              <a:t>PLA</a:t>
            </a:r>
          </a:p>
        </p:txBody>
      </p:sp>
      <p:grpSp>
        <p:nvGrpSpPr>
          <p:cNvPr id="2" name="Group 13">
            <a:extLst>
              <a:ext uri="{FF2B5EF4-FFF2-40B4-BE49-F238E27FC236}">
                <a16:creationId xmlns:a16="http://schemas.microsoft.com/office/drawing/2014/main" id="{9785137D-D361-44F5-8411-D99E57403F5B}"/>
              </a:ext>
            </a:extLst>
          </p:cNvPr>
          <p:cNvGrpSpPr>
            <a:grpSpLocks/>
          </p:cNvGrpSpPr>
          <p:nvPr/>
        </p:nvGrpSpPr>
        <p:grpSpPr bwMode="auto">
          <a:xfrm>
            <a:off x="2194440" y="1637652"/>
            <a:ext cx="8316914" cy="1079500"/>
            <a:chOff x="385" y="1026"/>
            <a:chExt cx="5126" cy="680"/>
          </a:xfrm>
        </p:grpSpPr>
        <p:sp>
          <p:nvSpPr>
            <p:cNvPr id="47125" name="AutoShape 5">
              <a:extLst>
                <a:ext uri="{FF2B5EF4-FFF2-40B4-BE49-F238E27FC236}">
                  <a16:creationId xmlns:a16="http://schemas.microsoft.com/office/drawing/2014/main" id="{18588EE0-07BE-4622-8799-11F4AD399D38}"/>
                </a:ext>
              </a:extLst>
            </p:cNvPr>
            <p:cNvSpPr>
              <a:spLocks noChangeArrowheads="1"/>
            </p:cNvSpPr>
            <p:nvPr/>
          </p:nvSpPr>
          <p:spPr bwMode="auto">
            <a:xfrm>
              <a:off x="1406" y="1026"/>
              <a:ext cx="1247" cy="680"/>
            </a:xfrm>
            <a:prstGeom prst="roundRect">
              <a:avLst>
                <a:gd name="adj" fmla="val 16667"/>
              </a:avLst>
            </a:prstGeom>
            <a:solidFill>
              <a:srgbClr val="66FF66"/>
            </a:solidFill>
            <a:ln w="28575" algn="ctr">
              <a:solidFill>
                <a:schemeClr val="tx1"/>
              </a:solidFill>
              <a:round/>
              <a:headEnd/>
              <a:tailEnd/>
            </a:ln>
          </p:spPr>
          <p:txBody>
            <a:bodyPr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Comic Sans MS" panose="030F0702030302020204" pitchFamily="66" charset="0"/>
                </a:rPr>
                <a:t>Fixed</a:t>
              </a:r>
            </a:p>
            <a:p>
              <a:pPr eaLnBrk="1" hangingPunct="1">
                <a:spcBef>
                  <a:spcPct val="0"/>
                </a:spcBef>
                <a:buClrTx/>
                <a:buSzTx/>
                <a:buFontTx/>
                <a:buNone/>
              </a:pPr>
              <a:r>
                <a:rPr lang="en-US" altLang="en-US" sz="1800" dirty="0">
                  <a:latin typeface="Comic Sans MS" panose="030F0702030302020204" pitchFamily="66" charset="0"/>
                </a:rPr>
                <a:t>AND array</a:t>
              </a:r>
            </a:p>
            <a:p>
              <a:pPr eaLnBrk="1" hangingPunct="1">
                <a:spcBef>
                  <a:spcPct val="0"/>
                </a:spcBef>
                <a:buClrTx/>
                <a:buSzTx/>
                <a:buFontTx/>
                <a:buNone/>
              </a:pPr>
              <a:r>
                <a:rPr lang="en-US" altLang="en-US" sz="1800" dirty="0">
                  <a:latin typeface="Comic Sans MS" panose="030F0702030302020204" pitchFamily="66" charset="0"/>
                </a:rPr>
                <a:t>(Decoder)</a:t>
              </a:r>
            </a:p>
          </p:txBody>
        </p:sp>
        <p:sp>
          <p:nvSpPr>
            <p:cNvPr id="47126" name="AutoShape 6">
              <a:extLst>
                <a:ext uri="{FF2B5EF4-FFF2-40B4-BE49-F238E27FC236}">
                  <a16:creationId xmlns:a16="http://schemas.microsoft.com/office/drawing/2014/main" id="{9C9B409E-CF57-4E98-93BD-613BD8AA758A}"/>
                </a:ext>
              </a:extLst>
            </p:cNvPr>
            <p:cNvSpPr>
              <a:spLocks noChangeArrowheads="1"/>
            </p:cNvSpPr>
            <p:nvPr/>
          </p:nvSpPr>
          <p:spPr bwMode="auto">
            <a:xfrm>
              <a:off x="2993" y="1026"/>
              <a:ext cx="1248" cy="680"/>
            </a:xfrm>
            <a:prstGeom prst="roundRect">
              <a:avLst>
                <a:gd name="adj" fmla="val 16667"/>
              </a:avLst>
            </a:prstGeom>
            <a:solidFill>
              <a:srgbClr val="FFFF00"/>
            </a:solidFill>
            <a:ln w="28575" algn="ctr">
              <a:solidFill>
                <a:schemeClr val="tx1"/>
              </a:solidFill>
              <a:round/>
              <a:headEnd/>
              <a:tailEnd/>
            </a:ln>
          </p:spPr>
          <p:txBody>
            <a:bodyPr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Comic Sans MS" panose="030F0702030302020204" pitchFamily="66" charset="0"/>
                </a:rPr>
                <a:t>Programmable</a:t>
              </a:r>
            </a:p>
            <a:p>
              <a:pPr eaLnBrk="1" hangingPunct="1">
                <a:spcBef>
                  <a:spcPct val="0"/>
                </a:spcBef>
                <a:buClrTx/>
                <a:buSzTx/>
                <a:buFontTx/>
                <a:buNone/>
              </a:pPr>
              <a:r>
                <a:rPr lang="en-US" altLang="en-US" sz="1800" dirty="0">
                  <a:latin typeface="Comic Sans MS" panose="030F0702030302020204" pitchFamily="66" charset="0"/>
                </a:rPr>
                <a:t>OR array</a:t>
              </a:r>
            </a:p>
          </p:txBody>
        </p:sp>
        <p:sp>
          <p:nvSpPr>
            <p:cNvPr id="47127" name="Line 7">
              <a:extLst>
                <a:ext uri="{FF2B5EF4-FFF2-40B4-BE49-F238E27FC236}">
                  <a16:creationId xmlns:a16="http://schemas.microsoft.com/office/drawing/2014/main" id="{15CF04E3-A910-4CE7-BFB6-FDBBC4AD92AE}"/>
                </a:ext>
              </a:extLst>
            </p:cNvPr>
            <p:cNvSpPr>
              <a:spLocks noChangeShapeType="1"/>
            </p:cNvSpPr>
            <p:nvPr/>
          </p:nvSpPr>
          <p:spPr bwMode="auto">
            <a:xfrm>
              <a:off x="2653" y="1366"/>
              <a:ext cx="3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nchorCtr="1">
              <a:spAutoFit/>
            </a:bodyPr>
            <a:lstStyle/>
            <a:p>
              <a:endParaRPr lang="en-US"/>
            </a:p>
          </p:txBody>
        </p:sp>
        <p:sp>
          <p:nvSpPr>
            <p:cNvPr id="47128" name="Line 8">
              <a:extLst>
                <a:ext uri="{FF2B5EF4-FFF2-40B4-BE49-F238E27FC236}">
                  <a16:creationId xmlns:a16="http://schemas.microsoft.com/office/drawing/2014/main" id="{F0E4F26C-0A46-4E8C-A7DD-5A20802F3CD0}"/>
                </a:ext>
              </a:extLst>
            </p:cNvPr>
            <p:cNvSpPr>
              <a:spLocks noChangeShapeType="1"/>
            </p:cNvSpPr>
            <p:nvPr/>
          </p:nvSpPr>
          <p:spPr bwMode="auto">
            <a:xfrm>
              <a:off x="1066" y="1366"/>
              <a:ext cx="340" cy="0"/>
            </a:xfrm>
            <a:prstGeom prst="line">
              <a:avLst/>
            </a:prstGeom>
            <a:noFill/>
            <a:ln w="38100">
              <a:solidFill>
                <a:schemeClr val="accent2"/>
              </a:solidFill>
              <a:round/>
              <a:headEnd/>
              <a:tailEnd type="triangle" w="lg" len="lg"/>
            </a:ln>
            <a:extLst>
              <a:ext uri="{909E8E84-426E-40DD-AFC4-6F175D3DCCD1}">
                <a14:hiddenFill xmlns:a14="http://schemas.microsoft.com/office/drawing/2010/main">
                  <a:noFill/>
                </a14:hiddenFill>
              </a:ext>
            </a:extLst>
          </p:spPr>
          <p:txBody>
            <a:bodyPr anchorCtr="1">
              <a:spAutoFit/>
            </a:bodyPr>
            <a:lstStyle/>
            <a:p>
              <a:endParaRPr lang="en-US"/>
            </a:p>
          </p:txBody>
        </p:sp>
        <p:sp>
          <p:nvSpPr>
            <p:cNvPr id="533514" name="Text Box 10">
              <a:extLst>
                <a:ext uri="{FF2B5EF4-FFF2-40B4-BE49-F238E27FC236}">
                  <a16:creationId xmlns:a16="http://schemas.microsoft.com/office/drawing/2014/main" id="{0B456A60-D066-4377-AD31-E19DBA28C0A3}"/>
                </a:ext>
              </a:extLst>
            </p:cNvPr>
            <p:cNvSpPr txBox="1">
              <a:spLocks noChangeArrowheads="1"/>
            </p:cNvSpPr>
            <p:nvPr/>
          </p:nvSpPr>
          <p:spPr bwMode="auto">
            <a:xfrm>
              <a:off x="385" y="1208"/>
              <a:ext cx="753" cy="261"/>
            </a:xfrm>
            <a:prstGeom prst="rect">
              <a:avLst/>
            </a:prstGeom>
            <a:noFill/>
            <a:ln w="9525" algn="ctr">
              <a:noFill/>
              <a:miter lim="800000"/>
              <a:headEnd/>
              <a:tailEnd/>
            </a:ln>
            <a:effectLst/>
          </p:spPr>
          <p:txBody>
            <a:bodyPr wrap="square">
              <a:spAutoFit/>
            </a:bodyPr>
            <a:lstStyle/>
            <a:p>
              <a:pPr>
                <a:lnSpc>
                  <a:spcPct val="87000"/>
                </a:lnSpc>
                <a:defRPr/>
              </a:pPr>
              <a:r>
                <a:rPr lang="en-US" sz="2400" dirty="0">
                  <a:effectLst>
                    <a:outerShdw blurRad="38100" dist="38100" dir="2700000" algn="tl">
                      <a:srgbClr val="C0C0C0"/>
                    </a:outerShdw>
                  </a:effectLst>
                  <a:latin typeface="Comic Sans MS" panose="030F0702030302020204" pitchFamily="66" charset="0"/>
                  <a:cs typeface="Times New Roman" pitchFamily="18" charset="0"/>
                </a:rPr>
                <a:t>Inputs</a:t>
              </a:r>
            </a:p>
          </p:txBody>
        </p:sp>
        <p:sp>
          <p:nvSpPr>
            <p:cNvPr id="533515" name="Text Box 11">
              <a:extLst>
                <a:ext uri="{FF2B5EF4-FFF2-40B4-BE49-F238E27FC236}">
                  <a16:creationId xmlns:a16="http://schemas.microsoft.com/office/drawing/2014/main" id="{4D40E39E-6195-4515-A599-B72DE8A39EAD}"/>
                </a:ext>
              </a:extLst>
            </p:cNvPr>
            <p:cNvSpPr txBox="1">
              <a:spLocks noChangeArrowheads="1"/>
            </p:cNvSpPr>
            <p:nvPr/>
          </p:nvSpPr>
          <p:spPr bwMode="auto">
            <a:xfrm>
              <a:off x="4581" y="1256"/>
              <a:ext cx="930" cy="261"/>
            </a:xfrm>
            <a:prstGeom prst="rect">
              <a:avLst/>
            </a:prstGeom>
            <a:noFill/>
            <a:ln w="9525" algn="ctr">
              <a:noFill/>
              <a:miter lim="800000"/>
              <a:headEnd/>
              <a:tailEnd/>
            </a:ln>
            <a:effectLst/>
          </p:spPr>
          <p:txBody>
            <a:bodyPr>
              <a:spAutoFit/>
            </a:bodyPr>
            <a:lstStyle/>
            <a:p>
              <a:pPr>
                <a:lnSpc>
                  <a:spcPct val="87000"/>
                </a:lnSpc>
                <a:defRPr/>
              </a:pPr>
              <a:r>
                <a:rPr lang="en-US" sz="2400" dirty="0">
                  <a:effectLst>
                    <a:outerShdw blurRad="38100" dist="38100" dir="2700000" algn="tl">
                      <a:srgbClr val="C0C0C0"/>
                    </a:outerShdw>
                  </a:effectLst>
                  <a:latin typeface="Comic Sans MS" panose="030F0702030302020204" pitchFamily="66" charset="0"/>
                  <a:cs typeface="Times New Roman" pitchFamily="18" charset="0"/>
                </a:rPr>
                <a:t>Outputs</a:t>
              </a:r>
            </a:p>
          </p:txBody>
        </p:sp>
        <p:sp>
          <p:nvSpPr>
            <p:cNvPr id="47131" name="Line 12">
              <a:extLst>
                <a:ext uri="{FF2B5EF4-FFF2-40B4-BE49-F238E27FC236}">
                  <a16:creationId xmlns:a16="http://schemas.microsoft.com/office/drawing/2014/main" id="{41E5C11D-187A-40DA-A7D1-958DF16515DA}"/>
                </a:ext>
              </a:extLst>
            </p:cNvPr>
            <p:cNvSpPr>
              <a:spLocks noChangeShapeType="1"/>
            </p:cNvSpPr>
            <p:nvPr/>
          </p:nvSpPr>
          <p:spPr bwMode="auto">
            <a:xfrm>
              <a:off x="4241" y="1366"/>
              <a:ext cx="340" cy="0"/>
            </a:xfrm>
            <a:prstGeom prst="line">
              <a:avLst/>
            </a:prstGeom>
            <a:noFill/>
            <a:ln w="38100">
              <a:solidFill>
                <a:schemeClr val="accent1"/>
              </a:solidFill>
              <a:round/>
              <a:headEnd/>
              <a:tailEnd type="triangle" w="lg" len="lg"/>
            </a:ln>
            <a:extLst>
              <a:ext uri="{909E8E84-426E-40DD-AFC4-6F175D3DCCD1}">
                <a14:hiddenFill xmlns:a14="http://schemas.microsoft.com/office/drawing/2010/main">
                  <a:noFill/>
                </a14:hiddenFill>
              </a:ext>
            </a:extLst>
          </p:spPr>
          <p:txBody>
            <a:bodyPr anchorCtr="1">
              <a:spAutoFit/>
            </a:bodyPr>
            <a:lstStyle/>
            <a:p>
              <a:endParaRPr lang="en-US"/>
            </a:p>
          </p:txBody>
        </p:sp>
      </p:grpSp>
      <p:grpSp>
        <p:nvGrpSpPr>
          <p:cNvPr id="3" name="Group 14">
            <a:extLst>
              <a:ext uri="{FF2B5EF4-FFF2-40B4-BE49-F238E27FC236}">
                <a16:creationId xmlns:a16="http://schemas.microsoft.com/office/drawing/2014/main" id="{FA0E4150-6BF9-4400-B549-776CC2B1A704}"/>
              </a:ext>
            </a:extLst>
          </p:cNvPr>
          <p:cNvGrpSpPr>
            <a:grpSpLocks/>
          </p:cNvGrpSpPr>
          <p:nvPr/>
        </p:nvGrpSpPr>
        <p:grpSpPr bwMode="auto">
          <a:xfrm>
            <a:off x="2145016" y="3136576"/>
            <a:ext cx="8397732" cy="1079500"/>
            <a:chOff x="385" y="1026"/>
            <a:chExt cx="5126" cy="680"/>
          </a:xfrm>
        </p:grpSpPr>
        <p:sp>
          <p:nvSpPr>
            <p:cNvPr id="47118" name="AutoShape 15">
              <a:extLst>
                <a:ext uri="{FF2B5EF4-FFF2-40B4-BE49-F238E27FC236}">
                  <a16:creationId xmlns:a16="http://schemas.microsoft.com/office/drawing/2014/main" id="{471FB71F-CCA8-44CC-9E43-9F23E951D883}"/>
                </a:ext>
              </a:extLst>
            </p:cNvPr>
            <p:cNvSpPr>
              <a:spLocks noChangeArrowheads="1"/>
            </p:cNvSpPr>
            <p:nvPr/>
          </p:nvSpPr>
          <p:spPr bwMode="auto">
            <a:xfrm>
              <a:off x="1406" y="1026"/>
              <a:ext cx="1247" cy="680"/>
            </a:xfrm>
            <a:prstGeom prst="roundRect">
              <a:avLst>
                <a:gd name="adj" fmla="val 16667"/>
              </a:avLst>
            </a:prstGeom>
            <a:solidFill>
              <a:srgbClr val="FFFF00"/>
            </a:solidFill>
            <a:ln w="28575" algn="ctr">
              <a:solidFill>
                <a:schemeClr val="tx1"/>
              </a:solidFill>
              <a:round/>
              <a:headEnd/>
              <a:tailEnd/>
            </a:ln>
          </p:spPr>
          <p:txBody>
            <a:bodyPr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Comic Sans MS" panose="030F0702030302020204" pitchFamily="66" charset="0"/>
                </a:rPr>
                <a:t>Programmable</a:t>
              </a:r>
            </a:p>
            <a:p>
              <a:pPr eaLnBrk="1" hangingPunct="1">
                <a:spcBef>
                  <a:spcPct val="0"/>
                </a:spcBef>
                <a:buClrTx/>
                <a:buSzTx/>
                <a:buFontTx/>
                <a:buNone/>
              </a:pPr>
              <a:r>
                <a:rPr lang="en-US" altLang="en-US" sz="1800" dirty="0">
                  <a:latin typeface="Comic Sans MS" panose="030F0702030302020204" pitchFamily="66" charset="0"/>
                </a:rPr>
                <a:t>AND array</a:t>
              </a:r>
            </a:p>
          </p:txBody>
        </p:sp>
        <p:sp>
          <p:nvSpPr>
            <p:cNvPr id="47119" name="AutoShape 16">
              <a:extLst>
                <a:ext uri="{FF2B5EF4-FFF2-40B4-BE49-F238E27FC236}">
                  <a16:creationId xmlns:a16="http://schemas.microsoft.com/office/drawing/2014/main" id="{9612E94C-2157-433B-B827-F7D030501EB1}"/>
                </a:ext>
              </a:extLst>
            </p:cNvPr>
            <p:cNvSpPr>
              <a:spLocks noChangeArrowheads="1"/>
            </p:cNvSpPr>
            <p:nvPr/>
          </p:nvSpPr>
          <p:spPr bwMode="auto">
            <a:xfrm>
              <a:off x="2993" y="1026"/>
              <a:ext cx="1248" cy="680"/>
            </a:xfrm>
            <a:prstGeom prst="roundRect">
              <a:avLst>
                <a:gd name="adj" fmla="val 16667"/>
              </a:avLst>
            </a:prstGeom>
            <a:solidFill>
              <a:srgbClr val="66FF66"/>
            </a:solidFill>
            <a:ln w="28575" algn="ctr">
              <a:solidFill>
                <a:schemeClr val="tx1"/>
              </a:solidFill>
              <a:round/>
              <a:headEnd/>
              <a:tailEnd/>
            </a:ln>
          </p:spPr>
          <p:txBody>
            <a:bodyPr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Comic Sans MS" panose="030F0702030302020204" pitchFamily="66" charset="0"/>
                </a:rPr>
                <a:t>Fixed</a:t>
              </a:r>
            </a:p>
            <a:p>
              <a:pPr eaLnBrk="1" hangingPunct="1">
                <a:spcBef>
                  <a:spcPct val="0"/>
                </a:spcBef>
                <a:buClrTx/>
                <a:buSzTx/>
                <a:buFontTx/>
                <a:buNone/>
              </a:pPr>
              <a:r>
                <a:rPr lang="en-US" altLang="en-US" sz="1800" dirty="0">
                  <a:latin typeface="Comic Sans MS" panose="030F0702030302020204" pitchFamily="66" charset="0"/>
                </a:rPr>
                <a:t>OR array</a:t>
              </a:r>
            </a:p>
          </p:txBody>
        </p:sp>
        <p:sp>
          <p:nvSpPr>
            <p:cNvPr id="47120" name="Line 17">
              <a:extLst>
                <a:ext uri="{FF2B5EF4-FFF2-40B4-BE49-F238E27FC236}">
                  <a16:creationId xmlns:a16="http://schemas.microsoft.com/office/drawing/2014/main" id="{E1A38BF6-6D7F-4359-B0C4-4FBEDCB79148}"/>
                </a:ext>
              </a:extLst>
            </p:cNvPr>
            <p:cNvSpPr>
              <a:spLocks noChangeShapeType="1"/>
            </p:cNvSpPr>
            <p:nvPr/>
          </p:nvSpPr>
          <p:spPr bwMode="auto">
            <a:xfrm>
              <a:off x="2653" y="1366"/>
              <a:ext cx="3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nchorCtr="1">
              <a:spAutoFit/>
            </a:bodyPr>
            <a:lstStyle/>
            <a:p>
              <a:endParaRPr lang="en-US"/>
            </a:p>
          </p:txBody>
        </p:sp>
        <p:sp>
          <p:nvSpPr>
            <p:cNvPr id="47121" name="Line 18">
              <a:extLst>
                <a:ext uri="{FF2B5EF4-FFF2-40B4-BE49-F238E27FC236}">
                  <a16:creationId xmlns:a16="http://schemas.microsoft.com/office/drawing/2014/main" id="{5E9536D6-18C5-4955-8BAF-DDA3FC4CBDF5}"/>
                </a:ext>
              </a:extLst>
            </p:cNvPr>
            <p:cNvSpPr>
              <a:spLocks noChangeShapeType="1"/>
            </p:cNvSpPr>
            <p:nvPr/>
          </p:nvSpPr>
          <p:spPr bwMode="auto">
            <a:xfrm>
              <a:off x="1066" y="1366"/>
              <a:ext cx="340" cy="0"/>
            </a:xfrm>
            <a:prstGeom prst="line">
              <a:avLst/>
            </a:prstGeom>
            <a:noFill/>
            <a:ln w="38100">
              <a:solidFill>
                <a:schemeClr val="accent2"/>
              </a:solidFill>
              <a:round/>
              <a:headEnd/>
              <a:tailEnd type="triangle" w="lg" len="lg"/>
            </a:ln>
            <a:extLst>
              <a:ext uri="{909E8E84-426E-40DD-AFC4-6F175D3DCCD1}">
                <a14:hiddenFill xmlns:a14="http://schemas.microsoft.com/office/drawing/2010/main">
                  <a:noFill/>
                </a14:hiddenFill>
              </a:ext>
            </a:extLst>
          </p:spPr>
          <p:txBody>
            <a:bodyPr anchorCtr="1">
              <a:spAutoFit/>
            </a:bodyPr>
            <a:lstStyle/>
            <a:p>
              <a:endParaRPr lang="en-US"/>
            </a:p>
          </p:txBody>
        </p:sp>
        <p:sp>
          <p:nvSpPr>
            <p:cNvPr id="533523" name="Text Box 19">
              <a:extLst>
                <a:ext uri="{FF2B5EF4-FFF2-40B4-BE49-F238E27FC236}">
                  <a16:creationId xmlns:a16="http://schemas.microsoft.com/office/drawing/2014/main" id="{F776DB59-D047-4014-BB45-44D918E39BC1}"/>
                </a:ext>
              </a:extLst>
            </p:cNvPr>
            <p:cNvSpPr txBox="1">
              <a:spLocks noChangeArrowheads="1"/>
            </p:cNvSpPr>
            <p:nvPr/>
          </p:nvSpPr>
          <p:spPr bwMode="auto">
            <a:xfrm>
              <a:off x="385" y="1208"/>
              <a:ext cx="750" cy="261"/>
            </a:xfrm>
            <a:prstGeom prst="rect">
              <a:avLst/>
            </a:prstGeom>
            <a:noFill/>
            <a:ln w="9525" algn="ctr">
              <a:noFill/>
              <a:miter lim="800000"/>
              <a:headEnd/>
              <a:tailEnd/>
            </a:ln>
            <a:effectLst/>
          </p:spPr>
          <p:txBody>
            <a:bodyPr wrap="square">
              <a:spAutoFit/>
            </a:bodyPr>
            <a:lstStyle/>
            <a:p>
              <a:pPr>
                <a:lnSpc>
                  <a:spcPct val="87000"/>
                </a:lnSpc>
                <a:defRPr/>
              </a:pPr>
              <a:r>
                <a:rPr lang="en-US" sz="2400" dirty="0">
                  <a:effectLst>
                    <a:outerShdw blurRad="38100" dist="38100" dir="2700000" algn="tl">
                      <a:srgbClr val="C0C0C0"/>
                    </a:outerShdw>
                  </a:effectLst>
                  <a:latin typeface="Comic Sans MS" panose="030F0702030302020204" pitchFamily="66" charset="0"/>
                  <a:cs typeface="Times New Roman" pitchFamily="18" charset="0"/>
                </a:rPr>
                <a:t>Inputs</a:t>
              </a:r>
            </a:p>
          </p:txBody>
        </p:sp>
        <p:sp>
          <p:nvSpPr>
            <p:cNvPr id="533524" name="Text Box 20">
              <a:extLst>
                <a:ext uri="{FF2B5EF4-FFF2-40B4-BE49-F238E27FC236}">
                  <a16:creationId xmlns:a16="http://schemas.microsoft.com/office/drawing/2014/main" id="{9912B60A-9DC9-4DCA-89CA-AA82B8237C02}"/>
                </a:ext>
              </a:extLst>
            </p:cNvPr>
            <p:cNvSpPr txBox="1">
              <a:spLocks noChangeArrowheads="1"/>
            </p:cNvSpPr>
            <p:nvPr/>
          </p:nvSpPr>
          <p:spPr bwMode="auto">
            <a:xfrm>
              <a:off x="4581" y="1208"/>
              <a:ext cx="930" cy="261"/>
            </a:xfrm>
            <a:prstGeom prst="rect">
              <a:avLst/>
            </a:prstGeom>
            <a:noFill/>
            <a:ln w="9525" algn="ctr">
              <a:noFill/>
              <a:miter lim="800000"/>
              <a:headEnd/>
              <a:tailEnd/>
            </a:ln>
            <a:effectLst/>
          </p:spPr>
          <p:txBody>
            <a:bodyPr>
              <a:spAutoFit/>
            </a:bodyPr>
            <a:lstStyle/>
            <a:p>
              <a:pPr>
                <a:lnSpc>
                  <a:spcPct val="87000"/>
                </a:lnSpc>
                <a:defRPr/>
              </a:pPr>
              <a:r>
                <a:rPr lang="en-US" sz="2400" dirty="0">
                  <a:effectLst>
                    <a:outerShdw blurRad="38100" dist="38100" dir="2700000" algn="tl">
                      <a:srgbClr val="C0C0C0"/>
                    </a:outerShdw>
                  </a:effectLst>
                  <a:latin typeface="Comic Sans MS" panose="030F0702030302020204" pitchFamily="66" charset="0"/>
                  <a:cs typeface="Times New Roman" pitchFamily="18" charset="0"/>
                </a:rPr>
                <a:t>Outputs</a:t>
              </a:r>
            </a:p>
          </p:txBody>
        </p:sp>
        <p:sp>
          <p:nvSpPr>
            <p:cNvPr id="47124" name="Line 21">
              <a:extLst>
                <a:ext uri="{FF2B5EF4-FFF2-40B4-BE49-F238E27FC236}">
                  <a16:creationId xmlns:a16="http://schemas.microsoft.com/office/drawing/2014/main" id="{90E3A041-86D0-44C8-A44B-687229D8A1FC}"/>
                </a:ext>
              </a:extLst>
            </p:cNvPr>
            <p:cNvSpPr>
              <a:spLocks noChangeShapeType="1"/>
            </p:cNvSpPr>
            <p:nvPr/>
          </p:nvSpPr>
          <p:spPr bwMode="auto">
            <a:xfrm>
              <a:off x="4241" y="1366"/>
              <a:ext cx="340" cy="0"/>
            </a:xfrm>
            <a:prstGeom prst="line">
              <a:avLst/>
            </a:prstGeom>
            <a:noFill/>
            <a:ln w="38100">
              <a:solidFill>
                <a:schemeClr val="accent1"/>
              </a:solidFill>
              <a:round/>
              <a:headEnd/>
              <a:tailEnd type="triangle" w="lg" len="lg"/>
            </a:ln>
            <a:extLst>
              <a:ext uri="{909E8E84-426E-40DD-AFC4-6F175D3DCCD1}">
                <a14:hiddenFill xmlns:a14="http://schemas.microsoft.com/office/drawing/2010/main">
                  <a:noFill/>
                </a14:hiddenFill>
              </a:ext>
            </a:extLst>
          </p:spPr>
          <p:txBody>
            <a:bodyPr anchorCtr="1">
              <a:spAutoFit/>
            </a:bodyPr>
            <a:lstStyle/>
            <a:p>
              <a:endParaRPr lang="en-US"/>
            </a:p>
          </p:txBody>
        </p:sp>
      </p:grpSp>
      <p:grpSp>
        <p:nvGrpSpPr>
          <p:cNvPr id="4" name="Group 22">
            <a:extLst>
              <a:ext uri="{FF2B5EF4-FFF2-40B4-BE49-F238E27FC236}">
                <a16:creationId xmlns:a16="http://schemas.microsoft.com/office/drawing/2014/main" id="{10CA7262-D7E1-4311-B2B9-DA114CEA80E3}"/>
              </a:ext>
            </a:extLst>
          </p:cNvPr>
          <p:cNvGrpSpPr>
            <a:grpSpLocks/>
          </p:cNvGrpSpPr>
          <p:nvPr/>
        </p:nvGrpSpPr>
        <p:grpSpPr bwMode="auto">
          <a:xfrm>
            <a:off x="2145016" y="4848225"/>
            <a:ext cx="8550693" cy="1079500"/>
            <a:chOff x="385" y="1026"/>
            <a:chExt cx="5126" cy="680"/>
          </a:xfrm>
        </p:grpSpPr>
        <p:sp>
          <p:nvSpPr>
            <p:cNvPr id="47111" name="AutoShape 23">
              <a:extLst>
                <a:ext uri="{FF2B5EF4-FFF2-40B4-BE49-F238E27FC236}">
                  <a16:creationId xmlns:a16="http://schemas.microsoft.com/office/drawing/2014/main" id="{2018FEC0-5C41-4C7F-B592-8CC31E824EFE}"/>
                </a:ext>
              </a:extLst>
            </p:cNvPr>
            <p:cNvSpPr>
              <a:spLocks noChangeArrowheads="1"/>
            </p:cNvSpPr>
            <p:nvPr/>
          </p:nvSpPr>
          <p:spPr bwMode="auto">
            <a:xfrm>
              <a:off x="1406" y="1026"/>
              <a:ext cx="1247" cy="680"/>
            </a:xfrm>
            <a:prstGeom prst="roundRect">
              <a:avLst>
                <a:gd name="adj" fmla="val 16667"/>
              </a:avLst>
            </a:prstGeom>
            <a:solidFill>
              <a:srgbClr val="FFFF00"/>
            </a:solidFill>
            <a:ln w="28575" algn="ctr">
              <a:solidFill>
                <a:schemeClr val="tx1"/>
              </a:solidFill>
              <a:round/>
              <a:headEnd/>
              <a:tailEnd/>
            </a:ln>
          </p:spPr>
          <p:txBody>
            <a:bodyPr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Comic Sans MS" panose="030F0702030302020204" pitchFamily="66" charset="0"/>
                </a:rPr>
                <a:t>Programmable</a:t>
              </a:r>
            </a:p>
            <a:p>
              <a:pPr eaLnBrk="1" hangingPunct="1">
                <a:spcBef>
                  <a:spcPct val="0"/>
                </a:spcBef>
                <a:buClrTx/>
                <a:buSzTx/>
                <a:buFontTx/>
                <a:buNone/>
              </a:pPr>
              <a:r>
                <a:rPr lang="en-US" altLang="en-US" sz="1800" dirty="0">
                  <a:latin typeface="Comic Sans MS" panose="030F0702030302020204" pitchFamily="66" charset="0"/>
                </a:rPr>
                <a:t>AND array</a:t>
              </a:r>
            </a:p>
          </p:txBody>
        </p:sp>
        <p:sp>
          <p:nvSpPr>
            <p:cNvPr id="47112" name="AutoShape 24">
              <a:extLst>
                <a:ext uri="{FF2B5EF4-FFF2-40B4-BE49-F238E27FC236}">
                  <a16:creationId xmlns:a16="http://schemas.microsoft.com/office/drawing/2014/main" id="{AE0E618E-DB70-4057-80D0-C923CD687614}"/>
                </a:ext>
              </a:extLst>
            </p:cNvPr>
            <p:cNvSpPr>
              <a:spLocks noChangeArrowheads="1"/>
            </p:cNvSpPr>
            <p:nvPr/>
          </p:nvSpPr>
          <p:spPr bwMode="auto">
            <a:xfrm>
              <a:off x="2993" y="1026"/>
              <a:ext cx="1248" cy="680"/>
            </a:xfrm>
            <a:prstGeom prst="roundRect">
              <a:avLst>
                <a:gd name="adj" fmla="val 16667"/>
              </a:avLst>
            </a:prstGeom>
            <a:solidFill>
              <a:srgbClr val="FFFF00"/>
            </a:solidFill>
            <a:ln w="28575" algn="ctr">
              <a:solidFill>
                <a:schemeClr val="tx1"/>
              </a:solidFill>
              <a:round/>
              <a:headEnd/>
              <a:tailEnd/>
            </a:ln>
          </p:spPr>
          <p:txBody>
            <a:bodyPr anchor="ctr" anchorCtr="1"/>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latin typeface="Comic Sans MS" panose="030F0702030302020204" pitchFamily="66" charset="0"/>
                </a:rPr>
                <a:t>Programmable</a:t>
              </a:r>
            </a:p>
            <a:p>
              <a:pPr eaLnBrk="1" hangingPunct="1">
                <a:spcBef>
                  <a:spcPct val="0"/>
                </a:spcBef>
                <a:buClrTx/>
                <a:buSzTx/>
                <a:buFontTx/>
                <a:buNone/>
              </a:pPr>
              <a:r>
                <a:rPr lang="en-US" altLang="en-US" sz="1800" dirty="0">
                  <a:latin typeface="Comic Sans MS" panose="030F0702030302020204" pitchFamily="66" charset="0"/>
                </a:rPr>
                <a:t>OR array</a:t>
              </a:r>
            </a:p>
          </p:txBody>
        </p:sp>
        <p:sp>
          <p:nvSpPr>
            <p:cNvPr id="47113" name="Line 25">
              <a:extLst>
                <a:ext uri="{FF2B5EF4-FFF2-40B4-BE49-F238E27FC236}">
                  <a16:creationId xmlns:a16="http://schemas.microsoft.com/office/drawing/2014/main" id="{0DA7D151-C031-40DE-8ABC-540E0FC71F10}"/>
                </a:ext>
              </a:extLst>
            </p:cNvPr>
            <p:cNvSpPr>
              <a:spLocks noChangeShapeType="1"/>
            </p:cNvSpPr>
            <p:nvPr/>
          </p:nvSpPr>
          <p:spPr bwMode="auto">
            <a:xfrm>
              <a:off x="2653" y="1366"/>
              <a:ext cx="340" cy="0"/>
            </a:xfrm>
            <a:prstGeom prst="line">
              <a:avLst/>
            </a:prstGeom>
            <a:noFill/>
            <a:ln w="38100">
              <a:solidFill>
                <a:schemeClr val="tx1"/>
              </a:solidFill>
              <a:round/>
              <a:headEnd/>
              <a:tailEnd type="triangle" w="lg" len="lg"/>
            </a:ln>
            <a:extLst>
              <a:ext uri="{909E8E84-426E-40DD-AFC4-6F175D3DCCD1}">
                <a14:hiddenFill xmlns:a14="http://schemas.microsoft.com/office/drawing/2010/main">
                  <a:noFill/>
                </a14:hiddenFill>
              </a:ext>
            </a:extLst>
          </p:spPr>
          <p:txBody>
            <a:bodyPr anchorCtr="1">
              <a:spAutoFit/>
            </a:bodyPr>
            <a:lstStyle/>
            <a:p>
              <a:endParaRPr lang="en-US"/>
            </a:p>
          </p:txBody>
        </p:sp>
        <p:sp>
          <p:nvSpPr>
            <p:cNvPr id="47114" name="Line 26">
              <a:extLst>
                <a:ext uri="{FF2B5EF4-FFF2-40B4-BE49-F238E27FC236}">
                  <a16:creationId xmlns:a16="http://schemas.microsoft.com/office/drawing/2014/main" id="{4E984041-4B8D-4ED4-812C-CFA204F3D209}"/>
                </a:ext>
              </a:extLst>
            </p:cNvPr>
            <p:cNvSpPr>
              <a:spLocks noChangeShapeType="1"/>
            </p:cNvSpPr>
            <p:nvPr/>
          </p:nvSpPr>
          <p:spPr bwMode="auto">
            <a:xfrm>
              <a:off x="1066" y="1366"/>
              <a:ext cx="340" cy="0"/>
            </a:xfrm>
            <a:prstGeom prst="line">
              <a:avLst/>
            </a:prstGeom>
            <a:noFill/>
            <a:ln w="38100">
              <a:solidFill>
                <a:schemeClr val="accent2"/>
              </a:solidFill>
              <a:round/>
              <a:headEnd/>
              <a:tailEnd type="triangle" w="lg" len="lg"/>
            </a:ln>
            <a:extLst>
              <a:ext uri="{909E8E84-426E-40DD-AFC4-6F175D3DCCD1}">
                <a14:hiddenFill xmlns:a14="http://schemas.microsoft.com/office/drawing/2010/main">
                  <a:noFill/>
                </a14:hiddenFill>
              </a:ext>
            </a:extLst>
          </p:spPr>
          <p:txBody>
            <a:bodyPr anchorCtr="1">
              <a:spAutoFit/>
            </a:bodyPr>
            <a:lstStyle/>
            <a:p>
              <a:endParaRPr lang="en-US"/>
            </a:p>
          </p:txBody>
        </p:sp>
        <p:sp>
          <p:nvSpPr>
            <p:cNvPr id="533531" name="Text Box 27">
              <a:extLst>
                <a:ext uri="{FF2B5EF4-FFF2-40B4-BE49-F238E27FC236}">
                  <a16:creationId xmlns:a16="http://schemas.microsoft.com/office/drawing/2014/main" id="{DF4B468F-D215-426C-8730-A1BBBD8A9BFD}"/>
                </a:ext>
              </a:extLst>
            </p:cNvPr>
            <p:cNvSpPr txBox="1">
              <a:spLocks noChangeArrowheads="1"/>
            </p:cNvSpPr>
            <p:nvPr/>
          </p:nvSpPr>
          <p:spPr bwMode="auto">
            <a:xfrm>
              <a:off x="385" y="1208"/>
              <a:ext cx="681" cy="463"/>
            </a:xfrm>
            <a:prstGeom prst="rect">
              <a:avLst/>
            </a:prstGeom>
            <a:noFill/>
            <a:ln w="9525" algn="ctr">
              <a:noFill/>
              <a:miter lim="800000"/>
              <a:headEnd/>
              <a:tailEnd/>
            </a:ln>
            <a:effectLst/>
          </p:spPr>
          <p:txBody>
            <a:bodyPr>
              <a:spAutoFit/>
            </a:bodyPr>
            <a:lstStyle/>
            <a:p>
              <a:pPr>
                <a:lnSpc>
                  <a:spcPct val="87000"/>
                </a:lnSpc>
                <a:defRPr/>
              </a:pPr>
              <a:r>
                <a:rPr lang="en-US" sz="2400" dirty="0">
                  <a:effectLst>
                    <a:outerShdw blurRad="38100" dist="38100" dir="2700000" algn="tl">
                      <a:srgbClr val="C0C0C0"/>
                    </a:outerShdw>
                  </a:effectLst>
                  <a:latin typeface="Comic Sans MS" panose="030F0702030302020204" pitchFamily="66" charset="0"/>
                  <a:cs typeface="Times New Roman" pitchFamily="18" charset="0"/>
                </a:rPr>
                <a:t>Inputs</a:t>
              </a:r>
            </a:p>
          </p:txBody>
        </p:sp>
        <p:sp>
          <p:nvSpPr>
            <p:cNvPr id="533532" name="Text Box 28">
              <a:extLst>
                <a:ext uri="{FF2B5EF4-FFF2-40B4-BE49-F238E27FC236}">
                  <a16:creationId xmlns:a16="http://schemas.microsoft.com/office/drawing/2014/main" id="{0DECB781-E84C-4ED3-9037-CE77391A0261}"/>
                </a:ext>
              </a:extLst>
            </p:cNvPr>
            <p:cNvSpPr txBox="1">
              <a:spLocks noChangeArrowheads="1"/>
            </p:cNvSpPr>
            <p:nvPr/>
          </p:nvSpPr>
          <p:spPr bwMode="auto">
            <a:xfrm>
              <a:off x="4581" y="1217"/>
              <a:ext cx="930" cy="261"/>
            </a:xfrm>
            <a:prstGeom prst="rect">
              <a:avLst/>
            </a:prstGeom>
            <a:noFill/>
            <a:ln w="9525" algn="ctr">
              <a:noFill/>
              <a:miter lim="800000"/>
              <a:headEnd/>
              <a:tailEnd/>
            </a:ln>
            <a:effectLst/>
          </p:spPr>
          <p:txBody>
            <a:bodyPr>
              <a:spAutoFit/>
            </a:bodyPr>
            <a:lstStyle/>
            <a:p>
              <a:pPr>
                <a:lnSpc>
                  <a:spcPct val="87000"/>
                </a:lnSpc>
                <a:defRPr/>
              </a:pPr>
              <a:r>
                <a:rPr lang="en-US" sz="2400" dirty="0">
                  <a:effectLst>
                    <a:outerShdw blurRad="38100" dist="38100" dir="2700000" algn="tl">
                      <a:srgbClr val="C0C0C0"/>
                    </a:outerShdw>
                  </a:effectLst>
                  <a:latin typeface="Comic Sans MS" panose="030F0702030302020204" pitchFamily="66" charset="0"/>
                  <a:cs typeface="Times New Roman" pitchFamily="18" charset="0"/>
                </a:rPr>
                <a:t>Outputs</a:t>
              </a:r>
            </a:p>
          </p:txBody>
        </p:sp>
        <p:sp>
          <p:nvSpPr>
            <p:cNvPr id="47117" name="Line 29">
              <a:extLst>
                <a:ext uri="{FF2B5EF4-FFF2-40B4-BE49-F238E27FC236}">
                  <a16:creationId xmlns:a16="http://schemas.microsoft.com/office/drawing/2014/main" id="{B3207EC8-5BC9-4F9E-BC39-1E53783411D9}"/>
                </a:ext>
              </a:extLst>
            </p:cNvPr>
            <p:cNvSpPr>
              <a:spLocks noChangeShapeType="1"/>
            </p:cNvSpPr>
            <p:nvPr/>
          </p:nvSpPr>
          <p:spPr bwMode="auto">
            <a:xfrm>
              <a:off x="4241" y="1366"/>
              <a:ext cx="340" cy="0"/>
            </a:xfrm>
            <a:prstGeom prst="line">
              <a:avLst/>
            </a:prstGeom>
            <a:noFill/>
            <a:ln w="38100">
              <a:solidFill>
                <a:schemeClr val="accent1"/>
              </a:solidFill>
              <a:round/>
              <a:headEnd/>
              <a:tailEnd type="triangle" w="lg" len="lg"/>
            </a:ln>
            <a:extLst>
              <a:ext uri="{909E8E84-426E-40DD-AFC4-6F175D3DCCD1}">
                <a14:hiddenFill xmlns:a14="http://schemas.microsoft.com/office/drawing/2010/main">
                  <a:noFill/>
                </a14:hiddenFill>
              </a:ext>
            </a:extLst>
          </p:spPr>
          <p:txBody>
            <a:bodyPr anchorCtr="1">
              <a:spAutoFit/>
            </a:bodyPr>
            <a:lstStyle/>
            <a:p>
              <a:endParaRPr lang="en-US"/>
            </a:p>
          </p:txBody>
        </p:sp>
      </p:grpSp>
      <p:sp>
        <p:nvSpPr>
          <p:cNvPr id="5" name="Slide Number Placeholder 4"/>
          <p:cNvSpPr>
            <a:spLocks noGrp="1"/>
          </p:cNvSpPr>
          <p:nvPr>
            <p:ph type="sldNum" sz="quarter" idx="12"/>
          </p:nvPr>
        </p:nvSpPr>
        <p:spPr/>
        <p:txBody>
          <a:bodyPr/>
          <a:lstStyle/>
          <a:p>
            <a:fld id="{5A81485A-01B8-4054-A537-7FB3100B64ED}" type="slidenum">
              <a:rPr lang="en-US" smtClean="0"/>
              <a:t>30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2" presetClass="entr" presetSubtype="8" fill="hold" nodeType="afterEffect">
                                  <p:stCondLst>
                                    <p:cond delay="0"/>
                                  </p:stCondLst>
                                  <p:childTnLst>
                                    <p:set>
                                      <p:cBhvr>
                                        <p:cTn id="6" dur="1" fill="hold">
                                          <p:stCondLst>
                                            <p:cond delay="0"/>
                                          </p:stCondLst>
                                        </p:cTn>
                                        <p:tgtEl>
                                          <p:spTgt spid="533507">
                                            <p:txEl>
                                              <p:pRg st="0" end="0"/>
                                            </p:txEl>
                                          </p:spTgt>
                                        </p:tgtEl>
                                        <p:attrNameLst>
                                          <p:attrName>style.visibility</p:attrName>
                                        </p:attrNameLst>
                                      </p:cBhvr>
                                      <p:to>
                                        <p:strVal val="visible"/>
                                      </p:to>
                                    </p:set>
                                    <p:animEffect transition="in" filter="wipe(left)">
                                      <p:cBhvr>
                                        <p:cTn id="7" dur="500"/>
                                        <p:tgtEl>
                                          <p:spTgt spid="533507">
                                            <p:txEl>
                                              <p:pRg st="0" end="0"/>
                                            </p:txEl>
                                          </p:spTgt>
                                        </p:tgtEl>
                                      </p:cBhvr>
                                    </p:animEffect>
                                  </p:childTnLst>
                                </p:cTn>
                              </p:par>
                            </p:childTnLst>
                          </p:cTn>
                        </p:par>
                        <p:par>
                          <p:cTn id="8" fill="hold" nodeType="afterGroup">
                            <p:stCondLst>
                              <p:cond delay="500"/>
                            </p:stCondLst>
                            <p:childTnLst>
                              <p:par>
                                <p:cTn id="9" presetID="22" presetClass="entr" presetSubtype="8"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Effect transition="in" filter="wipe(left)">
                                      <p:cBhvr>
                                        <p:cTn id="11" dur="500"/>
                                        <p:tgtEl>
                                          <p:spTgt spid="2"/>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2" presetClass="entr" presetSubtype="8" fill="hold" nodeType="clickEffect">
                                  <p:stCondLst>
                                    <p:cond delay="0"/>
                                  </p:stCondLst>
                                  <p:childTnLst>
                                    <p:set>
                                      <p:cBhvr>
                                        <p:cTn id="15" dur="1" fill="hold">
                                          <p:stCondLst>
                                            <p:cond delay="0"/>
                                          </p:stCondLst>
                                        </p:cTn>
                                        <p:tgtEl>
                                          <p:spTgt spid="533507">
                                            <p:txEl>
                                              <p:pRg st="3" end="3"/>
                                            </p:txEl>
                                          </p:spTgt>
                                        </p:tgtEl>
                                        <p:attrNameLst>
                                          <p:attrName>style.visibility</p:attrName>
                                        </p:attrNameLst>
                                      </p:cBhvr>
                                      <p:to>
                                        <p:strVal val="visible"/>
                                      </p:to>
                                    </p:set>
                                    <p:animEffect transition="in" filter="wipe(left)">
                                      <p:cBhvr>
                                        <p:cTn id="16" dur="500"/>
                                        <p:tgtEl>
                                          <p:spTgt spid="533507">
                                            <p:txEl>
                                              <p:pRg st="3" end="3"/>
                                            </p:txEl>
                                          </p:spTgt>
                                        </p:tgtEl>
                                      </p:cBhvr>
                                    </p:animEffect>
                                  </p:childTnLst>
                                </p:cTn>
                              </p:par>
                            </p:childTnLst>
                          </p:cTn>
                        </p:par>
                        <p:par>
                          <p:cTn id="17" fill="hold" nodeType="afterGroup">
                            <p:stCondLst>
                              <p:cond delay="500"/>
                            </p:stCondLst>
                            <p:childTnLst>
                              <p:par>
                                <p:cTn id="18" presetID="22" presetClass="entr" presetSubtype="8" fill="hold" nodeType="afterEffect">
                                  <p:stCondLst>
                                    <p:cond delay="0"/>
                                  </p:stCondLst>
                                  <p:childTnLst>
                                    <p:set>
                                      <p:cBhvr>
                                        <p:cTn id="19" dur="1" fill="hold">
                                          <p:stCondLst>
                                            <p:cond delay="0"/>
                                          </p:stCondLst>
                                        </p:cTn>
                                        <p:tgtEl>
                                          <p:spTgt spid="3"/>
                                        </p:tgtEl>
                                        <p:attrNameLst>
                                          <p:attrName>style.visibility</p:attrName>
                                        </p:attrNameLst>
                                      </p:cBhvr>
                                      <p:to>
                                        <p:strVal val="visible"/>
                                      </p:to>
                                    </p:set>
                                    <p:animEffect transition="in" filter="wipe(left)">
                                      <p:cBhvr>
                                        <p:cTn id="20" dur="500"/>
                                        <p:tgtEl>
                                          <p:spTgt spid="3"/>
                                        </p:tgtEl>
                                      </p:cBhvr>
                                    </p:animEffect>
                                  </p:childTnLst>
                                </p:cTn>
                              </p:par>
                            </p:childTnLst>
                          </p:cTn>
                        </p:par>
                      </p:childTnLst>
                    </p:cTn>
                  </p:par>
                  <p:par>
                    <p:cTn id="21" fill="hold" nodeType="clickPar">
                      <p:stCondLst>
                        <p:cond delay="indefinite"/>
                      </p:stCondLst>
                      <p:childTnLst>
                        <p:par>
                          <p:cTn id="22" fill="hold" nodeType="withGroup">
                            <p:stCondLst>
                              <p:cond delay="0"/>
                            </p:stCondLst>
                            <p:childTnLst>
                              <p:par>
                                <p:cTn id="23" presetID="22" presetClass="entr" presetSubtype="8" fill="hold" nodeType="clickEffect">
                                  <p:stCondLst>
                                    <p:cond delay="0"/>
                                  </p:stCondLst>
                                  <p:childTnLst>
                                    <p:set>
                                      <p:cBhvr>
                                        <p:cTn id="24" dur="1" fill="hold">
                                          <p:stCondLst>
                                            <p:cond delay="0"/>
                                          </p:stCondLst>
                                        </p:cTn>
                                        <p:tgtEl>
                                          <p:spTgt spid="533507">
                                            <p:txEl>
                                              <p:pRg st="6" end="6"/>
                                            </p:txEl>
                                          </p:spTgt>
                                        </p:tgtEl>
                                        <p:attrNameLst>
                                          <p:attrName>style.visibility</p:attrName>
                                        </p:attrNameLst>
                                      </p:cBhvr>
                                      <p:to>
                                        <p:strVal val="visible"/>
                                      </p:to>
                                    </p:set>
                                    <p:animEffect transition="in" filter="wipe(left)">
                                      <p:cBhvr>
                                        <p:cTn id="25" dur="500"/>
                                        <p:tgtEl>
                                          <p:spTgt spid="533507">
                                            <p:txEl>
                                              <p:pRg st="6" end="6"/>
                                            </p:txEl>
                                          </p:spTgt>
                                        </p:tgtEl>
                                      </p:cBhvr>
                                    </p:animEffect>
                                  </p:childTnLst>
                                </p:cTn>
                              </p:par>
                            </p:childTnLst>
                          </p:cTn>
                        </p:par>
                        <p:par>
                          <p:cTn id="26" fill="hold" nodeType="afterGroup">
                            <p:stCondLst>
                              <p:cond delay="500"/>
                            </p:stCondLst>
                            <p:childTnLst>
                              <p:par>
                                <p:cTn id="27" presetID="22" presetClass="entr" presetSubtype="8" fill="hold" nodeType="afterEffect">
                                  <p:stCondLst>
                                    <p:cond delay="0"/>
                                  </p:stCondLst>
                                  <p:childTnLst>
                                    <p:set>
                                      <p:cBhvr>
                                        <p:cTn id="28" dur="1" fill="hold">
                                          <p:stCondLst>
                                            <p:cond delay="0"/>
                                          </p:stCondLst>
                                        </p:cTn>
                                        <p:tgtEl>
                                          <p:spTgt spid="4"/>
                                        </p:tgtEl>
                                        <p:attrNameLst>
                                          <p:attrName>style.visibility</p:attrName>
                                        </p:attrNameLst>
                                      </p:cBhvr>
                                      <p:to>
                                        <p:strVal val="visible"/>
                                      </p:to>
                                    </p:set>
                                    <p:animEffect transition="in" filter="wipe(left)">
                                      <p:cBhvr>
                                        <p:cTn id="2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Title 1">
            <a:extLst>
              <a:ext uri="{FF2B5EF4-FFF2-40B4-BE49-F238E27FC236}">
                <a16:creationId xmlns:a16="http://schemas.microsoft.com/office/drawing/2014/main" id="{C8BE3DB0-7263-41B5-A26D-F356754E36C9}"/>
              </a:ext>
            </a:extLst>
          </p:cNvPr>
          <p:cNvSpPr>
            <a:spLocks noGrp="1"/>
          </p:cNvSpPr>
          <p:nvPr>
            <p:ph type="title"/>
          </p:nvPr>
        </p:nvSpPr>
        <p:spPr>
          <a:xfrm>
            <a:off x="838200" y="184728"/>
            <a:ext cx="10515600" cy="1325563"/>
          </a:xfrm>
        </p:spPr>
        <p:txBody>
          <a:bodyPr/>
          <a:lstStyle/>
          <a:p>
            <a:pPr algn="ctr"/>
            <a:r>
              <a:rPr lang="en-US" altLang="en-US" dirty="0">
                <a:latin typeface="Comic Sans MS" panose="030F0702030302020204" pitchFamily="66" charset="0"/>
              </a:rPr>
              <a:t>General structure of PLDs.</a:t>
            </a:r>
          </a:p>
        </p:txBody>
      </p:sp>
      <p:pic>
        <p:nvPicPr>
          <p:cNvPr id="48132" name="Picture 4" descr="giv52503_0548">
            <a:extLst>
              <a:ext uri="{FF2B5EF4-FFF2-40B4-BE49-F238E27FC236}">
                <a16:creationId xmlns:a16="http://schemas.microsoft.com/office/drawing/2014/main" id="{E14E4F11-35D1-4D08-A8F6-014A35B5720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02644" y="1731675"/>
            <a:ext cx="7986712" cy="34131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CC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p:txBody>
          <a:bodyPr/>
          <a:lstStyle/>
          <a:p>
            <a:fld id="{5A81485A-01B8-4054-A537-7FB3100B64ED}" type="slidenum">
              <a:rPr lang="en-US" smtClean="0"/>
              <a:t>31</a:t>
            </a:fld>
            <a:endParaRPr lang="en-US"/>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a:extLst>
              <a:ext uri="{FF2B5EF4-FFF2-40B4-BE49-F238E27FC236}">
                <a16:creationId xmlns:a16="http://schemas.microsoft.com/office/drawing/2014/main" id="{33E0C6B5-C4D9-41D6-AB75-33F041A893B3}"/>
              </a:ext>
            </a:extLst>
          </p:cNvPr>
          <p:cNvSpPr>
            <a:spLocks noGrp="1"/>
          </p:cNvSpPr>
          <p:nvPr>
            <p:ph type="title"/>
          </p:nvPr>
        </p:nvSpPr>
        <p:spPr>
          <a:xfrm>
            <a:off x="675266" y="143453"/>
            <a:ext cx="10515600" cy="1325563"/>
          </a:xfrm>
        </p:spPr>
        <p:txBody>
          <a:bodyPr/>
          <a:lstStyle/>
          <a:p>
            <a:pPr algn="ctr"/>
            <a:r>
              <a:rPr lang="en-US" altLang="en-US" dirty="0">
                <a:latin typeface="Comic Sans MS" panose="030F0702030302020204" pitchFamily="66" charset="0"/>
              </a:rPr>
              <a:t>Buffer/inverter</a:t>
            </a:r>
          </a:p>
        </p:txBody>
      </p:sp>
      <p:sp>
        <p:nvSpPr>
          <p:cNvPr id="49156" name="Text Box 2">
            <a:extLst>
              <a:ext uri="{FF2B5EF4-FFF2-40B4-BE49-F238E27FC236}">
                <a16:creationId xmlns:a16="http://schemas.microsoft.com/office/drawing/2014/main" id="{30B90CCF-830C-4142-B0A4-D444268C8535}"/>
              </a:ext>
            </a:extLst>
          </p:cNvPr>
          <p:cNvSpPr txBox="1">
            <a:spLocks noChangeArrowheads="1"/>
          </p:cNvSpPr>
          <p:nvPr/>
        </p:nvSpPr>
        <p:spPr bwMode="auto">
          <a:xfrm>
            <a:off x="3380366" y="4918075"/>
            <a:ext cx="51054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1436" tIns="45717" rIns="91436" bIns="45717">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2400" b="1" dirty="0">
                <a:latin typeface="Comic Sans MS" panose="030F0702030302020204" pitchFamily="66" charset="0"/>
                <a:cs typeface="Arial" panose="020B0604020202020204" pitchFamily="34" charset="0"/>
              </a:rPr>
              <a:t>(</a:t>
            </a:r>
            <a:r>
              <a:rPr lang="en-US" altLang="en-US" sz="2400" b="1" i="1" dirty="0">
                <a:latin typeface="Comic Sans MS" panose="030F0702030302020204" pitchFamily="66" charset="0"/>
                <a:cs typeface="Arial" panose="020B0604020202020204" pitchFamily="34" charset="0"/>
              </a:rPr>
              <a:t>a</a:t>
            </a:r>
            <a:r>
              <a:rPr lang="en-US" altLang="en-US" sz="2400" b="1" dirty="0">
                <a:latin typeface="Comic Sans MS" panose="030F0702030302020204" pitchFamily="66" charset="0"/>
                <a:cs typeface="Arial" panose="020B0604020202020204" pitchFamily="34" charset="0"/>
              </a:rPr>
              <a:t>) Symbol. (</a:t>
            </a:r>
            <a:r>
              <a:rPr lang="en-US" altLang="en-US" sz="2400" b="1" i="1" dirty="0">
                <a:latin typeface="Comic Sans MS" panose="030F0702030302020204" pitchFamily="66" charset="0"/>
                <a:cs typeface="Arial" panose="020B0604020202020204" pitchFamily="34" charset="0"/>
              </a:rPr>
              <a:t>b</a:t>
            </a:r>
            <a:r>
              <a:rPr lang="en-US" altLang="en-US" sz="2400" b="1" dirty="0">
                <a:latin typeface="Comic Sans MS" panose="030F0702030302020204" pitchFamily="66" charset="0"/>
                <a:cs typeface="Arial" panose="020B0604020202020204" pitchFamily="34" charset="0"/>
              </a:rPr>
              <a:t>) Logic equivalent</a:t>
            </a:r>
            <a:r>
              <a:rPr lang="en-US" altLang="en-US" sz="2400" b="1" dirty="0">
                <a:latin typeface="Times New Roman" panose="02020603050405020304" pitchFamily="18" charset="0"/>
                <a:cs typeface="Arial" panose="020B0604020202020204" pitchFamily="34" charset="0"/>
              </a:rPr>
              <a:t>.</a:t>
            </a:r>
            <a:endParaRPr lang="en-US" altLang="en-US" sz="1800" dirty="0">
              <a:latin typeface="Times New Roman" panose="02020603050405020304" pitchFamily="18" charset="0"/>
              <a:cs typeface="Arial" panose="020B0604020202020204" pitchFamily="34" charset="0"/>
            </a:endParaRPr>
          </a:p>
        </p:txBody>
      </p:sp>
      <p:pic>
        <p:nvPicPr>
          <p:cNvPr id="49157" name="Picture 5" descr="giv52503_0549">
            <a:extLst>
              <a:ext uri="{FF2B5EF4-FFF2-40B4-BE49-F238E27FC236}">
                <a16:creationId xmlns:a16="http://schemas.microsoft.com/office/drawing/2014/main" id="{1AD5B727-8965-4A3F-B42A-2893F57C65D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39491" y="1879600"/>
            <a:ext cx="7629525" cy="251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CC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p:txBody>
          <a:bodyPr/>
          <a:lstStyle/>
          <a:p>
            <a:fld id="{5A81485A-01B8-4054-A537-7FB3100B64ED}" type="slidenum">
              <a:rPr lang="en-US" smtClean="0"/>
              <a:t>32</a:t>
            </a:fld>
            <a:endParaRPr lang="en-US"/>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7CF93324-3FBD-44F2-AB29-5BAF5662BF3B}"/>
              </a:ext>
            </a:extLst>
          </p:cNvPr>
          <p:cNvSpPr>
            <a:spLocks noGrp="1" noChangeArrowheads="1"/>
          </p:cNvSpPr>
          <p:nvPr>
            <p:ph type="title"/>
          </p:nvPr>
        </p:nvSpPr>
        <p:spPr>
          <a:xfrm>
            <a:off x="1792422" y="184860"/>
            <a:ext cx="8358763" cy="762000"/>
          </a:xfrm>
        </p:spPr>
        <p:txBody>
          <a:bodyPr>
            <a:noAutofit/>
          </a:bodyPr>
          <a:lstStyle/>
          <a:p>
            <a:pPr algn="ctr"/>
            <a:r>
              <a:rPr lang="en-GB" altLang="en-US" sz="4000" dirty="0">
                <a:latin typeface="Comic Sans MS" panose="030F0702030302020204" pitchFamily="66" charset="0"/>
              </a:rPr>
              <a:t>Programmable Logic Devices (IV)</a:t>
            </a:r>
          </a:p>
        </p:txBody>
      </p:sp>
      <p:sp>
        <p:nvSpPr>
          <p:cNvPr id="50179" name="Rectangle 53">
            <a:extLst>
              <a:ext uri="{FF2B5EF4-FFF2-40B4-BE49-F238E27FC236}">
                <a16:creationId xmlns:a16="http://schemas.microsoft.com/office/drawing/2014/main" id="{6F0469D5-7184-49C1-A7E2-0671D4CFDF25}"/>
              </a:ext>
            </a:extLst>
          </p:cNvPr>
          <p:cNvSpPr>
            <a:spLocks noChangeArrowheads="1"/>
          </p:cNvSpPr>
          <p:nvPr/>
        </p:nvSpPr>
        <p:spPr bwMode="auto">
          <a:xfrm>
            <a:off x="1881188" y="1357313"/>
            <a:ext cx="7620000" cy="53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
                <a:schemeClr val="accent1"/>
              </a:buClr>
              <a:buSzPct val="120000"/>
              <a:buFont typeface="Arial" panose="020B0604020202020204" pitchFamily="34" charset="0"/>
              <a:buChar char="•"/>
            </a:pPr>
            <a:r>
              <a:rPr kumimoji="1" lang="en-GB" altLang="en-US" sz="1800" dirty="0">
                <a:solidFill>
                  <a:srgbClr val="080808"/>
                </a:solidFill>
                <a:latin typeface="Comic Sans MS" panose="030F0702030302020204" pitchFamily="66" charset="0"/>
              </a:rPr>
              <a:t>“</a:t>
            </a:r>
            <a:r>
              <a:rPr kumimoji="1" lang="en-GB" altLang="en-US" sz="2400" dirty="0">
                <a:solidFill>
                  <a:srgbClr val="080808"/>
                </a:solidFill>
                <a:latin typeface="Comic Sans MS" panose="030F0702030302020204" pitchFamily="66" charset="0"/>
              </a:rPr>
              <a:t>Programming” an array – blowing the fuses.</a:t>
            </a:r>
          </a:p>
        </p:txBody>
      </p:sp>
      <p:grpSp>
        <p:nvGrpSpPr>
          <p:cNvPr id="50180" name="Group 539">
            <a:extLst>
              <a:ext uri="{FF2B5EF4-FFF2-40B4-BE49-F238E27FC236}">
                <a16:creationId xmlns:a16="http://schemas.microsoft.com/office/drawing/2014/main" id="{6CD8D7EF-8981-458D-B239-A88916888BD5}"/>
              </a:ext>
            </a:extLst>
          </p:cNvPr>
          <p:cNvGrpSpPr>
            <a:grpSpLocks/>
          </p:cNvGrpSpPr>
          <p:nvPr/>
        </p:nvGrpSpPr>
        <p:grpSpPr bwMode="auto">
          <a:xfrm>
            <a:off x="2292237" y="2197061"/>
            <a:ext cx="3084369" cy="2420980"/>
            <a:chOff x="1248" y="1392"/>
            <a:chExt cx="1776" cy="1200"/>
          </a:xfrm>
        </p:grpSpPr>
        <p:sp>
          <p:nvSpPr>
            <p:cNvPr id="50256" name="AutoShape 56">
              <a:extLst>
                <a:ext uri="{FF2B5EF4-FFF2-40B4-BE49-F238E27FC236}">
                  <a16:creationId xmlns:a16="http://schemas.microsoft.com/office/drawing/2014/main" id="{9B81EA08-C5C6-4929-8876-D438846D9CC9}"/>
                </a:ext>
              </a:extLst>
            </p:cNvPr>
            <p:cNvSpPr>
              <a:spLocks noChangeArrowheads="1"/>
            </p:cNvSpPr>
            <p:nvPr/>
          </p:nvSpPr>
          <p:spPr bwMode="auto">
            <a:xfrm>
              <a:off x="2304" y="1680"/>
              <a:ext cx="288" cy="240"/>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57" name="Line 57">
              <a:extLst>
                <a:ext uri="{FF2B5EF4-FFF2-40B4-BE49-F238E27FC236}">
                  <a16:creationId xmlns:a16="http://schemas.microsoft.com/office/drawing/2014/main" id="{951A5A57-09D3-47D4-9EA9-D754B98761DD}"/>
                </a:ext>
              </a:extLst>
            </p:cNvPr>
            <p:cNvSpPr>
              <a:spLocks noChangeShapeType="1"/>
            </p:cNvSpPr>
            <p:nvPr/>
          </p:nvSpPr>
          <p:spPr bwMode="auto">
            <a:xfrm>
              <a:off x="1248" y="1728"/>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8" name="Line 58">
              <a:extLst>
                <a:ext uri="{FF2B5EF4-FFF2-40B4-BE49-F238E27FC236}">
                  <a16:creationId xmlns:a16="http://schemas.microsoft.com/office/drawing/2014/main" id="{A3E7C792-95CD-4F37-B675-ABAB241D0153}"/>
                </a:ext>
              </a:extLst>
            </p:cNvPr>
            <p:cNvSpPr>
              <a:spLocks noChangeShapeType="1"/>
            </p:cNvSpPr>
            <p:nvPr/>
          </p:nvSpPr>
          <p:spPr bwMode="auto">
            <a:xfrm>
              <a:off x="1248" y="1872"/>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9" name="Line 59">
              <a:extLst>
                <a:ext uri="{FF2B5EF4-FFF2-40B4-BE49-F238E27FC236}">
                  <a16:creationId xmlns:a16="http://schemas.microsoft.com/office/drawing/2014/main" id="{96C096D1-50C0-42B4-A556-1C12F6EF2025}"/>
                </a:ext>
              </a:extLst>
            </p:cNvPr>
            <p:cNvSpPr>
              <a:spLocks noChangeShapeType="1"/>
            </p:cNvSpPr>
            <p:nvPr/>
          </p:nvSpPr>
          <p:spPr bwMode="auto">
            <a:xfrm>
              <a:off x="1968" y="1584"/>
              <a:ext cx="0" cy="100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0260" name="Group 73">
              <a:extLst>
                <a:ext uri="{FF2B5EF4-FFF2-40B4-BE49-F238E27FC236}">
                  <a16:creationId xmlns:a16="http://schemas.microsoft.com/office/drawing/2014/main" id="{55BF6E4F-5EA3-4DCF-9E0B-C4A684F3D0C3}"/>
                </a:ext>
              </a:extLst>
            </p:cNvPr>
            <p:cNvGrpSpPr>
              <a:grpSpLocks/>
            </p:cNvGrpSpPr>
            <p:nvPr/>
          </p:nvGrpSpPr>
          <p:grpSpPr bwMode="auto">
            <a:xfrm>
              <a:off x="1963" y="1634"/>
              <a:ext cx="109" cy="102"/>
              <a:chOff x="3202" y="2939"/>
              <a:chExt cx="663" cy="669"/>
            </a:xfrm>
          </p:grpSpPr>
          <p:sp>
            <p:nvSpPr>
              <p:cNvPr id="50464" name="Oval 62">
                <a:extLst>
                  <a:ext uri="{FF2B5EF4-FFF2-40B4-BE49-F238E27FC236}">
                    <a16:creationId xmlns:a16="http://schemas.microsoft.com/office/drawing/2014/main" id="{A8F884F7-2627-4917-BAAC-370F236BA93B}"/>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65" name="Oval 63">
                <a:extLst>
                  <a:ext uri="{FF2B5EF4-FFF2-40B4-BE49-F238E27FC236}">
                    <a16:creationId xmlns:a16="http://schemas.microsoft.com/office/drawing/2014/main" id="{A4098A73-2FED-4AFE-B658-FE3DD2AD0C01}"/>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66" name="Oval 64">
                <a:extLst>
                  <a:ext uri="{FF2B5EF4-FFF2-40B4-BE49-F238E27FC236}">
                    <a16:creationId xmlns:a16="http://schemas.microsoft.com/office/drawing/2014/main" id="{358265C2-4DBA-446C-B0FA-43597E1C6E65}"/>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67" name="Oval 65">
                <a:extLst>
                  <a:ext uri="{FF2B5EF4-FFF2-40B4-BE49-F238E27FC236}">
                    <a16:creationId xmlns:a16="http://schemas.microsoft.com/office/drawing/2014/main" id="{9EE32571-0733-4D02-B2E6-AC8F249BAD59}"/>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68" name="Line 66">
                <a:extLst>
                  <a:ext uri="{FF2B5EF4-FFF2-40B4-BE49-F238E27FC236}">
                    <a16:creationId xmlns:a16="http://schemas.microsoft.com/office/drawing/2014/main" id="{57929B42-1CD2-43D5-9344-ADF051B66C52}"/>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69" name="Line 67">
                <a:extLst>
                  <a:ext uri="{FF2B5EF4-FFF2-40B4-BE49-F238E27FC236}">
                    <a16:creationId xmlns:a16="http://schemas.microsoft.com/office/drawing/2014/main" id="{47A89FD8-EA08-4C58-A822-9C3AE6170C59}"/>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70" name="Freeform 71">
                <a:extLst>
                  <a:ext uri="{FF2B5EF4-FFF2-40B4-BE49-F238E27FC236}">
                    <a16:creationId xmlns:a16="http://schemas.microsoft.com/office/drawing/2014/main" id="{E4DFC189-6325-4FDA-B77E-0F0C7034DAD9}"/>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0261" name="Line 82">
              <a:extLst>
                <a:ext uri="{FF2B5EF4-FFF2-40B4-BE49-F238E27FC236}">
                  <a16:creationId xmlns:a16="http://schemas.microsoft.com/office/drawing/2014/main" id="{27916967-D5B6-4B68-B86D-803DA897FD51}"/>
                </a:ext>
              </a:extLst>
            </p:cNvPr>
            <p:cNvSpPr>
              <a:spLocks noChangeShapeType="1"/>
            </p:cNvSpPr>
            <p:nvPr/>
          </p:nvSpPr>
          <p:spPr bwMode="auto">
            <a:xfrm>
              <a:off x="1248" y="2016"/>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2" name="Line 83">
              <a:extLst>
                <a:ext uri="{FF2B5EF4-FFF2-40B4-BE49-F238E27FC236}">
                  <a16:creationId xmlns:a16="http://schemas.microsoft.com/office/drawing/2014/main" id="{9F767A24-A738-4E4C-A8D9-861CD441BB72}"/>
                </a:ext>
              </a:extLst>
            </p:cNvPr>
            <p:cNvSpPr>
              <a:spLocks noChangeShapeType="1"/>
            </p:cNvSpPr>
            <p:nvPr/>
          </p:nvSpPr>
          <p:spPr bwMode="auto">
            <a:xfrm>
              <a:off x="1248" y="2160"/>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3" name="Line 84">
              <a:extLst>
                <a:ext uri="{FF2B5EF4-FFF2-40B4-BE49-F238E27FC236}">
                  <a16:creationId xmlns:a16="http://schemas.microsoft.com/office/drawing/2014/main" id="{336F4B77-A88C-4DDA-98E8-74E69B0BA7E3}"/>
                </a:ext>
              </a:extLst>
            </p:cNvPr>
            <p:cNvSpPr>
              <a:spLocks noChangeShapeType="1"/>
            </p:cNvSpPr>
            <p:nvPr/>
          </p:nvSpPr>
          <p:spPr bwMode="auto">
            <a:xfrm>
              <a:off x="1248" y="2304"/>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4" name="Line 85">
              <a:extLst>
                <a:ext uri="{FF2B5EF4-FFF2-40B4-BE49-F238E27FC236}">
                  <a16:creationId xmlns:a16="http://schemas.microsoft.com/office/drawing/2014/main" id="{F782548F-FFD5-412E-85E3-5CD50CD58A1F}"/>
                </a:ext>
              </a:extLst>
            </p:cNvPr>
            <p:cNvSpPr>
              <a:spLocks noChangeShapeType="1"/>
            </p:cNvSpPr>
            <p:nvPr/>
          </p:nvSpPr>
          <p:spPr bwMode="auto">
            <a:xfrm>
              <a:off x="1248" y="2448"/>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65" name="AutoShape 86">
              <a:extLst>
                <a:ext uri="{FF2B5EF4-FFF2-40B4-BE49-F238E27FC236}">
                  <a16:creationId xmlns:a16="http://schemas.microsoft.com/office/drawing/2014/main" id="{84F3F10A-4766-4D70-97C1-0E93179AD43C}"/>
                </a:ext>
              </a:extLst>
            </p:cNvPr>
            <p:cNvSpPr>
              <a:spLocks noChangeArrowheads="1"/>
            </p:cNvSpPr>
            <p:nvPr/>
          </p:nvSpPr>
          <p:spPr bwMode="auto">
            <a:xfrm>
              <a:off x="2304" y="1968"/>
              <a:ext cx="288" cy="240"/>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66" name="AutoShape 87">
              <a:extLst>
                <a:ext uri="{FF2B5EF4-FFF2-40B4-BE49-F238E27FC236}">
                  <a16:creationId xmlns:a16="http://schemas.microsoft.com/office/drawing/2014/main" id="{769AC5BC-D9D0-4FF1-80E0-9DCE00BE1CAC}"/>
                </a:ext>
              </a:extLst>
            </p:cNvPr>
            <p:cNvSpPr>
              <a:spLocks noChangeArrowheads="1"/>
            </p:cNvSpPr>
            <p:nvPr/>
          </p:nvSpPr>
          <p:spPr bwMode="auto">
            <a:xfrm>
              <a:off x="2304" y="2256"/>
              <a:ext cx="288" cy="240"/>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nvGrpSpPr>
            <p:cNvPr id="50267" name="Group 121">
              <a:extLst>
                <a:ext uri="{FF2B5EF4-FFF2-40B4-BE49-F238E27FC236}">
                  <a16:creationId xmlns:a16="http://schemas.microsoft.com/office/drawing/2014/main" id="{6A3FDC78-3091-4B2D-8FC3-311B5C79C9FE}"/>
                </a:ext>
              </a:extLst>
            </p:cNvPr>
            <p:cNvGrpSpPr>
              <a:grpSpLocks/>
            </p:cNvGrpSpPr>
            <p:nvPr/>
          </p:nvGrpSpPr>
          <p:grpSpPr bwMode="auto">
            <a:xfrm>
              <a:off x="1963" y="1776"/>
              <a:ext cx="109" cy="102"/>
              <a:chOff x="3202" y="2939"/>
              <a:chExt cx="663" cy="669"/>
            </a:xfrm>
          </p:grpSpPr>
          <p:sp>
            <p:nvSpPr>
              <p:cNvPr id="50457" name="Oval 122">
                <a:extLst>
                  <a:ext uri="{FF2B5EF4-FFF2-40B4-BE49-F238E27FC236}">
                    <a16:creationId xmlns:a16="http://schemas.microsoft.com/office/drawing/2014/main" id="{7A5CBE8B-F75E-48B6-99A0-A15EDAD98CDA}"/>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58" name="Oval 123">
                <a:extLst>
                  <a:ext uri="{FF2B5EF4-FFF2-40B4-BE49-F238E27FC236}">
                    <a16:creationId xmlns:a16="http://schemas.microsoft.com/office/drawing/2014/main" id="{297775F1-632B-44CB-8E9A-5436C64EF45A}"/>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59" name="Oval 124">
                <a:extLst>
                  <a:ext uri="{FF2B5EF4-FFF2-40B4-BE49-F238E27FC236}">
                    <a16:creationId xmlns:a16="http://schemas.microsoft.com/office/drawing/2014/main" id="{C935B9D5-15CC-4B28-9074-9EBC3A26F486}"/>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60" name="Oval 125">
                <a:extLst>
                  <a:ext uri="{FF2B5EF4-FFF2-40B4-BE49-F238E27FC236}">
                    <a16:creationId xmlns:a16="http://schemas.microsoft.com/office/drawing/2014/main" id="{ADF2B397-A008-49C6-93F2-E9FE26726A8F}"/>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61" name="Line 126">
                <a:extLst>
                  <a:ext uri="{FF2B5EF4-FFF2-40B4-BE49-F238E27FC236}">
                    <a16:creationId xmlns:a16="http://schemas.microsoft.com/office/drawing/2014/main" id="{61CF44A8-72EE-4595-A3C4-B7D2E0FD8C4F}"/>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62" name="Line 127">
                <a:extLst>
                  <a:ext uri="{FF2B5EF4-FFF2-40B4-BE49-F238E27FC236}">
                    <a16:creationId xmlns:a16="http://schemas.microsoft.com/office/drawing/2014/main" id="{95DDA599-A82B-4D78-AE12-69508928D709}"/>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63" name="Freeform 128">
                <a:extLst>
                  <a:ext uri="{FF2B5EF4-FFF2-40B4-BE49-F238E27FC236}">
                    <a16:creationId xmlns:a16="http://schemas.microsoft.com/office/drawing/2014/main" id="{B1A1A770-5045-40B1-B793-35BA1E9F2043}"/>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68" name="Group 129">
              <a:extLst>
                <a:ext uri="{FF2B5EF4-FFF2-40B4-BE49-F238E27FC236}">
                  <a16:creationId xmlns:a16="http://schemas.microsoft.com/office/drawing/2014/main" id="{8DB16A9F-11CA-46BF-A1EA-3B4A811F244D}"/>
                </a:ext>
              </a:extLst>
            </p:cNvPr>
            <p:cNvGrpSpPr>
              <a:grpSpLocks/>
            </p:cNvGrpSpPr>
            <p:nvPr/>
          </p:nvGrpSpPr>
          <p:grpSpPr bwMode="auto">
            <a:xfrm>
              <a:off x="1963" y="1920"/>
              <a:ext cx="109" cy="102"/>
              <a:chOff x="3202" y="2939"/>
              <a:chExt cx="663" cy="669"/>
            </a:xfrm>
          </p:grpSpPr>
          <p:sp>
            <p:nvSpPr>
              <p:cNvPr id="50450" name="Oval 130">
                <a:extLst>
                  <a:ext uri="{FF2B5EF4-FFF2-40B4-BE49-F238E27FC236}">
                    <a16:creationId xmlns:a16="http://schemas.microsoft.com/office/drawing/2014/main" id="{B25168D4-BF99-421A-94C1-DEC9FBB2343E}"/>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51" name="Oval 131">
                <a:extLst>
                  <a:ext uri="{FF2B5EF4-FFF2-40B4-BE49-F238E27FC236}">
                    <a16:creationId xmlns:a16="http://schemas.microsoft.com/office/drawing/2014/main" id="{FB53051E-24F0-4DEE-BBDC-88964EE6A69B}"/>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52" name="Oval 132">
                <a:extLst>
                  <a:ext uri="{FF2B5EF4-FFF2-40B4-BE49-F238E27FC236}">
                    <a16:creationId xmlns:a16="http://schemas.microsoft.com/office/drawing/2014/main" id="{08DD50E4-D34F-4C23-B6C3-58BE6F897400}"/>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53" name="Oval 133">
                <a:extLst>
                  <a:ext uri="{FF2B5EF4-FFF2-40B4-BE49-F238E27FC236}">
                    <a16:creationId xmlns:a16="http://schemas.microsoft.com/office/drawing/2014/main" id="{303B12B2-5F4A-4108-8FB9-ADED3CA18D91}"/>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54" name="Line 134">
                <a:extLst>
                  <a:ext uri="{FF2B5EF4-FFF2-40B4-BE49-F238E27FC236}">
                    <a16:creationId xmlns:a16="http://schemas.microsoft.com/office/drawing/2014/main" id="{A22A77DE-D191-460E-B037-7698BED708D2}"/>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55" name="Line 135">
                <a:extLst>
                  <a:ext uri="{FF2B5EF4-FFF2-40B4-BE49-F238E27FC236}">
                    <a16:creationId xmlns:a16="http://schemas.microsoft.com/office/drawing/2014/main" id="{FBE156E1-BC04-41BE-B300-03F5EA628F28}"/>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56" name="Freeform 136">
                <a:extLst>
                  <a:ext uri="{FF2B5EF4-FFF2-40B4-BE49-F238E27FC236}">
                    <a16:creationId xmlns:a16="http://schemas.microsoft.com/office/drawing/2014/main" id="{2A5A5FD8-D906-410B-9CA1-079B621A0C67}"/>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69" name="Group 137">
              <a:extLst>
                <a:ext uri="{FF2B5EF4-FFF2-40B4-BE49-F238E27FC236}">
                  <a16:creationId xmlns:a16="http://schemas.microsoft.com/office/drawing/2014/main" id="{782803F1-8E61-4EEA-8CD2-A721AC7875CB}"/>
                </a:ext>
              </a:extLst>
            </p:cNvPr>
            <p:cNvGrpSpPr>
              <a:grpSpLocks/>
            </p:cNvGrpSpPr>
            <p:nvPr/>
          </p:nvGrpSpPr>
          <p:grpSpPr bwMode="auto">
            <a:xfrm>
              <a:off x="1963" y="2064"/>
              <a:ext cx="109" cy="102"/>
              <a:chOff x="3202" y="2939"/>
              <a:chExt cx="663" cy="669"/>
            </a:xfrm>
          </p:grpSpPr>
          <p:sp>
            <p:nvSpPr>
              <p:cNvPr id="50443" name="Oval 138">
                <a:extLst>
                  <a:ext uri="{FF2B5EF4-FFF2-40B4-BE49-F238E27FC236}">
                    <a16:creationId xmlns:a16="http://schemas.microsoft.com/office/drawing/2014/main" id="{D50CCBE2-DE50-43D9-A7B0-9C62D3A0BCC9}"/>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44" name="Oval 139">
                <a:extLst>
                  <a:ext uri="{FF2B5EF4-FFF2-40B4-BE49-F238E27FC236}">
                    <a16:creationId xmlns:a16="http://schemas.microsoft.com/office/drawing/2014/main" id="{421511C6-7E53-4D9C-98BB-2C9466FEEE83}"/>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45" name="Oval 140">
                <a:extLst>
                  <a:ext uri="{FF2B5EF4-FFF2-40B4-BE49-F238E27FC236}">
                    <a16:creationId xmlns:a16="http://schemas.microsoft.com/office/drawing/2014/main" id="{B7B6007D-E5C3-45A0-BC5A-65D389EC2E0E}"/>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46" name="Oval 141">
                <a:extLst>
                  <a:ext uri="{FF2B5EF4-FFF2-40B4-BE49-F238E27FC236}">
                    <a16:creationId xmlns:a16="http://schemas.microsoft.com/office/drawing/2014/main" id="{AFE8506D-3A88-4C99-B727-FE2D8A68F008}"/>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47" name="Line 142">
                <a:extLst>
                  <a:ext uri="{FF2B5EF4-FFF2-40B4-BE49-F238E27FC236}">
                    <a16:creationId xmlns:a16="http://schemas.microsoft.com/office/drawing/2014/main" id="{325F4BFC-B39E-4582-B72E-54576DA7E49B}"/>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48" name="Line 143">
                <a:extLst>
                  <a:ext uri="{FF2B5EF4-FFF2-40B4-BE49-F238E27FC236}">
                    <a16:creationId xmlns:a16="http://schemas.microsoft.com/office/drawing/2014/main" id="{5734D7F0-F70E-4E47-A5C1-BC10AA15788E}"/>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49" name="Freeform 144">
                <a:extLst>
                  <a:ext uri="{FF2B5EF4-FFF2-40B4-BE49-F238E27FC236}">
                    <a16:creationId xmlns:a16="http://schemas.microsoft.com/office/drawing/2014/main" id="{20DC3B1C-D3B0-4894-B7CB-4E86BFE695BD}"/>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70" name="Group 145">
              <a:extLst>
                <a:ext uri="{FF2B5EF4-FFF2-40B4-BE49-F238E27FC236}">
                  <a16:creationId xmlns:a16="http://schemas.microsoft.com/office/drawing/2014/main" id="{16FCE660-FC51-4FB1-A13C-9CC001195223}"/>
                </a:ext>
              </a:extLst>
            </p:cNvPr>
            <p:cNvGrpSpPr>
              <a:grpSpLocks/>
            </p:cNvGrpSpPr>
            <p:nvPr/>
          </p:nvGrpSpPr>
          <p:grpSpPr bwMode="auto">
            <a:xfrm>
              <a:off x="1963" y="2208"/>
              <a:ext cx="109" cy="102"/>
              <a:chOff x="3202" y="2939"/>
              <a:chExt cx="663" cy="669"/>
            </a:xfrm>
          </p:grpSpPr>
          <p:sp>
            <p:nvSpPr>
              <p:cNvPr id="50436" name="Oval 146">
                <a:extLst>
                  <a:ext uri="{FF2B5EF4-FFF2-40B4-BE49-F238E27FC236}">
                    <a16:creationId xmlns:a16="http://schemas.microsoft.com/office/drawing/2014/main" id="{89BDE44C-C819-4AF5-A6F4-89A0B2DED801}"/>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37" name="Oval 147">
                <a:extLst>
                  <a:ext uri="{FF2B5EF4-FFF2-40B4-BE49-F238E27FC236}">
                    <a16:creationId xmlns:a16="http://schemas.microsoft.com/office/drawing/2014/main" id="{63763AAB-953A-4B65-BE00-10F5281FF7DD}"/>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38" name="Oval 148">
                <a:extLst>
                  <a:ext uri="{FF2B5EF4-FFF2-40B4-BE49-F238E27FC236}">
                    <a16:creationId xmlns:a16="http://schemas.microsoft.com/office/drawing/2014/main" id="{E210DB7A-FFE5-4C08-A739-0F55B26F5807}"/>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39" name="Oval 149">
                <a:extLst>
                  <a:ext uri="{FF2B5EF4-FFF2-40B4-BE49-F238E27FC236}">
                    <a16:creationId xmlns:a16="http://schemas.microsoft.com/office/drawing/2014/main" id="{8C544ACA-C4F8-4970-B009-2BF040D80763}"/>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40" name="Line 150">
                <a:extLst>
                  <a:ext uri="{FF2B5EF4-FFF2-40B4-BE49-F238E27FC236}">
                    <a16:creationId xmlns:a16="http://schemas.microsoft.com/office/drawing/2014/main" id="{A302490A-1580-41DE-8929-BB07A81D9295}"/>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41" name="Line 151">
                <a:extLst>
                  <a:ext uri="{FF2B5EF4-FFF2-40B4-BE49-F238E27FC236}">
                    <a16:creationId xmlns:a16="http://schemas.microsoft.com/office/drawing/2014/main" id="{4C65ED72-6514-4C5B-B6D3-1A7CF6745370}"/>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42" name="Freeform 152">
                <a:extLst>
                  <a:ext uri="{FF2B5EF4-FFF2-40B4-BE49-F238E27FC236}">
                    <a16:creationId xmlns:a16="http://schemas.microsoft.com/office/drawing/2014/main" id="{C7A4E917-4C69-4454-B80B-86CC96ADF7EB}"/>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71" name="Group 153">
              <a:extLst>
                <a:ext uri="{FF2B5EF4-FFF2-40B4-BE49-F238E27FC236}">
                  <a16:creationId xmlns:a16="http://schemas.microsoft.com/office/drawing/2014/main" id="{B98EBCB7-0813-4A1B-8EBC-3BCEBB138FDD}"/>
                </a:ext>
              </a:extLst>
            </p:cNvPr>
            <p:cNvGrpSpPr>
              <a:grpSpLocks/>
            </p:cNvGrpSpPr>
            <p:nvPr/>
          </p:nvGrpSpPr>
          <p:grpSpPr bwMode="auto">
            <a:xfrm>
              <a:off x="1963" y="2352"/>
              <a:ext cx="109" cy="102"/>
              <a:chOff x="3202" y="2939"/>
              <a:chExt cx="663" cy="669"/>
            </a:xfrm>
          </p:grpSpPr>
          <p:sp>
            <p:nvSpPr>
              <p:cNvPr id="50429" name="Oval 154">
                <a:extLst>
                  <a:ext uri="{FF2B5EF4-FFF2-40B4-BE49-F238E27FC236}">
                    <a16:creationId xmlns:a16="http://schemas.microsoft.com/office/drawing/2014/main" id="{E868E05C-87C5-4D9A-BB4E-98CD09410A37}"/>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30" name="Oval 155">
                <a:extLst>
                  <a:ext uri="{FF2B5EF4-FFF2-40B4-BE49-F238E27FC236}">
                    <a16:creationId xmlns:a16="http://schemas.microsoft.com/office/drawing/2014/main" id="{E9637E20-A01B-49BC-8664-6BA10DE0D028}"/>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31" name="Oval 156">
                <a:extLst>
                  <a:ext uri="{FF2B5EF4-FFF2-40B4-BE49-F238E27FC236}">
                    <a16:creationId xmlns:a16="http://schemas.microsoft.com/office/drawing/2014/main" id="{4DAFC508-821B-4EE8-8081-E3E315330D95}"/>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32" name="Oval 157">
                <a:extLst>
                  <a:ext uri="{FF2B5EF4-FFF2-40B4-BE49-F238E27FC236}">
                    <a16:creationId xmlns:a16="http://schemas.microsoft.com/office/drawing/2014/main" id="{8743A724-FF20-4E53-A5E3-C26408A157ED}"/>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33" name="Line 158">
                <a:extLst>
                  <a:ext uri="{FF2B5EF4-FFF2-40B4-BE49-F238E27FC236}">
                    <a16:creationId xmlns:a16="http://schemas.microsoft.com/office/drawing/2014/main" id="{CCD3B60C-1F50-47A3-95AA-D8AF909F6A8C}"/>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34" name="Line 159">
                <a:extLst>
                  <a:ext uri="{FF2B5EF4-FFF2-40B4-BE49-F238E27FC236}">
                    <a16:creationId xmlns:a16="http://schemas.microsoft.com/office/drawing/2014/main" id="{46F72091-2BA6-4679-900A-88CB91181A8D}"/>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35" name="Freeform 160">
                <a:extLst>
                  <a:ext uri="{FF2B5EF4-FFF2-40B4-BE49-F238E27FC236}">
                    <a16:creationId xmlns:a16="http://schemas.microsoft.com/office/drawing/2014/main" id="{035915C4-A1C8-4661-9483-799AD8616CF6}"/>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0272" name="Line 161">
              <a:extLst>
                <a:ext uri="{FF2B5EF4-FFF2-40B4-BE49-F238E27FC236}">
                  <a16:creationId xmlns:a16="http://schemas.microsoft.com/office/drawing/2014/main" id="{F341080B-331E-4F41-A425-0932C556343C}"/>
                </a:ext>
              </a:extLst>
            </p:cNvPr>
            <p:cNvSpPr>
              <a:spLocks noChangeShapeType="1"/>
            </p:cNvSpPr>
            <p:nvPr/>
          </p:nvSpPr>
          <p:spPr bwMode="auto">
            <a:xfrm>
              <a:off x="1776" y="1584"/>
              <a:ext cx="0" cy="100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0273" name="Group 162">
              <a:extLst>
                <a:ext uri="{FF2B5EF4-FFF2-40B4-BE49-F238E27FC236}">
                  <a16:creationId xmlns:a16="http://schemas.microsoft.com/office/drawing/2014/main" id="{76508835-C7A5-4779-AF96-2601B5796CFC}"/>
                </a:ext>
              </a:extLst>
            </p:cNvPr>
            <p:cNvGrpSpPr>
              <a:grpSpLocks/>
            </p:cNvGrpSpPr>
            <p:nvPr/>
          </p:nvGrpSpPr>
          <p:grpSpPr bwMode="auto">
            <a:xfrm>
              <a:off x="1771" y="1634"/>
              <a:ext cx="109" cy="102"/>
              <a:chOff x="3202" y="2939"/>
              <a:chExt cx="663" cy="669"/>
            </a:xfrm>
          </p:grpSpPr>
          <p:sp>
            <p:nvSpPr>
              <p:cNvPr id="50422" name="Oval 163">
                <a:extLst>
                  <a:ext uri="{FF2B5EF4-FFF2-40B4-BE49-F238E27FC236}">
                    <a16:creationId xmlns:a16="http://schemas.microsoft.com/office/drawing/2014/main" id="{F8A109E7-8D7C-4E96-9A67-1483588CC8D3}"/>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23" name="Oval 164">
                <a:extLst>
                  <a:ext uri="{FF2B5EF4-FFF2-40B4-BE49-F238E27FC236}">
                    <a16:creationId xmlns:a16="http://schemas.microsoft.com/office/drawing/2014/main" id="{7A9CDC02-B1DD-4E02-A1BE-AAEC7A247705}"/>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24" name="Oval 165">
                <a:extLst>
                  <a:ext uri="{FF2B5EF4-FFF2-40B4-BE49-F238E27FC236}">
                    <a16:creationId xmlns:a16="http://schemas.microsoft.com/office/drawing/2014/main" id="{38FEF114-3E0D-4AB5-ACB5-FE90F6AF9E98}"/>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25" name="Oval 166">
                <a:extLst>
                  <a:ext uri="{FF2B5EF4-FFF2-40B4-BE49-F238E27FC236}">
                    <a16:creationId xmlns:a16="http://schemas.microsoft.com/office/drawing/2014/main" id="{17C4D5E2-10C1-4C5C-9FFD-7D7AD8BD427E}"/>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26" name="Line 167">
                <a:extLst>
                  <a:ext uri="{FF2B5EF4-FFF2-40B4-BE49-F238E27FC236}">
                    <a16:creationId xmlns:a16="http://schemas.microsoft.com/office/drawing/2014/main" id="{72B89DB2-0BDA-4ED6-A6D1-5F844C0D71B6}"/>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27" name="Line 168">
                <a:extLst>
                  <a:ext uri="{FF2B5EF4-FFF2-40B4-BE49-F238E27FC236}">
                    <a16:creationId xmlns:a16="http://schemas.microsoft.com/office/drawing/2014/main" id="{935BB236-9591-4E7A-B1CB-CA0F549426DD}"/>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28" name="Freeform 169">
                <a:extLst>
                  <a:ext uri="{FF2B5EF4-FFF2-40B4-BE49-F238E27FC236}">
                    <a16:creationId xmlns:a16="http://schemas.microsoft.com/office/drawing/2014/main" id="{9423BA8B-30F5-4EB9-9FAE-601EB5CE8C98}"/>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74" name="Group 170">
              <a:extLst>
                <a:ext uri="{FF2B5EF4-FFF2-40B4-BE49-F238E27FC236}">
                  <a16:creationId xmlns:a16="http://schemas.microsoft.com/office/drawing/2014/main" id="{B359E121-E620-4B53-95D1-33202AC89C90}"/>
                </a:ext>
              </a:extLst>
            </p:cNvPr>
            <p:cNvGrpSpPr>
              <a:grpSpLocks/>
            </p:cNvGrpSpPr>
            <p:nvPr/>
          </p:nvGrpSpPr>
          <p:grpSpPr bwMode="auto">
            <a:xfrm>
              <a:off x="1771" y="1776"/>
              <a:ext cx="109" cy="102"/>
              <a:chOff x="3202" y="2939"/>
              <a:chExt cx="663" cy="669"/>
            </a:xfrm>
          </p:grpSpPr>
          <p:sp>
            <p:nvSpPr>
              <p:cNvPr id="50415" name="Oval 171">
                <a:extLst>
                  <a:ext uri="{FF2B5EF4-FFF2-40B4-BE49-F238E27FC236}">
                    <a16:creationId xmlns:a16="http://schemas.microsoft.com/office/drawing/2014/main" id="{1B94B5D8-1317-4E4A-A85C-C86887E1B762}"/>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16" name="Oval 172">
                <a:extLst>
                  <a:ext uri="{FF2B5EF4-FFF2-40B4-BE49-F238E27FC236}">
                    <a16:creationId xmlns:a16="http://schemas.microsoft.com/office/drawing/2014/main" id="{E4CA9B38-D490-4A16-A5BA-9668A4324697}"/>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17" name="Oval 173">
                <a:extLst>
                  <a:ext uri="{FF2B5EF4-FFF2-40B4-BE49-F238E27FC236}">
                    <a16:creationId xmlns:a16="http://schemas.microsoft.com/office/drawing/2014/main" id="{E881AE26-9D64-455A-8EDC-4F32FE860486}"/>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18" name="Oval 174">
                <a:extLst>
                  <a:ext uri="{FF2B5EF4-FFF2-40B4-BE49-F238E27FC236}">
                    <a16:creationId xmlns:a16="http://schemas.microsoft.com/office/drawing/2014/main" id="{BB2E108B-3489-4585-81B2-DC1747DC9749}"/>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19" name="Line 175">
                <a:extLst>
                  <a:ext uri="{FF2B5EF4-FFF2-40B4-BE49-F238E27FC236}">
                    <a16:creationId xmlns:a16="http://schemas.microsoft.com/office/drawing/2014/main" id="{24997B4C-9ECD-46B9-B7C5-821374EDA249}"/>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20" name="Line 176">
                <a:extLst>
                  <a:ext uri="{FF2B5EF4-FFF2-40B4-BE49-F238E27FC236}">
                    <a16:creationId xmlns:a16="http://schemas.microsoft.com/office/drawing/2014/main" id="{D057766F-BDAF-4098-82E9-D4EE6BE99A4C}"/>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21" name="Freeform 177">
                <a:extLst>
                  <a:ext uri="{FF2B5EF4-FFF2-40B4-BE49-F238E27FC236}">
                    <a16:creationId xmlns:a16="http://schemas.microsoft.com/office/drawing/2014/main" id="{A8F8A945-3DD7-4CD1-815D-32F64F4D4A71}"/>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75" name="Group 178">
              <a:extLst>
                <a:ext uri="{FF2B5EF4-FFF2-40B4-BE49-F238E27FC236}">
                  <a16:creationId xmlns:a16="http://schemas.microsoft.com/office/drawing/2014/main" id="{87CDA43F-F6DD-4982-8D10-220EE2FF8B77}"/>
                </a:ext>
              </a:extLst>
            </p:cNvPr>
            <p:cNvGrpSpPr>
              <a:grpSpLocks/>
            </p:cNvGrpSpPr>
            <p:nvPr/>
          </p:nvGrpSpPr>
          <p:grpSpPr bwMode="auto">
            <a:xfrm>
              <a:off x="1771" y="1920"/>
              <a:ext cx="109" cy="102"/>
              <a:chOff x="3202" y="2939"/>
              <a:chExt cx="663" cy="669"/>
            </a:xfrm>
          </p:grpSpPr>
          <p:sp>
            <p:nvSpPr>
              <p:cNvPr id="50408" name="Oval 179">
                <a:extLst>
                  <a:ext uri="{FF2B5EF4-FFF2-40B4-BE49-F238E27FC236}">
                    <a16:creationId xmlns:a16="http://schemas.microsoft.com/office/drawing/2014/main" id="{14061095-9EE1-4CAC-9D50-0872EC2A92E4}"/>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09" name="Oval 180">
                <a:extLst>
                  <a:ext uri="{FF2B5EF4-FFF2-40B4-BE49-F238E27FC236}">
                    <a16:creationId xmlns:a16="http://schemas.microsoft.com/office/drawing/2014/main" id="{01D5BF67-336F-41B7-9FFB-BF02D9A4163A}"/>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10" name="Oval 181">
                <a:extLst>
                  <a:ext uri="{FF2B5EF4-FFF2-40B4-BE49-F238E27FC236}">
                    <a16:creationId xmlns:a16="http://schemas.microsoft.com/office/drawing/2014/main" id="{3052A3E8-AB35-48CE-9D32-AEE6ED6C4381}"/>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11" name="Oval 182">
                <a:extLst>
                  <a:ext uri="{FF2B5EF4-FFF2-40B4-BE49-F238E27FC236}">
                    <a16:creationId xmlns:a16="http://schemas.microsoft.com/office/drawing/2014/main" id="{068E8FD5-D757-4F87-90A0-5137F10722FB}"/>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12" name="Line 183">
                <a:extLst>
                  <a:ext uri="{FF2B5EF4-FFF2-40B4-BE49-F238E27FC236}">
                    <a16:creationId xmlns:a16="http://schemas.microsoft.com/office/drawing/2014/main" id="{AF0018F0-D6B2-4150-BBD2-B8F14E8F2776}"/>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13" name="Line 184">
                <a:extLst>
                  <a:ext uri="{FF2B5EF4-FFF2-40B4-BE49-F238E27FC236}">
                    <a16:creationId xmlns:a16="http://schemas.microsoft.com/office/drawing/2014/main" id="{83FE6786-4AAD-4F16-A70D-D18109440C0A}"/>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14" name="Freeform 185">
                <a:extLst>
                  <a:ext uri="{FF2B5EF4-FFF2-40B4-BE49-F238E27FC236}">
                    <a16:creationId xmlns:a16="http://schemas.microsoft.com/office/drawing/2014/main" id="{E1D05D6E-21B4-441B-90FF-5DD089C63B63}"/>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76" name="Group 186">
              <a:extLst>
                <a:ext uri="{FF2B5EF4-FFF2-40B4-BE49-F238E27FC236}">
                  <a16:creationId xmlns:a16="http://schemas.microsoft.com/office/drawing/2014/main" id="{CFCA17A3-9E4F-4571-8610-079CD6208F23}"/>
                </a:ext>
              </a:extLst>
            </p:cNvPr>
            <p:cNvGrpSpPr>
              <a:grpSpLocks/>
            </p:cNvGrpSpPr>
            <p:nvPr/>
          </p:nvGrpSpPr>
          <p:grpSpPr bwMode="auto">
            <a:xfrm>
              <a:off x="1771" y="2064"/>
              <a:ext cx="109" cy="102"/>
              <a:chOff x="3202" y="2939"/>
              <a:chExt cx="663" cy="669"/>
            </a:xfrm>
          </p:grpSpPr>
          <p:sp>
            <p:nvSpPr>
              <p:cNvPr id="50401" name="Oval 187">
                <a:extLst>
                  <a:ext uri="{FF2B5EF4-FFF2-40B4-BE49-F238E27FC236}">
                    <a16:creationId xmlns:a16="http://schemas.microsoft.com/office/drawing/2014/main" id="{C7FC3AAA-42DA-4D88-9566-76C57CE71873}"/>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02" name="Oval 188">
                <a:extLst>
                  <a:ext uri="{FF2B5EF4-FFF2-40B4-BE49-F238E27FC236}">
                    <a16:creationId xmlns:a16="http://schemas.microsoft.com/office/drawing/2014/main" id="{2F623863-A972-4E56-911A-9AB694D18885}"/>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03" name="Oval 189">
                <a:extLst>
                  <a:ext uri="{FF2B5EF4-FFF2-40B4-BE49-F238E27FC236}">
                    <a16:creationId xmlns:a16="http://schemas.microsoft.com/office/drawing/2014/main" id="{D039E574-227F-49E3-9ACD-45AE489B9BBC}"/>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04" name="Oval 190">
                <a:extLst>
                  <a:ext uri="{FF2B5EF4-FFF2-40B4-BE49-F238E27FC236}">
                    <a16:creationId xmlns:a16="http://schemas.microsoft.com/office/drawing/2014/main" id="{6912099A-6D68-48AC-9770-C998F4FB4430}"/>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405" name="Line 191">
                <a:extLst>
                  <a:ext uri="{FF2B5EF4-FFF2-40B4-BE49-F238E27FC236}">
                    <a16:creationId xmlns:a16="http://schemas.microsoft.com/office/drawing/2014/main" id="{F837C3BC-8237-4806-8B5D-7AF39A393AA1}"/>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06" name="Line 192">
                <a:extLst>
                  <a:ext uri="{FF2B5EF4-FFF2-40B4-BE49-F238E27FC236}">
                    <a16:creationId xmlns:a16="http://schemas.microsoft.com/office/drawing/2014/main" id="{7FB040DB-9C7B-414C-8534-25DDAB764429}"/>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07" name="Freeform 193">
                <a:extLst>
                  <a:ext uri="{FF2B5EF4-FFF2-40B4-BE49-F238E27FC236}">
                    <a16:creationId xmlns:a16="http://schemas.microsoft.com/office/drawing/2014/main" id="{F5A1306F-E6F5-4734-81CD-2E6C6D6FEB8F}"/>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77" name="Group 194">
              <a:extLst>
                <a:ext uri="{FF2B5EF4-FFF2-40B4-BE49-F238E27FC236}">
                  <a16:creationId xmlns:a16="http://schemas.microsoft.com/office/drawing/2014/main" id="{F090C645-0891-4142-8291-EEA5E564E1E7}"/>
                </a:ext>
              </a:extLst>
            </p:cNvPr>
            <p:cNvGrpSpPr>
              <a:grpSpLocks/>
            </p:cNvGrpSpPr>
            <p:nvPr/>
          </p:nvGrpSpPr>
          <p:grpSpPr bwMode="auto">
            <a:xfrm>
              <a:off x="1771" y="2208"/>
              <a:ext cx="109" cy="102"/>
              <a:chOff x="3202" y="2939"/>
              <a:chExt cx="663" cy="669"/>
            </a:xfrm>
          </p:grpSpPr>
          <p:sp>
            <p:nvSpPr>
              <p:cNvPr id="50394" name="Oval 195">
                <a:extLst>
                  <a:ext uri="{FF2B5EF4-FFF2-40B4-BE49-F238E27FC236}">
                    <a16:creationId xmlns:a16="http://schemas.microsoft.com/office/drawing/2014/main" id="{A9F2D56F-6F84-4C2A-85E9-548771371F03}"/>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95" name="Oval 196">
                <a:extLst>
                  <a:ext uri="{FF2B5EF4-FFF2-40B4-BE49-F238E27FC236}">
                    <a16:creationId xmlns:a16="http://schemas.microsoft.com/office/drawing/2014/main" id="{D16B9AC6-36B8-4D17-B744-33AC467F6E34}"/>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96" name="Oval 197">
                <a:extLst>
                  <a:ext uri="{FF2B5EF4-FFF2-40B4-BE49-F238E27FC236}">
                    <a16:creationId xmlns:a16="http://schemas.microsoft.com/office/drawing/2014/main" id="{0AA13B44-0F60-479A-92EB-DF9F007C6968}"/>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97" name="Oval 198">
                <a:extLst>
                  <a:ext uri="{FF2B5EF4-FFF2-40B4-BE49-F238E27FC236}">
                    <a16:creationId xmlns:a16="http://schemas.microsoft.com/office/drawing/2014/main" id="{FEEA63FD-BD3E-4AD9-8928-5955C5B17237}"/>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98" name="Line 199">
                <a:extLst>
                  <a:ext uri="{FF2B5EF4-FFF2-40B4-BE49-F238E27FC236}">
                    <a16:creationId xmlns:a16="http://schemas.microsoft.com/office/drawing/2014/main" id="{DCD9DA44-B329-4EFA-BE47-446415106B6D}"/>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99" name="Line 200">
                <a:extLst>
                  <a:ext uri="{FF2B5EF4-FFF2-40B4-BE49-F238E27FC236}">
                    <a16:creationId xmlns:a16="http://schemas.microsoft.com/office/drawing/2014/main" id="{B6239E40-0DB6-48B0-BB0A-F6F665C6ACF3}"/>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400" name="Freeform 201">
                <a:extLst>
                  <a:ext uri="{FF2B5EF4-FFF2-40B4-BE49-F238E27FC236}">
                    <a16:creationId xmlns:a16="http://schemas.microsoft.com/office/drawing/2014/main" id="{4C087D76-F7C5-44C1-A83C-68AC4515186E}"/>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78" name="Group 202">
              <a:extLst>
                <a:ext uri="{FF2B5EF4-FFF2-40B4-BE49-F238E27FC236}">
                  <a16:creationId xmlns:a16="http://schemas.microsoft.com/office/drawing/2014/main" id="{8DA6E045-E3E8-4A65-932A-3F93A3D7F936}"/>
                </a:ext>
              </a:extLst>
            </p:cNvPr>
            <p:cNvGrpSpPr>
              <a:grpSpLocks/>
            </p:cNvGrpSpPr>
            <p:nvPr/>
          </p:nvGrpSpPr>
          <p:grpSpPr bwMode="auto">
            <a:xfrm>
              <a:off x="1771" y="2352"/>
              <a:ext cx="109" cy="102"/>
              <a:chOff x="3202" y="2939"/>
              <a:chExt cx="663" cy="669"/>
            </a:xfrm>
          </p:grpSpPr>
          <p:sp>
            <p:nvSpPr>
              <p:cNvPr id="50387" name="Oval 203">
                <a:extLst>
                  <a:ext uri="{FF2B5EF4-FFF2-40B4-BE49-F238E27FC236}">
                    <a16:creationId xmlns:a16="http://schemas.microsoft.com/office/drawing/2014/main" id="{14FA0391-EA06-461A-A16D-587C5BA70525}"/>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88" name="Oval 204">
                <a:extLst>
                  <a:ext uri="{FF2B5EF4-FFF2-40B4-BE49-F238E27FC236}">
                    <a16:creationId xmlns:a16="http://schemas.microsoft.com/office/drawing/2014/main" id="{01868D0C-9DB4-438C-BD6B-1447E0507E0D}"/>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89" name="Oval 205">
                <a:extLst>
                  <a:ext uri="{FF2B5EF4-FFF2-40B4-BE49-F238E27FC236}">
                    <a16:creationId xmlns:a16="http://schemas.microsoft.com/office/drawing/2014/main" id="{6785D2F0-CA09-42FA-B1F9-4A79E13B1F47}"/>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90" name="Oval 206">
                <a:extLst>
                  <a:ext uri="{FF2B5EF4-FFF2-40B4-BE49-F238E27FC236}">
                    <a16:creationId xmlns:a16="http://schemas.microsoft.com/office/drawing/2014/main" id="{FD76062E-9783-4520-BD14-4BD679B33056}"/>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91" name="Line 207">
                <a:extLst>
                  <a:ext uri="{FF2B5EF4-FFF2-40B4-BE49-F238E27FC236}">
                    <a16:creationId xmlns:a16="http://schemas.microsoft.com/office/drawing/2014/main" id="{E166A677-F7EC-4430-8223-D1440798E66A}"/>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92" name="Line 208">
                <a:extLst>
                  <a:ext uri="{FF2B5EF4-FFF2-40B4-BE49-F238E27FC236}">
                    <a16:creationId xmlns:a16="http://schemas.microsoft.com/office/drawing/2014/main" id="{BE8F9236-751A-4D6F-A9A4-519455A88414}"/>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93" name="Freeform 209">
                <a:extLst>
                  <a:ext uri="{FF2B5EF4-FFF2-40B4-BE49-F238E27FC236}">
                    <a16:creationId xmlns:a16="http://schemas.microsoft.com/office/drawing/2014/main" id="{86ECC8A7-866B-46A6-8618-45AC18B79D0D}"/>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0279" name="Line 210">
              <a:extLst>
                <a:ext uri="{FF2B5EF4-FFF2-40B4-BE49-F238E27FC236}">
                  <a16:creationId xmlns:a16="http://schemas.microsoft.com/office/drawing/2014/main" id="{E8EB6456-2361-4FD5-A645-030DB952A45C}"/>
                </a:ext>
              </a:extLst>
            </p:cNvPr>
            <p:cNvSpPr>
              <a:spLocks noChangeShapeType="1"/>
            </p:cNvSpPr>
            <p:nvPr/>
          </p:nvSpPr>
          <p:spPr bwMode="auto">
            <a:xfrm>
              <a:off x="1584" y="1584"/>
              <a:ext cx="0" cy="100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0280" name="Group 211">
              <a:extLst>
                <a:ext uri="{FF2B5EF4-FFF2-40B4-BE49-F238E27FC236}">
                  <a16:creationId xmlns:a16="http://schemas.microsoft.com/office/drawing/2014/main" id="{7E0EBF30-84D9-4052-9146-5B8DB0B237BB}"/>
                </a:ext>
              </a:extLst>
            </p:cNvPr>
            <p:cNvGrpSpPr>
              <a:grpSpLocks/>
            </p:cNvGrpSpPr>
            <p:nvPr/>
          </p:nvGrpSpPr>
          <p:grpSpPr bwMode="auto">
            <a:xfrm>
              <a:off x="1579" y="1634"/>
              <a:ext cx="109" cy="102"/>
              <a:chOff x="3202" y="2939"/>
              <a:chExt cx="663" cy="669"/>
            </a:xfrm>
          </p:grpSpPr>
          <p:sp>
            <p:nvSpPr>
              <p:cNvPr id="50380" name="Oval 212">
                <a:extLst>
                  <a:ext uri="{FF2B5EF4-FFF2-40B4-BE49-F238E27FC236}">
                    <a16:creationId xmlns:a16="http://schemas.microsoft.com/office/drawing/2014/main" id="{A71B5D63-3632-4655-A93B-8A96C286FAD4}"/>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81" name="Oval 213">
                <a:extLst>
                  <a:ext uri="{FF2B5EF4-FFF2-40B4-BE49-F238E27FC236}">
                    <a16:creationId xmlns:a16="http://schemas.microsoft.com/office/drawing/2014/main" id="{AC72D7DD-8B58-4E02-A21A-1274FC6DC5ED}"/>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82" name="Oval 214">
                <a:extLst>
                  <a:ext uri="{FF2B5EF4-FFF2-40B4-BE49-F238E27FC236}">
                    <a16:creationId xmlns:a16="http://schemas.microsoft.com/office/drawing/2014/main" id="{F6B4DD10-4180-42F1-A2FB-2E398D072904}"/>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83" name="Oval 215">
                <a:extLst>
                  <a:ext uri="{FF2B5EF4-FFF2-40B4-BE49-F238E27FC236}">
                    <a16:creationId xmlns:a16="http://schemas.microsoft.com/office/drawing/2014/main" id="{D696D46F-D276-4130-8207-55FE504A5B3F}"/>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84" name="Line 216">
                <a:extLst>
                  <a:ext uri="{FF2B5EF4-FFF2-40B4-BE49-F238E27FC236}">
                    <a16:creationId xmlns:a16="http://schemas.microsoft.com/office/drawing/2014/main" id="{E9D7D166-BB07-4D17-B5AC-13C5FD1603D5}"/>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85" name="Line 217">
                <a:extLst>
                  <a:ext uri="{FF2B5EF4-FFF2-40B4-BE49-F238E27FC236}">
                    <a16:creationId xmlns:a16="http://schemas.microsoft.com/office/drawing/2014/main" id="{0318A615-7C5A-473A-A326-55D629F76D73}"/>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86" name="Freeform 218">
                <a:extLst>
                  <a:ext uri="{FF2B5EF4-FFF2-40B4-BE49-F238E27FC236}">
                    <a16:creationId xmlns:a16="http://schemas.microsoft.com/office/drawing/2014/main" id="{3AE23A47-C4C0-470C-A9B1-154B4F7BB82C}"/>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81" name="Group 219">
              <a:extLst>
                <a:ext uri="{FF2B5EF4-FFF2-40B4-BE49-F238E27FC236}">
                  <a16:creationId xmlns:a16="http://schemas.microsoft.com/office/drawing/2014/main" id="{86CA2CD1-9F17-40A8-87DA-1E1974B48574}"/>
                </a:ext>
              </a:extLst>
            </p:cNvPr>
            <p:cNvGrpSpPr>
              <a:grpSpLocks/>
            </p:cNvGrpSpPr>
            <p:nvPr/>
          </p:nvGrpSpPr>
          <p:grpSpPr bwMode="auto">
            <a:xfrm>
              <a:off x="1579" y="1776"/>
              <a:ext cx="109" cy="102"/>
              <a:chOff x="3202" y="2939"/>
              <a:chExt cx="663" cy="669"/>
            </a:xfrm>
          </p:grpSpPr>
          <p:sp>
            <p:nvSpPr>
              <p:cNvPr id="50373" name="Oval 220">
                <a:extLst>
                  <a:ext uri="{FF2B5EF4-FFF2-40B4-BE49-F238E27FC236}">
                    <a16:creationId xmlns:a16="http://schemas.microsoft.com/office/drawing/2014/main" id="{D6687025-412F-4294-B30A-DB80AA22CE75}"/>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74" name="Oval 221">
                <a:extLst>
                  <a:ext uri="{FF2B5EF4-FFF2-40B4-BE49-F238E27FC236}">
                    <a16:creationId xmlns:a16="http://schemas.microsoft.com/office/drawing/2014/main" id="{1CECE40E-0D06-4701-8329-4B67B9C92CBE}"/>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75" name="Oval 222">
                <a:extLst>
                  <a:ext uri="{FF2B5EF4-FFF2-40B4-BE49-F238E27FC236}">
                    <a16:creationId xmlns:a16="http://schemas.microsoft.com/office/drawing/2014/main" id="{7E38E6E8-8250-4306-A4AA-F122FA38682B}"/>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76" name="Oval 223">
                <a:extLst>
                  <a:ext uri="{FF2B5EF4-FFF2-40B4-BE49-F238E27FC236}">
                    <a16:creationId xmlns:a16="http://schemas.microsoft.com/office/drawing/2014/main" id="{2248ECE6-D35D-413D-83CD-F92B905CBAA4}"/>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77" name="Line 224">
                <a:extLst>
                  <a:ext uri="{FF2B5EF4-FFF2-40B4-BE49-F238E27FC236}">
                    <a16:creationId xmlns:a16="http://schemas.microsoft.com/office/drawing/2014/main" id="{B68A6C48-6542-4E10-99B0-3BC738C1D9CB}"/>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78" name="Line 225">
                <a:extLst>
                  <a:ext uri="{FF2B5EF4-FFF2-40B4-BE49-F238E27FC236}">
                    <a16:creationId xmlns:a16="http://schemas.microsoft.com/office/drawing/2014/main" id="{FDD4FF6A-C731-4BBE-9E87-CC790E6B5B61}"/>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79" name="Freeform 226">
                <a:extLst>
                  <a:ext uri="{FF2B5EF4-FFF2-40B4-BE49-F238E27FC236}">
                    <a16:creationId xmlns:a16="http://schemas.microsoft.com/office/drawing/2014/main" id="{ACD389E9-A38C-4BA6-B83F-DC8300755A71}"/>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82" name="Group 227">
              <a:extLst>
                <a:ext uri="{FF2B5EF4-FFF2-40B4-BE49-F238E27FC236}">
                  <a16:creationId xmlns:a16="http://schemas.microsoft.com/office/drawing/2014/main" id="{41C5705F-F5B6-48A9-9EF3-68F4AF84F54D}"/>
                </a:ext>
              </a:extLst>
            </p:cNvPr>
            <p:cNvGrpSpPr>
              <a:grpSpLocks/>
            </p:cNvGrpSpPr>
            <p:nvPr/>
          </p:nvGrpSpPr>
          <p:grpSpPr bwMode="auto">
            <a:xfrm>
              <a:off x="1579" y="1920"/>
              <a:ext cx="109" cy="102"/>
              <a:chOff x="3202" y="2939"/>
              <a:chExt cx="663" cy="669"/>
            </a:xfrm>
          </p:grpSpPr>
          <p:sp>
            <p:nvSpPr>
              <p:cNvPr id="50366" name="Oval 228">
                <a:extLst>
                  <a:ext uri="{FF2B5EF4-FFF2-40B4-BE49-F238E27FC236}">
                    <a16:creationId xmlns:a16="http://schemas.microsoft.com/office/drawing/2014/main" id="{A1A753B4-AF7D-4F39-8A82-94F93FBBE759}"/>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67" name="Oval 229">
                <a:extLst>
                  <a:ext uri="{FF2B5EF4-FFF2-40B4-BE49-F238E27FC236}">
                    <a16:creationId xmlns:a16="http://schemas.microsoft.com/office/drawing/2014/main" id="{B1931C5A-C33F-4C3E-809F-B91C050103A3}"/>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68" name="Oval 230">
                <a:extLst>
                  <a:ext uri="{FF2B5EF4-FFF2-40B4-BE49-F238E27FC236}">
                    <a16:creationId xmlns:a16="http://schemas.microsoft.com/office/drawing/2014/main" id="{CEFD8680-328F-4082-B30D-1C0E620D25FB}"/>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69" name="Oval 231">
                <a:extLst>
                  <a:ext uri="{FF2B5EF4-FFF2-40B4-BE49-F238E27FC236}">
                    <a16:creationId xmlns:a16="http://schemas.microsoft.com/office/drawing/2014/main" id="{A6E8E638-CF2F-4127-9D08-92881A3C0749}"/>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70" name="Line 232">
                <a:extLst>
                  <a:ext uri="{FF2B5EF4-FFF2-40B4-BE49-F238E27FC236}">
                    <a16:creationId xmlns:a16="http://schemas.microsoft.com/office/drawing/2014/main" id="{EAC0CE36-ECF3-4E77-9214-24688715F11A}"/>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71" name="Line 233">
                <a:extLst>
                  <a:ext uri="{FF2B5EF4-FFF2-40B4-BE49-F238E27FC236}">
                    <a16:creationId xmlns:a16="http://schemas.microsoft.com/office/drawing/2014/main" id="{6F749F62-8A70-497C-BBBE-266962FC07A7}"/>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72" name="Freeform 234">
                <a:extLst>
                  <a:ext uri="{FF2B5EF4-FFF2-40B4-BE49-F238E27FC236}">
                    <a16:creationId xmlns:a16="http://schemas.microsoft.com/office/drawing/2014/main" id="{BE1B8A8D-5020-4E16-A1A8-7A4378F26517}"/>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83" name="Group 235">
              <a:extLst>
                <a:ext uri="{FF2B5EF4-FFF2-40B4-BE49-F238E27FC236}">
                  <a16:creationId xmlns:a16="http://schemas.microsoft.com/office/drawing/2014/main" id="{8FF5271E-EDA7-4AF0-830E-6499B2E72C55}"/>
                </a:ext>
              </a:extLst>
            </p:cNvPr>
            <p:cNvGrpSpPr>
              <a:grpSpLocks/>
            </p:cNvGrpSpPr>
            <p:nvPr/>
          </p:nvGrpSpPr>
          <p:grpSpPr bwMode="auto">
            <a:xfrm>
              <a:off x="1579" y="2064"/>
              <a:ext cx="109" cy="102"/>
              <a:chOff x="3202" y="2939"/>
              <a:chExt cx="663" cy="669"/>
            </a:xfrm>
          </p:grpSpPr>
          <p:sp>
            <p:nvSpPr>
              <p:cNvPr id="50359" name="Oval 236">
                <a:extLst>
                  <a:ext uri="{FF2B5EF4-FFF2-40B4-BE49-F238E27FC236}">
                    <a16:creationId xmlns:a16="http://schemas.microsoft.com/office/drawing/2014/main" id="{CB1A9D74-A790-46E1-8083-4D450747D3AA}"/>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60" name="Oval 237">
                <a:extLst>
                  <a:ext uri="{FF2B5EF4-FFF2-40B4-BE49-F238E27FC236}">
                    <a16:creationId xmlns:a16="http://schemas.microsoft.com/office/drawing/2014/main" id="{C8436309-4B7C-4A47-8858-D9BFA6368672}"/>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61" name="Oval 238">
                <a:extLst>
                  <a:ext uri="{FF2B5EF4-FFF2-40B4-BE49-F238E27FC236}">
                    <a16:creationId xmlns:a16="http://schemas.microsoft.com/office/drawing/2014/main" id="{09E1DEAD-080C-4A1C-A936-C11EB3D8C788}"/>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62" name="Oval 239">
                <a:extLst>
                  <a:ext uri="{FF2B5EF4-FFF2-40B4-BE49-F238E27FC236}">
                    <a16:creationId xmlns:a16="http://schemas.microsoft.com/office/drawing/2014/main" id="{61108FA1-1D61-4F9B-A05D-32BE3E97EEDC}"/>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63" name="Line 240">
                <a:extLst>
                  <a:ext uri="{FF2B5EF4-FFF2-40B4-BE49-F238E27FC236}">
                    <a16:creationId xmlns:a16="http://schemas.microsoft.com/office/drawing/2014/main" id="{5FF61C83-8572-4398-8EF1-33AA983A66FB}"/>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64" name="Line 241">
                <a:extLst>
                  <a:ext uri="{FF2B5EF4-FFF2-40B4-BE49-F238E27FC236}">
                    <a16:creationId xmlns:a16="http://schemas.microsoft.com/office/drawing/2014/main" id="{AB2B15EE-8138-4D14-8E5E-23D2942436BC}"/>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65" name="Freeform 242">
                <a:extLst>
                  <a:ext uri="{FF2B5EF4-FFF2-40B4-BE49-F238E27FC236}">
                    <a16:creationId xmlns:a16="http://schemas.microsoft.com/office/drawing/2014/main" id="{42F071B5-3995-4FA7-9354-9594252463F3}"/>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84" name="Group 243">
              <a:extLst>
                <a:ext uri="{FF2B5EF4-FFF2-40B4-BE49-F238E27FC236}">
                  <a16:creationId xmlns:a16="http://schemas.microsoft.com/office/drawing/2014/main" id="{D73F97AC-F80F-4739-82E5-014EA3BBEDAB}"/>
                </a:ext>
              </a:extLst>
            </p:cNvPr>
            <p:cNvGrpSpPr>
              <a:grpSpLocks/>
            </p:cNvGrpSpPr>
            <p:nvPr/>
          </p:nvGrpSpPr>
          <p:grpSpPr bwMode="auto">
            <a:xfrm>
              <a:off x="1579" y="2208"/>
              <a:ext cx="109" cy="102"/>
              <a:chOff x="3202" y="2939"/>
              <a:chExt cx="663" cy="669"/>
            </a:xfrm>
          </p:grpSpPr>
          <p:sp>
            <p:nvSpPr>
              <p:cNvPr id="50352" name="Oval 244">
                <a:extLst>
                  <a:ext uri="{FF2B5EF4-FFF2-40B4-BE49-F238E27FC236}">
                    <a16:creationId xmlns:a16="http://schemas.microsoft.com/office/drawing/2014/main" id="{A1233644-666A-4EB2-B3F2-F4547A1C6C31}"/>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53" name="Oval 245">
                <a:extLst>
                  <a:ext uri="{FF2B5EF4-FFF2-40B4-BE49-F238E27FC236}">
                    <a16:creationId xmlns:a16="http://schemas.microsoft.com/office/drawing/2014/main" id="{1C46AA3E-5473-4C8D-87C7-82C60F2DD265}"/>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54" name="Oval 246">
                <a:extLst>
                  <a:ext uri="{FF2B5EF4-FFF2-40B4-BE49-F238E27FC236}">
                    <a16:creationId xmlns:a16="http://schemas.microsoft.com/office/drawing/2014/main" id="{A5ACDADB-B1E0-47F4-A12A-0B8859FEE7A2}"/>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55" name="Oval 247">
                <a:extLst>
                  <a:ext uri="{FF2B5EF4-FFF2-40B4-BE49-F238E27FC236}">
                    <a16:creationId xmlns:a16="http://schemas.microsoft.com/office/drawing/2014/main" id="{C49C345C-3B15-426E-83C1-0260B161A31E}"/>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56" name="Line 248">
                <a:extLst>
                  <a:ext uri="{FF2B5EF4-FFF2-40B4-BE49-F238E27FC236}">
                    <a16:creationId xmlns:a16="http://schemas.microsoft.com/office/drawing/2014/main" id="{1035615C-EEA9-4444-852F-2BEA8CE9B9FA}"/>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57" name="Line 249">
                <a:extLst>
                  <a:ext uri="{FF2B5EF4-FFF2-40B4-BE49-F238E27FC236}">
                    <a16:creationId xmlns:a16="http://schemas.microsoft.com/office/drawing/2014/main" id="{10D7E9BA-4245-45EC-88B8-A39C0F7F6E50}"/>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58" name="Freeform 250">
                <a:extLst>
                  <a:ext uri="{FF2B5EF4-FFF2-40B4-BE49-F238E27FC236}">
                    <a16:creationId xmlns:a16="http://schemas.microsoft.com/office/drawing/2014/main" id="{C12D841B-8CB6-4E46-8A8E-DA5325F088E3}"/>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85" name="Group 251">
              <a:extLst>
                <a:ext uri="{FF2B5EF4-FFF2-40B4-BE49-F238E27FC236}">
                  <a16:creationId xmlns:a16="http://schemas.microsoft.com/office/drawing/2014/main" id="{9DCF19CC-B17C-4F66-B724-412C4895446C}"/>
                </a:ext>
              </a:extLst>
            </p:cNvPr>
            <p:cNvGrpSpPr>
              <a:grpSpLocks/>
            </p:cNvGrpSpPr>
            <p:nvPr/>
          </p:nvGrpSpPr>
          <p:grpSpPr bwMode="auto">
            <a:xfrm>
              <a:off x="1579" y="2352"/>
              <a:ext cx="109" cy="102"/>
              <a:chOff x="3202" y="2939"/>
              <a:chExt cx="663" cy="669"/>
            </a:xfrm>
          </p:grpSpPr>
          <p:sp>
            <p:nvSpPr>
              <p:cNvPr id="50345" name="Oval 252">
                <a:extLst>
                  <a:ext uri="{FF2B5EF4-FFF2-40B4-BE49-F238E27FC236}">
                    <a16:creationId xmlns:a16="http://schemas.microsoft.com/office/drawing/2014/main" id="{658D9B10-892D-428A-816E-D2FF50D998E6}"/>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46" name="Oval 253">
                <a:extLst>
                  <a:ext uri="{FF2B5EF4-FFF2-40B4-BE49-F238E27FC236}">
                    <a16:creationId xmlns:a16="http://schemas.microsoft.com/office/drawing/2014/main" id="{05C7E6D2-E936-42C7-BD6D-A440A6A5E4F2}"/>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47" name="Oval 254">
                <a:extLst>
                  <a:ext uri="{FF2B5EF4-FFF2-40B4-BE49-F238E27FC236}">
                    <a16:creationId xmlns:a16="http://schemas.microsoft.com/office/drawing/2014/main" id="{992AEAB2-B114-4F88-8E96-BE7A5659DC29}"/>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48" name="Oval 255">
                <a:extLst>
                  <a:ext uri="{FF2B5EF4-FFF2-40B4-BE49-F238E27FC236}">
                    <a16:creationId xmlns:a16="http://schemas.microsoft.com/office/drawing/2014/main" id="{3A2B9E61-F7C9-43B5-B856-9D39EDE342C2}"/>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49" name="Line 256">
                <a:extLst>
                  <a:ext uri="{FF2B5EF4-FFF2-40B4-BE49-F238E27FC236}">
                    <a16:creationId xmlns:a16="http://schemas.microsoft.com/office/drawing/2014/main" id="{6C6A5C3F-CEAC-4857-B074-F7E9E0A347AB}"/>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50" name="Line 257">
                <a:extLst>
                  <a:ext uri="{FF2B5EF4-FFF2-40B4-BE49-F238E27FC236}">
                    <a16:creationId xmlns:a16="http://schemas.microsoft.com/office/drawing/2014/main" id="{CF688098-1D33-4466-9C50-83D185378F0F}"/>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51" name="Freeform 258">
                <a:extLst>
                  <a:ext uri="{FF2B5EF4-FFF2-40B4-BE49-F238E27FC236}">
                    <a16:creationId xmlns:a16="http://schemas.microsoft.com/office/drawing/2014/main" id="{44B3BBD6-C2CA-44D3-A884-E2C85E13DB10}"/>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0286" name="Line 259">
              <a:extLst>
                <a:ext uri="{FF2B5EF4-FFF2-40B4-BE49-F238E27FC236}">
                  <a16:creationId xmlns:a16="http://schemas.microsoft.com/office/drawing/2014/main" id="{C4AB7C22-5DAF-41B6-B64F-983F24B1504A}"/>
                </a:ext>
              </a:extLst>
            </p:cNvPr>
            <p:cNvSpPr>
              <a:spLocks noChangeShapeType="1"/>
            </p:cNvSpPr>
            <p:nvPr/>
          </p:nvSpPr>
          <p:spPr bwMode="auto">
            <a:xfrm>
              <a:off x="1392" y="1584"/>
              <a:ext cx="0" cy="100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0287" name="Group 260">
              <a:extLst>
                <a:ext uri="{FF2B5EF4-FFF2-40B4-BE49-F238E27FC236}">
                  <a16:creationId xmlns:a16="http://schemas.microsoft.com/office/drawing/2014/main" id="{85C4AE44-74EC-4ABA-9967-0FBF34534356}"/>
                </a:ext>
              </a:extLst>
            </p:cNvPr>
            <p:cNvGrpSpPr>
              <a:grpSpLocks/>
            </p:cNvGrpSpPr>
            <p:nvPr/>
          </p:nvGrpSpPr>
          <p:grpSpPr bwMode="auto">
            <a:xfrm>
              <a:off x="1387" y="1634"/>
              <a:ext cx="109" cy="102"/>
              <a:chOff x="3202" y="2939"/>
              <a:chExt cx="663" cy="669"/>
            </a:xfrm>
          </p:grpSpPr>
          <p:sp>
            <p:nvSpPr>
              <p:cNvPr id="50338" name="Oval 261">
                <a:extLst>
                  <a:ext uri="{FF2B5EF4-FFF2-40B4-BE49-F238E27FC236}">
                    <a16:creationId xmlns:a16="http://schemas.microsoft.com/office/drawing/2014/main" id="{4BA9F88B-6CD5-4C1D-B8F1-085D16F6B170}"/>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39" name="Oval 262">
                <a:extLst>
                  <a:ext uri="{FF2B5EF4-FFF2-40B4-BE49-F238E27FC236}">
                    <a16:creationId xmlns:a16="http://schemas.microsoft.com/office/drawing/2014/main" id="{5A9FF241-BA97-4FA1-A96C-2E1108E6ADD4}"/>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40" name="Oval 263">
                <a:extLst>
                  <a:ext uri="{FF2B5EF4-FFF2-40B4-BE49-F238E27FC236}">
                    <a16:creationId xmlns:a16="http://schemas.microsoft.com/office/drawing/2014/main" id="{D6006151-6E79-4BD1-8944-A31AD32D951B}"/>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41" name="Oval 264">
                <a:extLst>
                  <a:ext uri="{FF2B5EF4-FFF2-40B4-BE49-F238E27FC236}">
                    <a16:creationId xmlns:a16="http://schemas.microsoft.com/office/drawing/2014/main" id="{2DA1FD5F-25DA-4B6B-8769-9DB07E44B87D}"/>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42" name="Line 265">
                <a:extLst>
                  <a:ext uri="{FF2B5EF4-FFF2-40B4-BE49-F238E27FC236}">
                    <a16:creationId xmlns:a16="http://schemas.microsoft.com/office/drawing/2014/main" id="{63C589FD-ECD4-4086-B5B5-6422475299A5}"/>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43" name="Line 266">
                <a:extLst>
                  <a:ext uri="{FF2B5EF4-FFF2-40B4-BE49-F238E27FC236}">
                    <a16:creationId xmlns:a16="http://schemas.microsoft.com/office/drawing/2014/main" id="{FD7D2B12-9744-4A29-B4AC-A7D1A7B37D28}"/>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44" name="Freeform 267">
                <a:extLst>
                  <a:ext uri="{FF2B5EF4-FFF2-40B4-BE49-F238E27FC236}">
                    <a16:creationId xmlns:a16="http://schemas.microsoft.com/office/drawing/2014/main" id="{E15B5BCB-EFDB-4055-98AE-9A5173B3064D}"/>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88" name="Group 268">
              <a:extLst>
                <a:ext uri="{FF2B5EF4-FFF2-40B4-BE49-F238E27FC236}">
                  <a16:creationId xmlns:a16="http://schemas.microsoft.com/office/drawing/2014/main" id="{6ECEE964-2AE4-483A-9CB0-E58A4ABD48DE}"/>
                </a:ext>
              </a:extLst>
            </p:cNvPr>
            <p:cNvGrpSpPr>
              <a:grpSpLocks/>
            </p:cNvGrpSpPr>
            <p:nvPr/>
          </p:nvGrpSpPr>
          <p:grpSpPr bwMode="auto">
            <a:xfrm>
              <a:off x="1387" y="1776"/>
              <a:ext cx="109" cy="102"/>
              <a:chOff x="3202" y="2939"/>
              <a:chExt cx="663" cy="669"/>
            </a:xfrm>
          </p:grpSpPr>
          <p:sp>
            <p:nvSpPr>
              <p:cNvPr id="50331" name="Oval 269">
                <a:extLst>
                  <a:ext uri="{FF2B5EF4-FFF2-40B4-BE49-F238E27FC236}">
                    <a16:creationId xmlns:a16="http://schemas.microsoft.com/office/drawing/2014/main" id="{F9F2AB46-D5C7-4931-A1C9-3824C623E92C}"/>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32" name="Oval 270">
                <a:extLst>
                  <a:ext uri="{FF2B5EF4-FFF2-40B4-BE49-F238E27FC236}">
                    <a16:creationId xmlns:a16="http://schemas.microsoft.com/office/drawing/2014/main" id="{3ABB6C76-C8CB-4661-96F4-E917412C0110}"/>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33" name="Oval 271">
                <a:extLst>
                  <a:ext uri="{FF2B5EF4-FFF2-40B4-BE49-F238E27FC236}">
                    <a16:creationId xmlns:a16="http://schemas.microsoft.com/office/drawing/2014/main" id="{C67B23A1-4475-4957-9D72-5629A927D632}"/>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34" name="Oval 272">
                <a:extLst>
                  <a:ext uri="{FF2B5EF4-FFF2-40B4-BE49-F238E27FC236}">
                    <a16:creationId xmlns:a16="http://schemas.microsoft.com/office/drawing/2014/main" id="{F4706617-1EAE-44A3-B0FB-FB6D13547FAB}"/>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35" name="Line 273">
                <a:extLst>
                  <a:ext uri="{FF2B5EF4-FFF2-40B4-BE49-F238E27FC236}">
                    <a16:creationId xmlns:a16="http://schemas.microsoft.com/office/drawing/2014/main" id="{ED6384CF-DF6E-41E9-A1AF-141E75D22F64}"/>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36" name="Line 274">
                <a:extLst>
                  <a:ext uri="{FF2B5EF4-FFF2-40B4-BE49-F238E27FC236}">
                    <a16:creationId xmlns:a16="http://schemas.microsoft.com/office/drawing/2014/main" id="{9EA0E9EE-C906-4C9F-AD6F-B2EA1C0D0819}"/>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37" name="Freeform 275">
                <a:extLst>
                  <a:ext uri="{FF2B5EF4-FFF2-40B4-BE49-F238E27FC236}">
                    <a16:creationId xmlns:a16="http://schemas.microsoft.com/office/drawing/2014/main" id="{04998910-B068-46B5-B289-CC1A82C1A291}"/>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89" name="Group 276">
              <a:extLst>
                <a:ext uri="{FF2B5EF4-FFF2-40B4-BE49-F238E27FC236}">
                  <a16:creationId xmlns:a16="http://schemas.microsoft.com/office/drawing/2014/main" id="{0ACAE94C-57C5-42DA-A9BF-A7A2FCC63682}"/>
                </a:ext>
              </a:extLst>
            </p:cNvPr>
            <p:cNvGrpSpPr>
              <a:grpSpLocks/>
            </p:cNvGrpSpPr>
            <p:nvPr/>
          </p:nvGrpSpPr>
          <p:grpSpPr bwMode="auto">
            <a:xfrm>
              <a:off x="1387" y="1920"/>
              <a:ext cx="109" cy="102"/>
              <a:chOff x="3202" y="2939"/>
              <a:chExt cx="663" cy="669"/>
            </a:xfrm>
          </p:grpSpPr>
          <p:sp>
            <p:nvSpPr>
              <p:cNvPr id="50324" name="Oval 277">
                <a:extLst>
                  <a:ext uri="{FF2B5EF4-FFF2-40B4-BE49-F238E27FC236}">
                    <a16:creationId xmlns:a16="http://schemas.microsoft.com/office/drawing/2014/main" id="{F97BA3A2-CF31-486A-9047-603C36B44FD8}"/>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25" name="Oval 278">
                <a:extLst>
                  <a:ext uri="{FF2B5EF4-FFF2-40B4-BE49-F238E27FC236}">
                    <a16:creationId xmlns:a16="http://schemas.microsoft.com/office/drawing/2014/main" id="{8DB3BA98-4F2D-41B6-BF9B-8FAADF521837}"/>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26" name="Oval 279">
                <a:extLst>
                  <a:ext uri="{FF2B5EF4-FFF2-40B4-BE49-F238E27FC236}">
                    <a16:creationId xmlns:a16="http://schemas.microsoft.com/office/drawing/2014/main" id="{BE52F009-3925-494D-BDB8-7999299C080A}"/>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27" name="Oval 280">
                <a:extLst>
                  <a:ext uri="{FF2B5EF4-FFF2-40B4-BE49-F238E27FC236}">
                    <a16:creationId xmlns:a16="http://schemas.microsoft.com/office/drawing/2014/main" id="{49707662-E30D-40C1-9FEE-69ECE0C0D8AF}"/>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28" name="Line 281">
                <a:extLst>
                  <a:ext uri="{FF2B5EF4-FFF2-40B4-BE49-F238E27FC236}">
                    <a16:creationId xmlns:a16="http://schemas.microsoft.com/office/drawing/2014/main" id="{41490EE8-8C15-47A2-AC4B-91B2F4BC3202}"/>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29" name="Line 282">
                <a:extLst>
                  <a:ext uri="{FF2B5EF4-FFF2-40B4-BE49-F238E27FC236}">
                    <a16:creationId xmlns:a16="http://schemas.microsoft.com/office/drawing/2014/main" id="{94647E81-4F7F-4321-BF9D-2A418953916C}"/>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30" name="Freeform 283">
                <a:extLst>
                  <a:ext uri="{FF2B5EF4-FFF2-40B4-BE49-F238E27FC236}">
                    <a16:creationId xmlns:a16="http://schemas.microsoft.com/office/drawing/2014/main" id="{9AD558DD-6B36-469D-B472-2060558CFE35}"/>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90" name="Group 284">
              <a:extLst>
                <a:ext uri="{FF2B5EF4-FFF2-40B4-BE49-F238E27FC236}">
                  <a16:creationId xmlns:a16="http://schemas.microsoft.com/office/drawing/2014/main" id="{77A9E7F5-71FB-46DF-AFBA-E8F10D61787D}"/>
                </a:ext>
              </a:extLst>
            </p:cNvPr>
            <p:cNvGrpSpPr>
              <a:grpSpLocks/>
            </p:cNvGrpSpPr>
            <p:nvPr/>
          </p:nvGrpSpPr>
          <p:grpSpPr bwMode="auto">
            <a:xfrm>
              <a:off x="1387" y="2064"/>
              <a:ext cx="109" cy="102"/>
              <a:chOff x="3202" y="2939"/>
              <a:chExt cx="663" cy="669"/>
            </a:xfrm>
          </p:grpSpPr>
          <p:sp>
            <p:nvSpPr>
              <p:cNvPr id="50317" name="Oval 285">
                <a:extLst>
                  <a:ext uri="{FF2B5EF4-FFF2-40B4-BE49-F238E27FC236}">
                    <a16:creationId xmlns:a16="http://schemas.microsoft.com/office/drawing/2014/main" id="{1CB9AEA3-F7C2-442D-AA9B-CCAF580C3C52}"/>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18" name="Oval 286">
                <a:extLst>
                  <a:ext uri="{FF2B5EF4-FFF2-40B4-BE49-F238E27FC236}">
                    <a16:creationId xmlns:a16="http://schemas.microsoft.com/office/drawing/2014/main" id="{222A26CC-C683-4F5A-9763-F5DAFCC9472B}"/>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19" name="Oval 287">
                <a:extLst>
                  <a:ext uri="{FF2B5EF4-FFF2-40B4-BE49-F238E27FC236}">
                    <a16:creationId xmlns:a16="http://schemas.microsoft.com/office/drawing/2014/main" id="{8549CE4E-8E98-426C-80EA-4539FC3F02CC}"/>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20" name="Oval 288">
                <a:extLst>
                  <a:ext uri="{FF2B5EF4-FFF2-40B4-BE49-F238E27FC236}">
                    <a16:creationId xmlns:a16="http://schemas.microsoft.com/office/drawing/2014/main" id="{F8E5AB7A-F61E-4EB4-B3AA-52B3FCCB2162}"/>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21" name="Line 289">
                <a:extLst>
                  <a:ext uri="{FF2B5EF4-FFF2-40B4-BE49-F238E27FC236}">
                    <a16:creationId xmlns:a16="http://schemas.microsoft.com/office/drawing/2014/main" id="{F9FEC9C2-EC66-490E-903E-D26490DE4453}"/>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22" name="Line 290">
                <a:extLst>
                  <a:ext uri="{FF2B5EF4-FFF2-40B4-BE49-F238E27FC236}">
                    <a16:creationId xmlns:a16="http://schemas.microsoft.com/office/drawing/2014/main" id="{50E4B9BA-3F03-4230-860B-C6A5D50D766C}"/>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23" name="Freeform 291">
                <a:extLst>
                  <a:ext uri="{FF2B5EF4-FFF2-40B4-BE49-F238E27FC236}">
                    <a16:creationId xmlns:a16="http://schemas.microsoft.com/office/drawing/2014/main" id="{E64D07D4-5486-4CF5-84B5-272EAFEE66A2}"/>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91" name="Group 292">
              <a:extLst>
                <a:ext uri="{FF2B5EF4-FFF2-40B4-BE49-F238E27FC236}">
                  <a16:creationId xmlns:a16="http://schemas.microsoft.com/office/drawing/2014/main" id="{8DDD373B-5123-47A6-9860-9617F2C35056}"/>
                </a:ext>
              </a:extLst>
            </p:cNvPr>
            <p:cNvGrpSpPr>
              <a:grpSpLocks/>
            </p:cNvGrpSpPr>
            <p:nvPr/>
          </p:nvGrpSpPr>
          <p:grpSpPr bwMode="auto">
            <a:xfrm>
              <a:off x="1387" y="2208"/>
              <a:ext cx="109" cy="102"/>
              <a:chOff x="3202" y="2939"/>
              <a:chExt cx="663" cy="669"/>
            </a:xfrm>
          </p:grpSpPr>
          <p:sp>
            <p:nvSpPr>
              <p:cNvPr id="50310" name="Oval 293">
                <a:extLst>
                  <a:ext uri="{FF2B5EF4-FFF2-40B4-BE49-F238E27FC236}">
                    <a16:creationId xmlns:a16="http://schemas.microsoft.com/office/drawing/2014/main" id="{64332C7B-E07C-45F9-B3F7-73C04F7720B9}"/>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11" name="Oval 294">
                <a:extLst>
                  <a:ext uri="{FF2B5EF4-FFF2-40B4-BE49-F238E27FC236}">
                    <a16:creationId xmlns:a16="http://schemas.microsoft.com/office/drawing/2014/main" id="{8C36A086-5579-4E01-95BA-9BA29EA111A9}"/>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12" name="Oval 295">
                <a:extLst>
                  <a:ext uri="{FF2B5EF4-FFF2-40B4-BE49-F238E27FC236}">
                    <a16:creationId xmlns:a16="http://schemas.microsoft.com/office/drawing/2014/main" id="{1C6E6436-3320-4A8C-944B-ACDFC6AE2E12}"/>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13" name="Oval 296">
                <a:extLst>
                  <a:ext uri="{FF2B5EF4-FFF2-40B4-BE49-F238E27FC236}">
                    <a16:creationId xmlns:a16="http://schemas.microsoft.com/office/drawing/2014/main" id="{798AD4C0-B888-4662-81E1-01F3D643D611}"/>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14" name="Line 297">
                <a:extLst>
                  <a:ext uri="{FF2B5EF4-FFF2-40B4-BE49-F238E27FC236}">
                    <a16:creationId xmlns:a16="http://schemas.microsoft.com/office/drawing/2014/main" id="{2AA9A555-59EE-46B6-9DF7-4E61CF0F9E60}"/>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5" name="Line 298">
                <a:extLst>
                  <a:ext uri="{FF2B5EF4-FFF2-40B4-BE49-F238E27FC236}">
                    <a16:creationId xmlns:a16="http://schemas.microsoft.com/office/drawing/2014/main" id="{A33D8E40-B983-47DC-83F8-DD0A01D9CE5C}"/>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16" name="Freeform 299">
                <a:extLst>
                  <a:ext uri="{FF2B5EF4-FFF2-40B4-BE49-F238E27FC236}">
                    <a16:creationId xmlns:a16="http://schemas.microsoft.com/office/drawing/2014/main" id="{99B36E40-9649-466E-8957-C0939B74A4C7}"/>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92" name="Group 300">
              <a:extLst>
                <a:ext uri="{FF2B5EF4-FFF2-40B4-BE49-F238E27FC236}">
                  <a16:creationId xmlns:a16="http://schemas.microsoft.com/office/drawing/2014/main" id="{8F899141-C453-4FC4-96ED-025C1FEE6C1A}"/>
                </a:ext>
              </a:extLst>
            </p:cNvPr>
            <p:cNvGrpSpPr>
              <a:grpSpLocks/>
            </p:cNvGrpSpPr>
            <p:nvPr/>
          </p:nvGrpSpPr>
          <p:grpSpPr bwMode="auto">
            <a:xfrm>
              <a:off x="1387" y="2352"/>
              <a:ext cx="109" cy="102"/>
              <a:chOff x="3202" y="2939"/>
              <a:chExt cx="663" cy="669"/>
            </a:xfrm>
          </p:grpSpPr>
          <p:sp>
            <p:nvSpPr>
              <p:cNvPr id="50303" name="Oval 301">
                <a:extLst>
                  <a:ext uri="{FF2B5EF4-FFF2-40B4-BE49-F238E27FC236}">
                    <a16:creationId xmlns:a16="http://schemas.microsoft.com/office/drawing/2014/main" id="{B074EC7B-3EDF-4C26-A8F4-8B6E5898C492}"/>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04" name="Oval 302">
                <a:extLst>
                  <a:ext uri="{FF2B5EF4-FFF2-40B4-BE49-F238E27FC236}">
                    <a16:creationId xmlns:a16="http://schemas.microsoft.com/office/drawing/2014/main" id="{15F3A343-C6DC-4B2F-80EE-07B38E44A39D}"/>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05" name="Oval 303">
                <a:extLst>
                  <a:ext uri="{FF2B5EF4-FFF2-40B4-BE49-F238E27FC236}">
                    <a16:creationId xmlns:a16="http://schemas.microsoft.com/office/drawing/2014/main" id="{02BDC5CD-8E2E-4DDA-9C3C-D2000093BA21}"/>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06" name="Oval 304">
                <a:extLst>
                  <a:ext uri="{FF2B5EF4-FFF2-40B4-BE49-F238E27FC236}">
                    <a16:creationId xmlns:a16="http://schemas.microsoft.com/office/drawing/2014/main" id="{B8539809-8810-4027-843B-C13702BEC9DD}"/>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307" name="Line 305">
                <a:extLst>
                  <a:ext uri="{FF2B5EF4-FFF2-40B4-BE49-F238E27FC236}">
                    <a16:creationId xmlns:a16="http://schemas.microsoft.com/office/drawing/2014/main" id="{EBCF0F6D-2A7B-4CE0-8109-2B236C58D056}"/>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8" name="Line 306">
                <a:extLst>
                  <a:ext uri="{FF2B5EF4-FFF2-40B4-BE49-F238E27FC236}">
                    <a16:creationId xmlns:a16="http://schemas.microsoft.com/office/drawing/2014/main" id="{CAF57FD6-67B5-46B4-BFA0-DB68356E73A9}"/>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9" name="Freeform 307">
                <a:extLst>
                  <a:ext uri="{FF2B5EF4-FFF2-40B4-BE49-F238E27FC236}">
                    <a16:creationId xmlns:a16="http://schemas.microsoft.com/office/drawing/2014/main" id="{C6526F6E-D3FF-4EFB-9928-80DBECC900C3}"/>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0293" name="Text Box 308">
              <a:extLst>
                <a:ext uri="{FF2B5EF4-FFF2-40B4-BE49-F238E27FC236}">
                  <a16:creationId xmlns:a16="http://schemas.microsoft.com/office/drawing/2014/main" id="{46BC9C28-4C66-4D25-AADD-FB2BEE91889C}"/>
                </a:ext>
              </a:extLst>
            </p:cNvPr>
            <p:cNvSpPr txBox="1">
              <a:spLocks noChangeArrowheads="1"/>
            </p:cNvSpPr>
            <p:nvPr/>
          </p:nvSpPr>
          <p:spPr bwMode="auto">
            <a:xfrm>
              <a:off x="1296" y="139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A</a:t>
              </a:r>
              <a:endParaRPr lang="en-GB" altLang="en-US" sz="1600"/>
            </a:p>
          </p:txBody>
        </p:sp>
        <p:sp>
          <p:nvSpPr>
            <p:cNvPr id="50294" name="Text Box 309">
              <a:extLst>
                <a:ext uri="{FF2B5EF4-FFF2-40B4-BE49-F238E27FC236}">
                  <a16:creationId xmlns:a16="http://schemas.microsoft.com/office/drawing/2014/main" id="{B516870B-06AD-4B92-946B-7C0AB14AB29C}"/>
                </a:ext>
              </a:extLst>
            </p:cNvPr>
            <p:cNvSpPr txBox="1">
              <a:spLocks noChangeArrowheads="1"/>
            </p:cNvSpPr>
            <p:nvPr/>
          </p:nvSpPr>
          <p:spPr bwMode="auto">
            <a:xfrm>
              <a:off x="1488" y="13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A'</a:t>
              </a:r>
              <a:endParaRPr lang="en-GB" altLang="en-US" sz="1600"/>
            </a:p>
          </p:txBody>
        </p:sp>
        <p:sp>
          <p:nvSpPr>
            <p:cNvPr id="50295" name="Text Box 310">
              <a:extLst>
                <a:ext uri="{FF2B5EF4-FFF2-40B4-BE49-F238E27FC236}">
                  <a16:creationId xmlns:a16="http://schemas.microsoft.com/office/drawing/2014/main" id="{11F893EF-06B5-48D8-A620-1BA18AB6E60C}"/>
                </a:ext>
              </a:extLst>
            </p:cNvPr>
            <p:cNvSpPr txBox="1">
              <a:spLocks noChangeArrowheads="1"/>
            </p:cNvSpPr>
            <p:nvPr/>
          </p:nvSpPr>
          <p:spPr bwMode="auto">
            <a:xfrm>
              <a:off x="1680" y="13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B</a:t>
              </a:r>
              <a:endParaRPr lang="en-GB" altLang="en-US" sz="1600"/>
            </a:p>
          </p:txBody>
        </p:sp>
        <p:sp>
          <p:nvSpPr>
            <p:cNvPr id="50296" name="Text Box 311">
              <a:extLst>
                <a:ext uri="{FF2B5EF4-FFF2-40B4-BE49-F238E27FC236}">
                  <a16:creationId xmlns:a16="http://schemas.microsoft.com/office/drawing/2014/main" id="{0A7332CE-47C4-4854-87A1-828CB7DBAE14}"/>
                </a:ext>
              </a:extLst>
            </p:cNvPr>
            <p:cNvSpPr txBox="1">
              <a:spLocks noChangeArrowheads="1"/>
            </p:cNvSpPr>
            <p:nvPr/>
          </p:nvSpPr>
          <p:spPr bwMode="auto">
            <a:xfrm>
              <a:off x="1872" y="13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B'</a:t>
              </a:r>
            </a:p>
          </p:txBody>
        </p:sp>
        <p:sp>
          <p:nvSpPr>
            <p:cNvPr id="50297" name="Line 312">
              <a:extLst>
                <a:ext uri="{FF2B5EF4-FFF2-40B4-BE49-F238E27FC236}">
                  <a16:creationId xmlns:a16="http://schemas.microsoft.com/office/drawing/2014/main" id="{3156F482-B0AA-4E89-81CE-CF998DB81546}"/>
                </a:ext>
              </a:extLst>
            </p:cNvPr>
            <p:cNvSpPr>
              <a:spLocks noChangeShapeType="1"/>
            </p:cNvSpPr>
            <p:nvPr/>
          </p:nvSpPr>
          <p:spPr bwMode="auto">
            <a:xfrm>
              <a:off x="2592" y="1776"/>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8" name="Line 313">
              <a:extLst>
                <a:ext uri="{FF2B5EF4-FFF2-40B4-BE49-F238E27FC236}">
                  <a16:creationId xmlns:a16="http://schemas.microsoft.com/office/drawing/2014/main" id="{E777AF6A-055C-4A20-BE56-00B578E79EB6}"/>
                </a:ext>
              </a:extLst>
            </p:cNvPr>
            <p:cNvSpPr>
              <a:spLocks noChangeShapeType="1"/>
            </p:cNvSpPr>
            <p:nvPr/>
          </p:nvSpPr>
          <p:spPr bwMode="auto">
            <a:xfrm>
              <a:off x="2592" y="2064"/>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99" name="Line 314">
              <a:extLst>
                <a:ext uri="{FF2B5EF4-FFF2-40B4-BE49-F238E27FC236}">
                  <a16:creationId xmlns:a16="http://schemas.microsoft.com/office/drawing/2014/main" id="{17BA8F8F-1061-4BAE-98D1-7F946F01346E}"/>
                </a:ext>
              </a:extLst>
            </p:cNvPr>
            <p:cNvSpPr>
              <a:spLocks noChangeShapeType="1"/>
            </p:cNvSpPr>
            <p:nvPr/>
          </p:nvSpPr>
          <p:spPr bwMode="auto">
            <a:xfrm>
              <a:off x="2592" y="2352"/>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300" name="Text Box 315">
              <a:extLst>
                <a:ext uri="{FF2B5EF4-FFF2-40B4-BE49-F238E27FC236}">
                  <a16:creationId xmlns:a16="http://schemas.microsoft.com/office/drawing/2014/main" id="{239A4470-2243-4213-9203-64190FE9AB14}"/>
                </a:ext>
              </a:extLst>
            </p:cNvPr>
            <p:cNvSpPr txBox="1">
              <a:spLocks noChangeArrowheads="1"/>
            </p:cNvSpPr>
            <p:nvPr/>
          </p:nvSpPr>
          <p:spPr bwMode="auto">
            <a:xfrm>
              <a:off x="2784" y="1680"/>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x</a:t>
              </a:r>
              <a:r>
                <a:rPr lang="en-GB" altLang="en-US" sz="1600" baseline="-25000"/>
                <a:t>1</a:t>
              </a:r>
              <a:endParaRPr lang="en-GB" altLang="en-US" sz="1600"/>
            </a:p>
          </p:txBody>
        </p:sp>
        <p:sp>
          <p:nvSpPr>
            <p:cNvPr id="50301" name="Text Box 316">
              <a:extLst>
                <a:ext uri="{FF2B5EF4-FFF2-40B4-BE49-F238E27FC236}">
                  <a16:creationId xmlns:a16="http://schemas.microsoft.com/office/drawing/2014/main" id="{1FB267F4-6213-458B-AA8D-BF6602B1BF9F}"/>
                </a:ext>
              </a:extLst>
            </p:cNvPr>
            <p:cNvSpPr txBox="1">
              <a:spLocks noChangeArrowheads="1"/>
            </p:cNvSpPr>
            <p:nvPr/>
          </p:nvSpPr>
          <p:spPr bwMode="auto">
            <a:xfrm>
              <a:off x="2784" y="1968"/>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x</a:t>
              </a:r>
              <a:r>
                <a:rPr lang="en-GB" altLang="en-US" sz="1600" baseline="-25000"/>
                <a:t>2</a:t>
              </a:r>
              <a:endParaRPr lang="en-GB" altLang="en-US" sz="1600"/>
            </a:p>
          </p:txBody>
        </p:sp>
        <p:sp>
          <p:nvSpPr>
            <p:cNvPr id="50302" name="Text Box 317">
              <a:extLst>
                <a:ext uri="{FF2B5EF4-FFF2-40B4-BE49-F238E27FC236}">
                  <a16:creationId xmlns:a16="http://schemas.microsoft.com/office/drawing/2014/main" id="{8B296EAD-814F-46F6-A590-A5FC114D7751}"/>
                </a:ext>
              </a:extLst>
            </p:cNvPr>
            <p:cNvSpPr txBox="1">
              <a:spLocks noChangeArrowheads="1"/>
            </p:cNvSpPr>
            <p:nvPr/>
          </p:nvSpPr>
          <p:spPr bwMode="auto">
            <a:xfrm>
              <a:off x="2784" y="225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x</a:t>
              </a:r>
              <a:r>
                <a:rPr lang="en-GB" altLang="en-US" sz="1600" baseline="-25000"/>
                <a:t>3</a:t>
              </a:r>
              <a:endParaRPr lang="en-GB" altLang="en-US" sz="1600"/>
            </a:p>
          </p:txBody>
        </p:sp>
      </p:grpSp>
      <p:grpSp>
        <p:nvGrpSpPr>
          <p:cNvPr id="27" name="Group 540">
            <a:extLst>
              <a:ext uri="{FF2B5EF4-FFF2-40B4-BE49-F238E27FC236}">
                <a16:creationId xmlns:a16="http://schemas.microsoft.com/office/drawing/2014/main" id="{BA6200FB-9FFD-4E49-9DF4-359B6BE222D5}"/>
              </a:ext>
            </a:extLst>
          </p:cNvPr>
          <p:cNvGrpSpPr>
            <a:grpSpLocks/>
          </p:cNvGrpSpPr>
          <p:nvPr/>
        </p:nvGrpSpPr>
        <p:grpSpPr bwMode="auto">
          <a:xfrm>
            <a:off x="6636326" y="2405380"/>
            <a:ext cx="3505200" cy="2190157"/>
            <a:chOff x="3360" y="1392"/>
            <a:chExt cx="2208" cy="1200"/>
          </a:xfrm>
        </p:grpSpPr>
        <p:sp>
          <p:nvSpPr>
            <p:cNvPr id="50185" name="AutoShape 320">
              <a:extLst>
                <a:ext uri="{FF2B5EF4-FFF2-40B4-BE49-F238E27FC236}">
                  <a16:creationId xmlns:a16="http://schemas.microsoft.com/office/drawing/2014/main" id="{9934D874-9543-4C2F-97FC-423615CF6D5A}"/>
                </a:ext>
              </a:extLst>
            </p:cNvPr>
            <p:cNvSpPr>
              <a:spLocks noChangeArrowheads="1"/>
            </p:cNvSpPr>
            <p:nvPr/>
          </p:nvSpPr>
          <p:spPr bwMode="auto">
            <a:xfrm>
              <a:off x="4416" y="1680"/>
              <a:ext cx="288" cy="240"/>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186" name="Line 321">
              <a:extLst>
                <a:ext uri="{FF2B5EF4-FFF2-40B4-BE49-F238E27FC236}">
                  <a16:creationId xmlns:a16="http://schemas.microsoft.com/office/drawing/2014/main" id="{C28F4271-976E-442A-8C20-0B778EC09656}"/>
                </a:ext>
              </a:extLst>
            </p:cNvPr>
            <p:cNvSpPr>
              <a:spLocks noChangeShapeType="1"/>
            </p:cNvSpPr>
            <p:nvPr/>
          </p:nvSpPr>
          <p:spPr bwMode="auto">
            <a:xfrm>
              <a:off x="3360" y="1728"/>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7" name="Line 322">
              <a:extLst>
                <a:ext uri="{FF2B5EF4-FFF2-40B4-BE49-F238E27FC236}">
                  <a16:creationId xmlns:a16="http://schemas.microsoft.com/office/drawing/2014/main" id="{007491FA-AB27-401A-960F-6CA670E8973B}"/>
                </a:ext>
              </a:extLst>
            </p:cNvPr>
            <p:cNvSpPr>
              <a:spLocks noChangeShapeType="1"/>
            </p:cNvSpPr>
            <p:nvPr/>
          </p:nvSpPr>
          <p:spPr bwMode="auto">
            <a:xfrm>
              <a:off x="3360" y="1872"/>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8" name="Line 323">
              <a:extLst>
                <a:ext uri="{FF2B5EF4-FFF2-40B4-BE49-F238E27FC236}">
                  <a16:creationId xmlns:a16="http://schemas.microsoft.com/office/drawing/2014/main" id="{1A6D7221-C4A8-4ED2-8554-8D19C8BD2422}"/>
                </a:ext>
              </a:extLst>
            </p:cNvPr>
            <p:cNvSpPr>
              <a:spLocks noChangeShapeType="1"/>
            </p:cNvSpPr>
            <p:nvPr/>
          </p:nvSpPr>
          <p:spPr bwMode="auto">
            <a:xfrm>
              <a:off x="4080" y="1584"/>
              <a:ext cx="0" cy="100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89" name="Line 332">
              <a:extLst>
                <a:ext uri="{FF2B5EF4-FFF2-40B4-BE49-F238E27FC236}">
                  <a16:creationId xmlns:a16="http://schemas.microsoft.com/office/drawing/2014/main" id="{34A2A98D-49CE-43EB-9FE5-AA8EFA246AAA}"/>
                </a:ext>
              </a:extLst>
            </p:cNvPr>
            <p:cNvSpPr>
              <a:spLocks noChangeShapeType="1"/>
            </p:cNvSpPr>
            <p:nvPr/>
          </p:nvSpPr>
          <p:spPr bwMode="auto">
            <a:xfrm>
              <a:off x="3360" y="2016"/>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0" name="Line 333">
              <a:extLst>
                <a:ext uri="{FF2B5EF4-FFF2-40B4-BE49-F238E27FC236}">
                  <a16:creationId xmlns:a16="http://schemas.microsoft.com/office/drawing/2014/main" id="{EC648636-77EC-478E-BA6E-CDA6AD2BE342}"/>
                </a:ext>
              </a:extLst>
            </p:cNvPr>
            <p:cNvSpPr>
              <a:spLocks noChangeShapeType="1"/>
            </p:cNvSpPr>
            <p:nvPr/>
          </p:nvSpPr>
          <p:spPr bwMode="auto">
            <a:xfrm>
              <a:off x="3360" y="2160"/>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1" name="Line 334">
              <a:extLst>
                <a:ext uri="{FF2B5EF4-FFF2-40B4-BE49-F238E27FC236}">
                  <a16:creationId xmlns:a16="http://schemas.microsoft.com/office/drawing/2014/main" id="{C0C49F7B-C826-4E1C-AF84-39BBDE07DCA2}"/>
                </a:ext>
              </a:extLst>
            </p:cNvPr>
            <p:cNvSpPr>
              <a:spLocks noChangeShapeType="1"/>
            </p:cNvSpPr>
            <p:nvPr/>
          </p:nvSpPr>
          <p:spPr bwMode="auto">
            <a:xfrm>
              <a:off x="3360" y="2304"/>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2" name="Line 335">
              <a:extLst>
                <a:ext uri="{FF2B5EF4-FFF2-40B4-BE49-F238E27FC236}">
                  <a16:creationId xmlns:a16="http://schemas.microsoft.com/office/drawing/2014/main" id="{D6BAE893-F4FE-4F20-897A-48D92907DF16}"/>
                </a:ext>
              </a:extLst>
            </p:cNvPr>
            <p:cNvSpPr>
              <a:spLocks noChangeShapeType="1"/>
            </p:cNvSpPr>
            <p:nvPr/>
          </p:nvSpPr>
          <p:spPr bwMode="auto">
            <a:xfrm>
              <a:off x="3360" y="2448"/>
              <a:ext cx="105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193" name="AutoShape 336">
              <a:extLst>
                <a:ext uri="{FF2B5EF4-FFF2-40B4-BE49-F238E27FC236}">
                  <a16:creationId xmlns:a16="http://schemas.microsoft.com/office/drawing/2014/main" id="{072F0117-7915-4896-B550-DF664C30DEA7}"/>
                </a:ext>
              </a:extLst>
            </p:cNvPr>
            <p:cNvSpPr>
              <a:spLocks noChangeArrowheads="1"/>
            </p:cNvSpPr>
            <p:nvPr/>
          </p:nvSpPr>
          <p:spPr bwMode="auto">
            <a:xfrm>
              <a:off x="4416" y="1968"/>
              <a:ext cx="288" cy="240"/>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194" name="AutoShape 337">
              <a:extLst>
                <a:ext uri="{FF2B5EF4-FFF2-40B4-BE49-F238E27FC236}">
                  <a16:creationId xmlns:a16="http://schemas.microsoft.com/office/drawing/2014/main" id="{364C987A-8298-4ED8-AB38-A936923E7DC5}"/>
                </a:ext>
              </a:extLst>
            </p:cNvPr>
            <p:cNvSpPr>
              <a:spLocks noChangeArrowheads="1"/>
            </p:cNvSpPr>
            <p:nvPr/>
          </p:nvSpPr>
          <p:spPr bwMode="auto">
            <a:xfrm>
              <a:off x="4416" y="2256"/>
              <a:ext cx="288" cy="240"/>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nvGrpSpPr>
            <p:cNvPr id="50195" name="Group 370">
              <a:extLst>
                <a:ext uri="{FF2B5EF4-FFF2-40B4-BE49-F238E27FC236}">
                  <a16:creationId xmlns:a16="http://schemas.microsoft.com/office/drawing/2014/main" id="{9D0A0F68-7F57-4979-8B54-3320BB573164}"/>
                </a:ext>
              </a:extLst>
            </p:cNvPr>
            <p:cNvGrpSpPr>
              <a:grpSpLocks/>
            </p:cNvGrpSpPr>
            <p:nvPr/>
          </p:nvGrpSpPr>
          <p:grpSpPr bwMode="auto">
            <a:xfrm>
              <a:off x="4075" y="2352"/>
              <a:ext cx="109" cy="102"/>
              <a:chOff x="3202" y="2939"/>
              <a:chExt cx="663" cy="669"/>
            </a:xfrm>
          </p:grpSpPr>
          <p:sp>
            <p:nvSpPr>
              <p:cNvPr id="50249" name="Oval 371">
                <a:extLst>
                  <a:ext uri="{FF2B5EF4-FFF2-40B4-BE49-F238E27FC236}">
                    <a16:creationId xmlns:a16="http://schemas.microsoft.com/office/drawing/2014/main" id="{B6AA7DC2-689A-4E46-B642-8F36024E1648}"/>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50" name="Oval 372">
                <a:extLst>
                  <a:ext uri="{FF2B5EF4-FFF2-40B4-BE49-F238E27FC236}">
                    <a16:creationId xmlns:a16="http://schemas.microsoft.com/office/drawing/2014/main" id="{49A3AFE0-8205-4AFC-839B-D0667FE19855}"/>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51" name="Oval 373">
                <a:extLst>
                  <a:ext uri="{FF2B5EF4-FFF2-40B4-BE49-F238E27FC236}">
                    <a16:creationId xmlns:a16="http://schemas.microsoft.com/office/drawing/2014/main" id="{9CCEEEDA-C084-4D5A-9907-4B1F529C32A9}"/>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52" name="Oval 374">
                <a:extLst>
                  <a:ext uri="{FF2B5EF4-FFF2-40B4-BE49-F238E27FC236}">
                    <a16:creationId xmlns:a16="http://schemas.microsoft.com/office/drawing/2014/main" id="{61E08DA1-5394-4523-9637-D8CC382800CE}"/>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53" name="Line 375">
                <a:extLst>
                  <a:ext uri="{FF2B5EF4-FFF2-40B4-BE49-F238E27FC236}">
                    <a16:creationId xmlns:a16="http://schemas.microsoft.com/office/drawing/2014/main" id="{17818DBD-1AFE-432F-9F8C-800E62C35791}"/>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4" name="Line 376">
                <a:extLst>
                  <a:ext uri="{FF2B5EF4-FFF2-40B4-BE49-F238E27FC236}">
                    <a16:creationId xmlns:a16="http://schemas.microsoft.com/office/drawing/2014/main" id="{862982F4-2FAF-4374-AA00-CAA7AC68AA8F}"/>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55" name="Freeform 377">
                <a:extLst>
                  <a:ext uri="{FF2B5EF4-FFF2-40B4-BE49-F238E27FC236}">
                    <a16:creationId xmlns:a16="http://schemas.microsoft.com/office/drawing/2014/main" id="{66F13B34-4A17-42BC-BF9C-ED53E1A222F6}"/>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0196" name="Line 378">
              <a:extLst>
                <a:ext uri="{FF2B5EF4-FFF2-40B4-BE49-F238E27FC236}">
                  <a16:creationId xmlns:a16="http://schemas.microsoft.com/office/drawing/2014/main" id="{7A7CE3F4-CAEB-48BD-97C9-92BA00988A6B}"/>
                </a:ext>
              </a:extLst>
            </p:cNvPr>
            <p:cNvSpPr>
              <a:spLocks noChangeShapeType="1"/>
            </p:cNvSpPr>
            <p:nvPr/>
          </p:nvSpPr>
          <p:spPr bwMode="auto">
            <a:xfrm>
              <a:off x="3888" y="1584"/>
              <a:ext cx="0" cy="100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0197" name="Group 387">
              <a:extLst>
                <a:ext uri="{FF2B5EF4-FFF2-40B4-BE49-F238E27FC236}">
                  <a16:creationId xmlns:a16="http://schemas.microsoft.com/office/drawing/2014/main" id="{33124290-19FF-445F-814F-3A83E88F1FE2}"/>
                </a:ext>
              </a:extLst>
            </p:cNvPr>
            <p:cNvGrpSpPr>
              <a:grpSpLocks/>
            </p:cNvGrpSpPr>
            <p:nvPr/>
          </p:nvGrpSpPr>
          <p:grpSpPr bwMode="auto">
            <a:xfrm>
              <a:off x="3883" y="1776"/>
              <a:ext cx="109" cy="102"/>
              <a:chOff x="3202" y="2939"/>
              <a:chExt cx="663" cy="669"/>
            </a:xfrm>
          </p:grpSpPr>
          <p:sp>
            <p:nvSpPr>
              <p:cNvPr id="50242" name="Oval 388">
                <a:extLst>
                  <a:ext uri="{FF2B5EF4-FFF2-40B4-BE49-F238E27FC236}">
                    <a16:creationId xmlns:a16="http://schemas.microsoft.com/office/drawing/2014/main" id="{D1017FDB-55CC-407A-A8F9-921D158AA79A}"/>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43" name="Oval 389">
                <a:extLst>
                  <a:ext uri="{FF2B5EF4-FFF2-40B4-BE49-F238E27FC236}">
                    <a16:creationId xmlns:a16="http://schemas.microsoft.com/office/drawing/2014/main" id="{70AFB394-5F28-4A47-8FFA-46F72C163CD6}"/>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44" name="Oval 390">
                <a:extLst>
                  <a:ext uri="{FF2B5EF4-FFF2-40B4-BE49-F238E27FC236}">
                    <a16:creationId xmlns:a16="http://schemas.microsoft.com/office/drawing/2014/main" id="{587CB6A4-31A1-4AE5-8762-615349F374BE}"/>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45" name="Oval 391">
                <a:extLst>
                  <a:ext uri="{FF2B5EF4-FFF2-40B4-BE49-F238E27FC236}">
                    <a16:creationId xmlns:a16="http://schemas.microsoft.com/office/drawing/2014/main" id="{807BAEC4-A68C-4B09-978F-3103716EF54A}"/>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46" name="Line 392">
                <a:extLst>
                  <a:ext uri="{FF2B5EF4-FFF2-40B4-BE49-F238E27FC236}">
                    <a16:creationId xmlns:a16="http://schemas.microsoft.com/office/drawing/2014/main" id="{36D01F06-D304-4C54-B62E-3EE2E64DFC21}"/>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47" name="Line 393">
                <a:extLst>
                  <a:ext uri="{FF2B5EF4-FFF2-40B4-BE49-F238E27FC236}">
                    <a16:creationId xmlns:a16="http://schemas.microsoft.com/office/drawing/2014/main" id="{7739534C-6087-476F-847D-D289A62D4538}"/>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48" name="Freeform 394">
                <a:extLst>
                  <a:ext uri="{FF2B5EF4-FFF2-40B4-BE49-F238E27FC236}">
                    <a16:creationId xmlns:a16="http://schemas.microsoft.com/office/drawing/2014/main" id="{391A8A1D-9863-4996-9F2D-2A60F47D04CB}"/>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198" name="Group 403">
              <a:extLst>
                <a:ext uri="{FF2B5EF4-FFF2-40B4-BE49-F238E27FC236}">
                  <a16:creationId xmlns:a16="http://schemas.microsoft.com/office/drawing/2014/main" id="{C8993FFE-DDE1-4E86-880E-2BA5EFED6D67}"/>
                </a:ext>
              </a:extLst>
            </p:cNvPr>
            <p:cNvGrpSpPr>
              <a:grpSpLocks/>
            </p:cNvGrpSpPr>
            <p:nvPr/>
          </p:nvGrpSpPr>
          <p:grpSpPr bwMode="auto">
            <a:xfrm>
              <a:off x="3883" y="2064"/>
              <a:ext cx="109" cy="102"/>
              <a:chOff x="3202" y="2939"/>
              <a:chExt cx="663" cy="669"/>
            </a:xfrm>
          </p:grpSpPr>
          <p:sp>
            <p:nvSpPr>
              <p:cNvPr id="50235" name="Oval 404">
                <a:extLst>
                  <a:ext uri="{FF2B5EF4-FFF2-40B4-BE49-F238E27FC236}">
                    <a16:creationId xmlns:a16="http://schemas.microsoft.com/office/drawing/2014/main" id="{0EBD81C2-1EC8-4BAF-A0F6-1D8EDAC5294E}"/>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36" name="Oval 405">
                <a:extLst>
                  <a:ext uri="{FF2B5EF4-FFF2-40B4-BE49-F238E27FC236}">
                    <a16:creationId xmlns:a16="http://schemas.microsoft.com/office/drawing/2014/main" id="{725D8D48-5CB8-490D-A4AE-E2053657053B}"/>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37" name="Oval 406">
                <a:extLst>
                  <a:ext uri="{FF2B5EF4-FFF2-40B4-BE49-F238E27FC236}">
                    <a16:creationId xmlns:a16="http://schemas.microsoft.com/office/drawing/2014/main" id="{D4939F55-ED59-4432-94B0-60C3C58DB1B1}"/>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38" name="Oval 407">
                <a:extLst>
                  <a:ext uri="{FF2B5EF4-FFF2-40B4-BE49-F238E27FC236}">
                    <a16:creationId xmlns:a16="http://schemas.microsoft.com/office/drawing/2014/main" id="{AE920F06-184A-4BA4-B271-FCD1CA7A179F}"/>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39" name="Line 408">
                <a:extLst>
                  <a:ext uri="{FF2B5EF4-FFF2-40B4-BE49-F238E27FC236}">
                    <a16:creationId xmlns:a16="http://schemas.microsoft.com/office/drawing/2014/main" id="{C7E3C0B0-F5C6-4731-A5A1-630C0EB068AE}"/>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40" name="Line 409">
                <a:extLst>
                  <a:ext uri="{FF2B5EF4-FFF2-40B4-BE49-F238E27FC236}">
                    <a16:creationId xmlns:a16="http://schemas.microsoft.com/office/drawing/2014/main" id="{1161CB2F-3879-43AE-A6E7-35AC88272FD0}"/>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41" name="Freeform 410">
                <a:extLst>
                  <a:ext uri="{FF2B5EF4-FFF2-40B4-BE49-F238E27FC236}">
                    <a16:creationId xmlns:a16="http://schemas.microsoft.com/office/drawing/2014/main" id="{2D245C6F-F3DD-4055-A636-AF77D59942F6}"/>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0199" name="Line 427">
              <a:extLst>
                <a:ext uri="{FF2B5EF4-FFF2-40B4-BE49-F238E27FC236}">
                  <a16:creationId xmlns:a16="http://schemas.microsoft.com/office/drawing/2014/main" id="{C3099354-44DB-4ABF-AC33-A0CEE951E145}"/>
                </a:ext>
              </a:extLst>
            </p:cNvPr>
            <p:cNvSpPr>
              <a:spLocks noChangeShapeType="1"/>
            </p:cNvSpPr>
            <p:nvPr/>
          </p:nvSpPr>
          <p:spPr bwMode="auto">
            <a:xfrm>
              <a:off x="3696" y="1584"/>
              <a:ext cx="0" cy="100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0200" name="Group 444">
              <a:extLst>
                <a:ext uri="{FF2B5EF4-FFF2-40B4-BE49-F238E27FC236}">
                  <a16:creationId xmlns:a16="http://schemas.microsoft.com/office/drawing/2014/main" id="{4D00F4B0-BF0F-4CB8-AF4A-76D17A866A5F}"/>
                </a:ext>
              </a:extLst>
            </p:cNvPr>
            <p:cNvGrpSpPr>
              <a:grpSpLocks/>
            </p:cNvGrpSpPr>
            <p:nvPr/>
          </p:nvGrpSpPr>
          <p:grpSpPr bwMode="auto">
            <a:xfrm>
              <a:off x="3691" y="1920"/>
              <a:ext cx="109" cy="102"/>
              <a:chOff x="3202" y="2939"/>
              <a:chExt cx="663" cy="669"/>
            </a:xfrm>
          </p:grpSpPr>
          <p:sp>
            <p:nvSpPr>
              <p:cNvPr id="50228" name="Oval 445">
                <a:extLst>
                  <a:ext uri="{FF2B5EF4-FFF2-40B4-BE49-F238E27FC236}">
                    <a16:creationId xmlns:a16="http://schemas.microsoft.com/office/drawing/2014/main" id="{6FB912D2-00BF-4820-9E02-BF31B91F5ABE}"/>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29" name="Oval 446">
                <a:extLst>
                  <a:ext uri="{FF2B5EF4-FFF2-40B4-BE49-F238E27FC236}">
                    <a16:creationId xmlns:a16="http://schemas.microsoft.com/office/drawing/2014/main" id="{C1D8E4A9-5BDD-4AB5-9712-9CDEA6CFDB24}"/>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30" name="Oval 447">
                <a:extLst>
                  <a:ext uri="{FF2B5EF4-FFF2-40B4-BE49-F238E27FC236}">
                    <a16:creationId xmlns:a16="http://schemas.microsoft.com/office/drawing/2014/main" id="{50990F8A-EE59-41B7-9ADA-0FEC420AAF89}"/>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31" name="Oval 448">
                <a:extLst>
                  <a:ext uri="{FF2B5EF4-FFF2-40B4-BE49-F238E27FC236}">
                    <a16:creationId xmlns:a16="http://schemas.microsoft.com/office/drawing/2014/main" id="{D2B7D72E-F188-42A8-84A9-5BDD6ED2360E}"/>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32" name="Line 449">
                <a:extLst>
                  <a:ext uri="{FF2B5EF4-FFF2-40B4-BE49-F238E27FC236}">
                    <a16:creationId xmlns:a16="http://schemas.microsoft.com/office/drawing/2014/main" id="{0C43C7DF-2A79-4F8E-9C97-23A66AF244B6}"/>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3" name="Line 450">
                <a:extLst>
                  <a:ext uri="{FF2B5EF4-FFF2-40B4-BE49-F238E27FC236}">
                    <a16:creationId xmlns:a16="http://schemas.microsoft.com/office/drawing/2014/main" id="{9866754E-5B6F-447B-BB89-6D462DA7A018}"/>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34" name="Freeform 451">
                <a:extLst>
                  <a:ext uri="{FF2B5EF4-FFF2-40B4-BE49-F238E27FC236}">
                    <a16:creationId xmlns:a16="http://schemas.microsoft.com/office/drawing/2014/main" id="{C1997CE2-D3BB-41E8-B081-1214C8C97751}"/>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0201" name="Line 476">
              <a:extLst>
                <a:ext uri="{FF2B5EF4-FFF2-40B4-BE49-F238E27FC236}">
                  <a16:creationId xmlns:a16="http://schemas.microsoft.com/office/drawing/2014/main" id="{EA403B59-7362-4287-AA12-327F383C3B2C}"/>
                </a:ext>
              </a:extLst>
            </p:cNvPr>
            <p:cNvSpPr>
              <a:spLocks noChangeShapeType="1"/>
            </p:cNvSpPr>
            <p:nvPr/>
          </p:nvSpPr>
          <p:spPr bwMode="auto">
            <a:xfrm>
              <a:off x="3504" y="1584"/>
              <a:ext cx="0" cy="1008"/>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0202" name="Group 477">
              <a:extLst>
                <a:ext uri="{FF2B5EF4-FFF2-40B4-BE49-F238E27FC236}">
                  <a16:creationId xmlns:a16="http://schemas.microsoft.com/office/drawing/2014/main" id="{6E24353A-0DD7-4BCF-A43A-13D547A500EF}"/>
                </a:ext>
              </a:extLst>
            </p:cNvPr>
            <p:cNvGrpSpPr>
              <a:grpSpLocks/>
            </p:cNvGrpSpPr>
            <p:nvPr/>
          </p:nvGrpSpPr>
          <p:grpSpPr bwMode="auto">
            <a:xfrm>
              <a:off x="3499" y="1634"/>
              <a:ext cx="109" cy="102"/>
              <a:chOff x="3202" y="2939"/>
              <a:chExt cx="663" cy="669"/>
            </a:xfrm>
          </p:grpSpPr>
          <p:sp>
            <p:nvSpPr>
              <p:cNvPr id="50221" name="Oval 478">
                <a:extLst>
                  <a:ext uri="{FF2B5EF4-FFF2-40B4-BE49-F238E27FC236}">
                    <a16:creationId xmlns:a16="http://schemas.microsoft.com/office/drawing/2014/main" id="{1EBCD02C-8D9F-4BC5-B21F-0688F8CB143F}"/>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22" name="Oval 479">
                <a:extLst>
                  <a:ext uri="{FF2B5EF4-FFF2-40B4-BE49-F238E27FC236}">
                    <a16:creationId xmlns:a16="http://schemas.microsoft.com/office/drawing/2014/main" id="{0654AA0C-0FEB-4ACC-9572-50DCA4EFD9C2}"/>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23" name="Oval 480">
                <a:extLst>
                  <a:ext uri="{FF2B5EF4-FFF2-40B4-BE49-F238E27FC236}">
                    <a16:creationId xmlns:a16="http://schemas.microsoft.com/office/drawing/2014/main" id="{E05D924D-45F1-40BC-988B-F7B49F948666}"/>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24" name="Oval 481">
                <a:extLst>
                  <a:ext uri="{FF2B5EF4-FFF2-40B4-BE49-F238E27FC236}">
                    <a16:creationId xmlns:a16="http://schemas.microsoft.com/office/drawing/2014/main" id="{AC3B957A-EDB2-49F0-A88C-7615E103B68A}"/>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25" name="Line 482">
                <a:extLst>
                  <a:ext uri="{FF2B5EF4-FFF2-40B4-BE49-F238E27FC236}">
                    <a16:creationId xmlns:a16="http://schemas.microsoft.com/office/drawing/2014/main" id="{29FD106C-0C7B-44AE-9228-80C04F5D1961}"/>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6" name="Line 483">
                <a:extLst>
                  <a:ext uri="{FF2B5EF4-FFF2-40B4-BE49-F238E27FC236}">
                    <a16:creationId xmlns:a16="http://schemas.microsoft.com/office/drawing/2014/main" id="{C0128571-5D63-44B6-96C0-E9C074AC3DB5}"/>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7" name="Freeform 484">
                <a:extLst>
                  <a:ext uri="{FF2B5EF4-FFF2-40B4-BE49-F238E27FC236}">
                    <a16:creationId xmlns:a16="http://schemas.microsoft.com/office/drawing/2014/main" id="{FE81183F-A5E6-41DE-AEFB-BFCD1AE446B4}"/>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grpSp>
          <p:nvGrpSpPr>
            <p:cNvPr id="50203" name="Group 509">
              <a:extLst>
                <a:ext uri="{FF2B5EF4-FFF2-40B4-BE49-F238E27FC236}">
                  <a16:creationId xmlns:a16="http://schemas.microsoft.com/office/drawing/2014/main" id="{77662C71-A486-4910-837C-A442C10832C2}"/>
                </a:ext>
              </a:extLst>
            </p:cNvPr>
            <p:cNvGrpSpPr>
              <a:grpSpLocks/>
            </p:cNvGrpSpPr>
            <p:nvPr/>
          </p:nvGrpSpPr>
          <p:grpSpPr bwMode="auto">
            <a:xfrm>
              <a:off x="3499" y="2208"/>
              <a:ext cx="109" cy="102"/>
              <a:chOff x="3202" y="2939"/>
              <a:chExt cx="663" cy="669"/>
            </a:xfrm>
          </p:grpSpPr>
          <p:sp>
            <p:nvSpPr>
              <p:cNvPr id="50214" name="Oval 510">
                <a:extLst>
                  <a:ext uri="{FF2B5EF4-FFF2-40B4-BE49-F238E27FC236}">
                    <a16:creationId xmlns:a16="http://schemas.microsoft.com/office/drawing/2014/main" id="{A32E2BD1-DF15-41C0-93AB-47FCED51CD4D}"/>
                  </a:ext>
                </a:extLst>
              </p:cNvPr>
              <p:cNvSpPr>
                <a:spLocks noChangeArrowheads="1"/>
              </p:cNvSpPr>
              <p:nvPr/>
            </p:nvSpPr>
            <p:spPr bwMode="auto">
              <a:xfrm>
                <a:off x="3360" y="3072"/>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15" name="Oval 511">
                <a:extLst>
                  <a:ext uri="{FF2B5EF4-FFF2-40B4-BE49-F238E27FC236}">
                    <a16:creationId xmlns:a16="http://schemas.microsoft.com/office/drawing/2014/main" id="{0DB6EBAA-07AE-45F7-B545-26521BFA29AF}"/>
                  </a:ext>
                </a:extLst>
              </p:cNvPr>
              <p:cNvSpPr>
                <a:spLocks noChangeArrowheads="1"/>
              </p:cNvSpPr>
              <p:nvPr/>
            </p:nvSpPr>
            <p:spPr bwMode="auto">
              <a:xfrm>
                <a:off x="3629" y="3369"/>
                <a:ext cx="96" cy="96"/>
              </a:xfrm>
              <a:prstGeom prst="ellipse">
                <a:avLst/>
              </a:pr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16" name="Oval 512">
                <a:extLst>
                  <a:ext uri="{FF2B5EF4-FFF2-40B4-BE49-F238E27FC236}">
                    <a16:creationId xmlns:a16="http://schemas.microsoft.com/office/drawing/2014/main" id="{5B308AFB-476E-43BD-9011-7966B38A4080}"/>
                  </a:ext>
                </a:extLst>
              </p:cNvPr>
              <p:cNvSpPr>
                <a:spLocks noChangeArrowheads="1"/>
              </p:cNvSpPr>
              <p:nvPr/>
            </p:nvSpPr>
            <p:spPr bwMode="auto">
              <a:xfrm>
                <a:off x="3769" y="3512"/>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17" name="Oval 513">
                <a:extLst>
                  <a:ext uri="{FF2B5EF4-FFF2-40B4-BE49-F238E27FC236}">
                    <a16:creationId xmlns:a16="http://schemas.microsoft.com/office/drawing/2014/main" id="{434DBDEC-6AE0-4F8D-9714-774A7E8F59EE}"/>
                  </a:ext>
                </a:extLst>
              </p:cNvPr>
              <p:cNvSpPr>
                <a:spLocks noChangeArrowheads="1"/>
              </p:cNvSpPr>
              <p:nvPr/>
            </p:nvSpPr>
            <p:spPr bwMode="auto">
              <a:xfrm>
                <a:off x="3202" y="2939"/>
                <a:ext cx="96" cy="96"/>
              </a:xfrm>
              <a:prstGeom prst="ellipse">
                <a:avLst/>
              </a:prstGeom>
              <a:solidFill>
                <a:schemeClr val="tx1"/>
              </a:solidFill>
              <a:ln w="12700">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0218" name="Line 514">
                <a:extLst>
                  <a:ext uri="{FF2B5EF4-FFF2-40B4-BE49-F238E27FC236}">
                    <a16:creationId xmlns:a16="http://schemas.microsoft.com/office/drawing/2014/main" id="{D37E8902-6B4D-4266-9C21-6473248211C3}"/>
                  </a:ext>
                </a:extLst>
              </p:cNvPr>
              <p:cNvSpPr>
                <a:spLocks noChangeShapeType="1"/>
              </p:cNvSpPr>
              <p:nvPr/>
            </p:nvSpPr>
            <p:spPr bwMode="auto">
              <a:xfrm flipH="1" flipV="1">
                <a:off x="3264" y="2976"/>
                <a:ext cx="111" cy="108"/>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9" name="Line 515">
                <a:extLst>
                  <a:ext uri="{FF2B5EF4-FFF2-40B4-BE49-F238E27FC236}">
                    <a16:creationId xmlns:a16="http://schemas.microsoft.com/office/drawing/2014/main" id="{53939375-5406-4947-B2DE-0C46B8C64CBF}"/>
                  </a:ext>
                </a:extLst>
              </p:cNvPr>
              <p:cNvSpPr>
                <a:spLocks noChangeShapeType="1"/>
              </p:cNvSpPr>
              <p:nvPr/>
            </p:nvSpPr>
            <p:spPr bwMode="auto">
              <a:xfrm flipH="1" flipV="1">
                <a:off x="3711" y="3449"/>
                <a:ext cx="89" cy="71"/>
              </a:xfrm>
              <a:prstGeom prst="line">
                <a:avLst/>
              </a:prstGeom>
              <a:noFill/>
              <a:ln w="12700">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20" name="Freeform 516">
                <a:extLst>
                  <a:ext uri="{FF2B5EF4-FFF2-40B4-BE49-F238E27FC236}">
                    <a16:creationId xmlns:a16="http://schemas.microsoft.com/office/drawing/2014/main" id="{97A74F23-FC8C-4937-815E-650B3B15AC68}"/>
                  </a:ext>
                </a:extLst>
              </p:cNvPr>
              <p:cNvSpPr>
                <a:spLocks/>
              </p:cNvSpPr>
              <p:nvPr/>
            </p:nvSpPr>
            <p:spPr bwMode="auto">
              <a:xfrm rot="-1106097">
                <a:off x="3492" y="3127"/>
                <a:ext cx="108" cy="288"/>
              </a:xfrm>
              <a:custGeom>
                <a:avLst/>
                <a:gdLst>
                  <a:gd name="T0" fmla="*/ 0 w 144"/>
                  <a:gd name="T1" fmla="*/ 0 h 288"/>
                  <a:gd name="T2" fmla="*/ 4 w 144"/>
                  <a:gd name="T3" fmla="*/ 96 h 288"/>
                  <a:gd name="T4" fmla="*/ 0 w 144"/>
                  <a:gd name="T5" fmla="*/ 192 h 288"/>
                  <a:gd name="T6" fmla="*/ 4 w 144"/>
                  <a:gd name="T7" fmla="*/ 288 h 288"/>
                  <a:gd name="T8" fmla="*/ 0 60000 65536"/>
                  <a:gd name="T9" fmla="*/ 0 60000 65536"/>
                  <a:gd name="T10" fmla="*/ 0 60000 65536"/>
                  <a:gd name="T11" fmla="*/ 0 60000 65536"/>
                  <a:gd name="T12" fmla="*/ 0 w 144"/>
                  <a:gd name="T13" fmla="*/ 0 h 288"/>
                  <a:gd name="T14" fmla="*/ 144 w 144"/>
                  <a:gd name="T15" fmla="*/ 288 h 288"/>
                </a:gdLst>
                <a:ahLst/>
                <a:cxnLst>
                  <a:cxn ang="T8">
                    <a:pos x="T0" y="T1"/>
                  </a:cxn>
                  <a:cxn ang="T9">
                    <a:pos x="T2" y="T3"/>
                  </a:cxn>
                  <a:cxn ang="T10">
                    <a:pos x="T4" y="T5"/>
                  </a:cxn>
                  <a:cxn ang="T11">
                    <a:pos x="T6" y="T7"/>
                  </a:cxn>
                </a:cxnLst>
                <a:rect l="T12" t="T13" r="T14" b="T15"/>
                <a:pathLst>
                  <a:path w="144" h="288">
                    <a:moveTo>
                      <a:pt x="0" y="0"/>
                    </a:moveTo>
                    <a:cubicBezTo>
                      <a:pt x="72" y="32"/>
                      <a:pt x="144" y="64"/>
                      <a:pt x="144" y="96"/>
                    </a:cubicBezTo>
                    <a:cubicBezTo>
                      <a:pt x="144" y="128"/>
                      <a:pt x="0" y="160"/>
                      <a:pt x="0" y="192"/>
                    </a:cubicBezTo>
                    <a:cubicBezTo>
                      <a:pt x="0" y="224"/>
                      <a:pt x="120" y="272"/>
                      <a:pt x="144" y="288"/>
                    </a:cubicBezTo>
                  </a:path>
                </a:pathLst>
              </a:custGeom>
              <a:noFill/>
              <a:ln w="1270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endParaRPr lang="en-US"/>
              </a:p>
            </p:txBody>
          </p:sp>
        </p:grpSp>
        <p:sp>
          <p:nvSpPr>
            <p:cNvPr id="50204" name="Text Box 525">
              <a:extLst>
                <a:ext uri="{FF2B5EF4-FFF2-40B4-BE49-F238E27FC236}">
                  <a16:creationId xmlns:a16="http://schemas.microsoft.com/office/drawing/2014/main" id="{6A4D92AA-630C-44B7-ABC6-676336788768}"/>
                </a:ext>
              </a:extLst>
            </p:cNvPr>
            <p:cNvSpPr txBox="1">
              <a:spLocks noChangeArrowheads="1"/>
            </p:cNvSpPr>
            <p:nvPr/>
          </p:nvSpPr>
          <p:spPr bwMode="auto">
            <a:xfrm>
              <a:off x="3408" y="1392"/>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A</a:t>
              </a:r>
              <a:endParaRPr lang="en-GB" altLang="en-US" sz="1600"/>
            </a:p>
          </p:txBody>
        </p:sp>
        <p:sp>
          <p:nvSpPr>
            <p:cNvPr id="50205" name="Text Box 526">
              <a:extLst>
                <a:ext uri="{FF2B5EF4-FFF2-40B4-BE49-F238E27FC236}">
                  <a16:creationId xmlns:a16="http://schemas.microsoft.com/office/drawing/2014/main" id="{963BE594-AE8F-4309-9E82-006751AA90C4}"/>
                </a:ext>
              </a:extLst>
            </p:cNvPr>
            <p:cNvSpPr txBox="1">
              <a:spLocks noChangeArrowheads="1"/>
            </p:cNvSpPr>
            <p:nvPr/>
          </p:nvSpPr>
          <p:spPr bwMode="auto">
            <a:xfrm>
              <a:off x="3600" y="13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A'</a:t>
              </a:r>
              <a:endParaRPr lang="en-GB" altLang="en-US" sz="1600"/>
            </a:p>
          </p:txBody>
        </p:sp>
        <p:sp>
          <p:nvSpPr>
            <p:cNvPr id="50206" name="Text Box 527">
              <a:extLst>
                <a:ext uri="{FF2B5EF4-FFF2-40B4-BE49-F238E27FC236}">
                  <a16:creationId xmlns:a16="http://schemas.microsoft.com/office/drawing/2014/main" id="{99B3E29E-4088-4E3A-B3F3-DDDAA41A4CA4}"/>
                </a:ext>
              </a:extLst>
            </p:cNvPr>
            <p:cNvSpPr txBox="1">
              <a:spLocks noChangeArrowheads="1"/>
            </p:cNvSpPr>
            <p:nvPr/>
          </p:nvSpPr>
          <p:spPr bwMode="auto">
            <a:xfrm>
              <a:off x="3792" y="13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B</a:t>
              </a:r>
              <a:endParaRPr lang="en-GB" altLang="en-US" sz="1600"/>
            </a:p>
          </p:txBody>
        </p:sp>
        <p:sp>
          <p:nvSpPr>
            <p:cNvPr id="50207" name="Text Box 528">
              <a:extLst>
                <a:ext uri="{FF2B5EF4-FFF2-40B4-BE49-F238E27FC236}">
                  <a16:creationId xmlns:a16="http://schemas.microsoft.com/office/drawing/2014/main" id="{6D5BC415-C93C-4C17-8D43-E25E1C36B657}"/>
                </a:ext>
              </a:extLst>
            </p:cNvPr>
            <p:cNvSpPr txBox="1">
              <a:spLocks noChangeArrowheads="1"/>
            </p:cNvSpPr>
            <p:nvPr/>
          </p:nvSpPr>
          <p:spPr bwMode="auto">
            <a:xfrm>
              <a:off x="3984" y="1392"/>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B'</a:t>
              </a:r>
            </a:p>
          </p:txBody>
        </p:sp>
        <p:sp>
          <p:nvSpPr>
            <p:cNvPr id="50208" name="Line 529">
              <a:extLst>
                <a:ext uri="{FF2B5EF4-FFF2-40B4-BE49-F238E27FC236}">
                  <a16:creationId xmlns:a16="http://schemas.microsoft.com/office/drawing/2014/main" id="{6D606319-834E-4110-87CD-D65D29A9EEB6}"/>
                </a:ext>
              </a:extLst>
            </p:cNvPr>
            <p:cNvSpPr>
              <a:spLocks noChangeShapeType="1"/>
            </p:cNvSpPr>
            <p:nvPr/>
          </p:nvSpPr>
          <p:spPr bwMode="auto">
            <a:xfrm>
              <a:off x="4704" y="1776"/>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09" name="Line 530">
              <a:extLst>
                <a:ext uri="{FF2B5EF4-FFF2-40B4-BE49-F238E27FC236}">
                  <a16:creationId xmlns:a16="http://schemas.microsoft.com/office/drawing/2014/main" id="{3D48DB03-4E0C-4C34-AEEB-29B10D5090C4}"/>
                </a:ext>
              </a:extLst>
            </p:cNvPr>
            <p:cNvSpPr>
              <a:spLocks noChangeShapeType="1"/>
            </p:cNvSpPr>
            <p:nvPr/>
          </p:nvSpPr>
          <p:spPr bwMode="auto">
            <a:xfrm>
              <a:off x="4704" y="2064"/>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0" name="Line 531">
              <a:extLst>
                <a:ext uri="{FF2B5EF4-FFF2-40B4-BE49-F238E27FC236}">
                  <a16:creationId xmlns:a16="http://schemas.microsoft.com/office/drawing/2014/main" id="{71B280D6-4A99-4F1C-95B1-811A794E213B}"/>
                </a:ext>
              </a:extLst>
            </p:cNvPr>
            <p:cNvSpPr>
              <a:spLocks noChangeShapeType="1"/>
            </p:cNvSpPr>
            <p:nvPr/>
          </p:nvSpPr>
          <p:spPr bwMode="auto">
            <a:xfrm>
              <a:off x="4704" y="2352"/>
              <a:ext cx="24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0211" name="Text Box 532">
              <a:extLst>
                <a:ext uri="{FF2B5EF4-FFF2-40B4-BE49-F238E27FC236}">
                  <a16:creationId xmlns:a16="http://schemas.microsoft.com/office/drawing/2014/main" id="{7FC17FC8-AD5A-401E-BAE5-6F00464EE9D1}"/>
                </a:ext>
              </a:extLst>
            </p:cNvPr>
            <p:cNvSpPr txBox="1">
              <a:spLocks noChangeArrowheads="1"/>
            </p:cNvSpPr>
            <p:nvPr/>
          </p:nvSpPr>
          <p:spPr bwMode="auto">
            <a:xfrm>
              <a:off x="4896" y="1680"/>
              <a:ext cx="6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x</a:t>
              </a:r>
              <a:r>
                <a:rPr lang="en-GB" altLang="en-US" sz="1600" baseline="-25000"/>
                <a:t>1</a:t>
              </a:r>
              <a:r>
                <a:rPr lang="en-GB" altLang="en-US" sz="1600"/>
                <a:t> = A.B </a:t>
              </a:r>
            </a:p>
          </p:txBody>
        </p:sp>
        <p:sp>
          <p:nvSpPr>
            <p:cNvPr id="50212" name="Text Box 533">
              <a:extLst>
                <a:ext uri="{FF2B5EF4-FFF2-40B4-BE49-F238E27FC236}">
                  <a16:creationId xmlns:a16="http://schemas.microsoft.com/office/drawing/2014/main" id="{05A574A7-160C-4CC1-B6C5-EE8CE691A643}"/>
                </a:ext>
              </a:extLst>
            </p:cNvPr>
            <p:cNvSpPr txBox="1">
              <a:spLocks noChangeArrowheads="1"/>
            </p:cNvSpPr>
            <p:nvPr/>
          </p:nvSpPr>
          <p:spPr bwMode="auto">
            <a:xfrm>
              <a:off x="4896" y="1968"/>
              <a:ext cx="624"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x</a:t>
              </a:r>
              <a:r>
                <a:rPr lang="en-GB" altLang="en-US" sz="1600" baseline="-25000"/>
                <a:t>2 </a:t>
              </a:r>
              <a:r>
                <a:rPr lang="en-GB" altLang="en-US" sz="1600"/>
                <a:t>= A'.B </a:t>
              </a:r>
            </a:p>
          </p:txBody>
        </p:sp>
        <p:sp>
          <p:nvSpPr>
            <p:cNvPr id="50213" name="Text Box 534">
              <a:extLst>
                <a:ext uri="{FF2B5EF4-FFF2-40B4-BE49-F238E27FC236}">
                  <a16:creationId xmlns:a16="http://schemas.microsoft.com/office/drawing/2014/main" id="{EEB641BE-1950-4F25-9BEF-EDDAD14D47CA}"/>
                </a:ext>
              </a:extLst>
            </p:cNvPr>
            <p:cNvSpPr txBox="1">
              <a:spLocks noChangeArrowheads="1"/>
            </p:cNvSpPr>
            <p:nvPr/>
          </p:nvSpPr>
          <p:spPr bwMode="auto">
            <a:xfrm>
              <a:off x="4896" y="2256"/>
              <a:ext cx="67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x</a:t>
              </a:r>
              <a:r>
                <a:rPr lang="en-GB" altLang="en-US" sz="1600" baseline="-25000"/>
                <a:t>3 </a:t>
              </a:r>
              <a:r>
                <a:rPr lang="en-GB" altLang="en-US" sz="1600"/>
                <a:t>= A.B'</a:t>
              </a:r>
            </a:p>
          </p:txBody>
        </p:sp>
      </p:grpSp>
      <p:sp>
        <p:nvSpPr>
          <p:cNvPr id="50182" name="Text Box 536">
            <a:extLst>
              <a:ext uri="{FF2B5EF4-FFF2-40B4-BE49-F238E27FC236}">
                <a16:creationId xmlns:a16="http://schemas.microsoft.com/office/drawing/2014/main" id="{2A5FCE06-B6FF-4E7A-9CCE-88FCFF270D62}"/>
              </a:ext>
            </a:extLst>
          </p:cNvPr>
          <p:cNvSpPr txBox="1">
            <a:spLocks noChangeArrowheads="1"/>
          </p:cNvSpPr>
          <p:nvPr/>
        </p:nvSpPr>
        <p:spPr bwMode="auto">
          <a:xfrm>
            <a:off x="2489192" y="4806238"/>
            <a:ext cx="22860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800" dirty="0">
                <a:latin typeface="Comic Sans MS" panose="030F0702030302020204" pitchFamily="66" charset="0"/>
              </a:rPr>
              <a:t>(a) </a:t>
            </a:r>
            <a:r>
              <a:rPr lang="en-GB" altLang="en-US" sz="1800" dirty="0" err="1">
                <a:latin typeface="Comic Sans MS" panose="030F0702030302020204" pitchFamily="66" charset="0"/>
              </a:rPr>
              <a:t>Unprogrammed</a:t>
            </a:r>
            <a:endParaRPr lang="en-GB" altLang="en-US" sz="1800" dirty="0">
              <a:latin typeface="Comic Sans MS" panose="030F0702030302020204" pitchFamily="66" charset="0"/>
            </a:endParaRPr>
          </a:p>
        </p:txBody>
      </p:sp>
      <p:sp>
        <p:nvSpPr>
          <p:cNvPr id="20487" name="Text Box 537">
            <a:extLst>
              <a:ext uri="{FF2B5EF4-FFF2-40B4-BE49-F238E27FC236}">
                <a16:creationId xmlns:a16="http://schemas.microsoft.com/office/drawing/2014/main" id="{385DACBD-3D2F-4DC3-AC70-0F0FD80B511F}"/>
              </a:ext>
            </a:extLst>
          </p:cNvPr>
          <p:cNvSpPr txBox="1">
            <a:spLocks noChangeArrowheads="1"/>
          </p:cNvSpPr>
          <p:nvPr/>
        </p:nvSpPr>
        <p:spPr bwMode="auto">
          <a:xfrm>
            <a:off x="6610927" y="4801445"/>
            <a:ext cx="20574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800" dirty="0">
                <a:latin typeface="Comic Sans MS" panose="030F0702030302020204" pitchFamily="66" charset="0"/>
              </a:rPr>
              <a:t>(b) Programmed</a:t>
            </a:r>
          </a:p>
        </p:txBody>
      </p:sp>
      <p:sp>
        <p:nvSpPr>
          <p:cNvPr id="20488" name="Text Box 538">
            <a:extLst>
              <a:ext uri="{FF2B5EF4-FFF2-40B4-BE49-F238E27FC236}">
                <a16:creationId xmlns:a16="http://schemas.microsoft.com/office/drawing/2014/main" id="{D4A10B2D-3C05-4C5F-8EC6-45BC9430286B}"/>
              </a:ext>
            </a:extLst>
          </p:cNvPr>
          <p:cNvSpPr txBox="1">
            <a:spLocks noChangeArrowheads="1"/>
          </p:cNvSpPr>
          <p:nvPr/>
        </p:nvSpPr>
        <p:spPr bwMode="auto">
          <a:xfrm>
            <a:off x="4078826" y="5451412"/>
            <a:ext cx="37338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800" b="1" dirty="0">
                <a:solidFill>
                  <a:srgbClr val="FF0000"/>
                </a:solidFill>
                <a:latin typeface="Comic Sans MS" panose="030F0702030302020204" pitchFamily="66" charset="0"/>
              </a:rPr>
              <a:t>Example of a basic AND array</a:t>
            </a:r>
          </a:p>
        </p:txBody>
      </p:sp>
      <p:sp>
        <p:nvSpPr>
          <p:cNvPr id="2" name="Slide Number Placeholder 1"/>
          <p:cNvSpPr>
            <a:spLocks noGrp="1"/>
          </p:cNvSpPr>
          <p:nvPr>
            <p:ph type="sldNum" sz="quarter" idx="12"/>
          </p:nvPr>
        </p:nvSpPr>
        <p:spPr/>
        <p:txBody>
          <a:bodyPr/>
          <a:lstStyle/>
          <a:p>
            <a:fld id="{5A81485A-01B8-4054-A537-7FB3100B64ED}" type="slidenum">
              <a:rPr lang="en-US" smtClean="0"/>
              <a:t>33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27"/>
                                        </p:tgtEl>
                                        <p:attrNameLst>
                                          <p:attrName>style.visibility</p:attrName>
                                        </p:attrNameLst>
                                      </p:cBhvr>
                                      <p:to>
                                        <p:strVal val="visible"/>
                                      </p:to>
                                    </p:set>
                                    <p:anim calcmode="lin" valueType="num">
                                      <p:cBhvr>
                                        <p:cTn id="7" dur="500" fill="hold"/>
                                        <p:tgtEl>
                                          <p:spTgt spid="27"/>
                                        </p:tgtEl>
                                        <p:attrNameLst>
                                          <p:attrName>ppt_w</p:attrName>
                                        </p:attrNameLst>
                                      </p:cBhvr>
                                      <p:tavLst>
                                        <p:tav tm="0">
                                          <p:val>
                                            <p:fltVal val="0"/>
                                          </p:val>
                                        </p:tav>
                                        <p:tav tm="100000">
                                          <p:val>
                                            <p:strVal val="#ppt_w"/>
                                          </p:val>
                                        </p:tav>
                                      </p:tavLst>
                                    </p:anim>
                                    <p:anim calcmode="lin" valueType="num">
                                      <p:cBhvr>
                                        <p:cTn id="8" dur="500" fill="hold"/>
                                        <p:tgtEl>
                                          <p:spTgt spid="27"/>
                                        </p:tgtEl>
                                        <p:attrNameLst>
                                          <p:attrName>ppt_h</p:attrName>
                                        </p:attrNameLst>
                                      </p:cBhvr>
                                      <p:tavLst>
                                        <p:tav tm="0">
                                          <p:val>
                                            <p:fltVal val="0"/>
                                          </p:val>
                                        </p:tav>
                                        <p:tav tm="100000">
                                          <p:val>
                                            <p:strVal val="#ppt_h"/>
                                          </p:val>
                                        </p:tav>
                                      </p:tavLst>
                                    </p:anim>
                                    <p:anim calcmode="lin" valueType="num">
                                      <p:cBhvr>
                                        <p:cTn id="9" dur="500" fill="hold"/>
                                        <p:tgtEl>
                                          <p:spTgt spid="27"/>
                                        </p:tgtEl>
                                        <p:attrNameLst>
                                          <p:attrName>style.rotation</p:attrName>
                                        </p:attrNameLst>
                                      </p:cBhvr>
                                      <p:tavLst>
                                        <p:tav tm="0">
                                          <p:val>
                                            <p:fltVal val="360"/>
                                          </p:val>
                                        </p:tav>
                                        <p:tav tm="100000">
                                          <p:val>
                                            <p:fltVal val="0"/>
                                          </p:val>
                                        </p:tav>
                                      </p:tavLst>
                                    </p:anim>
                                    <p:animEffect transition="in" filter="fade">
                                      <p:cBhvr>
                                        <p:cTn id="10" dur="500"/>
                                        <p:tgtEl>
                                          <p:spTgt spid="27"/>
                                        </p:tgtEl>
                                      </p:cBhvr>
                                    </p:animEffect>
                                  </p:childTnLst>
                                </p:cTn>
                              </p:par>
                              <p:par>
                                <p:cTn id="11" presetID="49" presetClass="entr" presetSubtype="0" decel="100000" fill="hold" grpId="0" nodeType="withEffect">
                                  <p:stCondLst>
                                    <p:cond delay="0"/>
                                  </p:stCondLst>
                                  <p:childTnLst>
                                    <p:set>
                                      <p:cBhvr>
                                        <p:cTn id="12" dur="1" fill="hold">
                                          <p:stCondLst>
                                            <p:cond delay="0"/>
                                          </p:stCondLst>
                                        </p:cTn>
                                        <p:tgtEl>
                                          <p:spTgt spid="20487"/>
                                        </p:tgtEl>
                                        <p:attrNameLst>
                                          <p:attrName>style.visibility</p:attrName>
                                        </p:attrNameLst>
                                      </p:cBhvr>
                                      <p:to>
                                        <p:strVal val="visible"/>
                                      </p:to>
                                    </p:set>
                                    <p:anim calcmode="lin" valueType="num">
                                      <p:cBhvr>
                                        <p:cTn id="13" dur="500" fill="hold"/>
                                        <p:tgtEl>
                                          <p:spTgt spid="20487"/>
                                        </p:tgtEl>
                                        <p:attrNameLst>
                                          <p:attrName>ppt_w</p:attrName>
                                        </p:attrNameLst>
                                      </p:cBhvr>
                                      <p:tavLst>
                                        <p:tav tm="0">
                                          <p:val>
                                            <p:fltVal val="0"/>
                                          </p:val>
                                        </p:tav>
                                        <p:tav tm="100000">
                                          <p:val>
                                            <p:strVal val="#ppt_w"/>
                                          </p:val>
                                        </p:tav>
                                      </p:tavLst>
                                    </p:anim>
                                    <p:anim calcmode="lin" valueType="num">
                                      <p:cBhvr>
                                        <p:cTn id="14" dur="500" fill="hold"/>
                                        <p:tgtEl>
                                          <p:spTgt spid="20487"/>
                                        </p:tgtEl>
                                        <p:attrNameLst>
                                          <p:attrName>ppt_h</p:attrName>
                                        </p:attrNameLst>
                                      </p:cBhvr>
                                      <p:tavLst>
                                        <p:tav tm="0">
                                          <p:val>
                                            <p:fltVal val="0"/>
                                          </p:val>
                                        </p:tav>
                                        <p:tav tm="100000">
                                          <p:val>
                                            <p:strVal val="#ppt_h"/>
                                          </p:val>
                                        </p:tav>
                                      </p:tavLst>
                                    </p:anim>
                                    <p:anim calcmode="lin" valueType="num">
                                      <p:cBhvr>
                                        <p:cTn id="15" dur="500" fill="hold"/>
                                        <p:tgtEl>
                                          <p:spTgt spid="20487"/>
                                        </p:tgtEl>
                                        <p:attrNameLst>
                                          <p:attrName>style.rotation</p:attrName>
                                        </p:attrNameLst>
                                      </p:cBhvr>
                                      <p:tavLst>
                                        <p:tav tm="0">
                                          <p:val>
                                            <p:fltVal val="360"/>
                                          </p:val>
                                        </p:tav>
                                        <p:tav tm="100000">
                                          <p:val>
                                            <p:fltVal val="0"/>
                                          </p:val>
                                        </p:tav>
                                      </p:tavLst>
                                    </p:anim>
                                    <p:animEffect transition="in" filter="fade">
                                      <p:cBhvr>
                                        <p:cTn id="16" dur="500"/>
                                        <p:tgtEl>
                                          <p:spTgt spid="20487"/>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22" presetClass="entr" presetSubtype="8" fill="hold" grpId="0" nodeType="clickEffect">
                                  <p:stCondLst>
                                    <p:cond delay="0"/>
                                  </p:stCondLst>
                                  <p:childTnLst>
                                    <p:set>
                                      <p:cBhvr>
                                        <p:cTn id="20" dur="1" fill="hold">
                                          <p:stCondLst>
                                            <p:cond delay="0"/>
                                          </p:stCondLst>
                                        </p:cTn>
                                        <p:tgtEl>
                                          <p:spTgt spid="20488"/>
                                        </p:tgtEl>
                                        <p:attrNameLst>
                                          <p:attrName>style.visibility</p:attrName>
                                        </p:attrNameLst>
                                      </p:cBhvr>
                                      <p:to>
                                        <p:strVal val="visible"/>
                                      </p:to>
                                    </p:set>
                                    <p:animEffect transition="in" filter="wipe(left)">
                                      <p:cBhvr>
                                        <p:cTn id="21" dur="500"/>
                                        <p:tgtEl>
                                          <p:spTgt spid="204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487" grpId="0"/>
      <p:bldP spid="20488"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Title 1">
            <a:extLst>
              <a:ext uri="{FF2B5EF4-FFF2-40B4-BE49-F238E27FC236}">
                <a16:creationId xmlns:a16="http://schemas.microsoft.com/office/drawing/2014/main" id="{B559A34F-7479-4234-926E-CDF4A29D8653}"/>
              </a:ext>
            </a:extLst>
          </p:cNvPr>
          <p:cNvSpPr>
            <a:spLocks noGrp="1"/>
          </p:cNvSpPr>
          <p:nvPr>
            <p:ph type="title"/>
          </p:nvPr>
        </p:nvSpPr>
        <p:spPr>
          <a:xfrm>
            <a:off x="2282104" y="344416"/>
            <a:ext cx="8259762" cy="708025"/>
          </a:xfrm>
        </p:spPr>
        <p:txBody>
          <a:bodyPr/>
          <a:lstStyle/>
          <a:p>
            <a:r>
              <a:rPr lang="en-US" altLang="en-US" sz="4000" dirty="0">
                <a:latin typeface="Comic Sans MS" panose="030F0702030302020204" pitchFamily="66" charset="0"/>
              </a:rPr>
              <a:t>Programming by blowing fuses</a:t>
            </a:r>
          </a:p>
        </p:txBody>
      </p:sp>
      <p:sp>
        <p:nvSpPr>
          <p:cNvPr id="51204" name="Text Box 2">
            <a:extLst>
              <a:ext uri="{FF2B5EF4-FFF2-40B4-BE49-F238E27FC236}">
                <a16:creationId xmlns:a16="http://schemas.microsoft.com/office/drawing/2014/main" id="{1E92A0D5-4799-4F8E-BB03-57B6D18F78BC}"/>
              </a:ext>
            </a:extLst>
          </p:cNvPr>
          <p:cNvSpPr txBox="1">
            <a:spLocks noChangeArrowheads="1"/>
          </p:cNvSpPr>
          <p:nvPr/>
        </p:nvSpPr>
        <p:spPr bwMode="auto">
          <a:xfrm>
            <a:off x="1551709" y="4964921"/>
            <a:ext cx="8856086" cy="4616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lIns="91436" tIns="45717" rIns="91436" bIns="45717">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US" altLang="en-US" sz="2400" b="1" dirty="0">
                <a:latin typeface="Comic Sans MS" panose="030F0702030302020204" pitchFamily="66" charset="0"/>
                <a:cs typeface="Arial" panose="020B0604020202020204" pitchFamily="34" charset="0"/>
              </a:rPr>
              <a:t>(</a:t>
            </a:r>
            <a:r>
              <a:rPr lang="en-US" altLang="en-US" sz="2400" b="1" i="1" dirty="0">
                <a:latin typeface="Comic Sans MS" panose="030F0702030302020204" pitchFamily="66" charset="0"/>
                <a:cs typeface="Arial" panose="020B0604020202020204" pitchFamily="34" charset="0"/>
              </a:rPr>
              <a:t>a</a:t>
            </a:r>
            <a:r>
              <a:rPr lang="en-US" altLang="en-US" sz="2400" b="1" dirty="0">
                <a:latin typeface="Comic Sans MS" panose="030F0702030302020204" pitchFamily="66" charset="0"/>
                <a:cs typeface="Arial" panose="020B0604020202020204" pitchFamily="34" charset="0"/>
              </a:rPr>
              <a:t>) Before programming.            (</a:t>
            </a:r>
            <a:r>
              <a:rPr lang="en-US" altLang="en-US" sz="2400" b="1" i="1" dirty="0">
                <a:latin typeface="Comic Sans MS" panose="030F0702030302020204" pitchFamily="66" charset="0"/>
                <a:cs typeface="Arial" panose="020B0604020202020204" pitchFamily="34" charset="0"/>
              </a:rPr>
              <a:t>b</a:t>
            </a:r>
            <a:r>
              <a:rPr lang="en-US" altLang="en-US" sz="2400" b="1" dirty="0">
                <a:latin typeface="Comic Sans MS" panose="030F0702030302020204" pitchFamily="66" charset="0"/>
                <a:cs typeface="Arial" panose="020B0604020202020204" pitchFamily="34" charset="0"/>
              </a:rPr>
              <a:t>) After programming.</a:t>
            </a:r>
            <a:endParaRPr lang="en-US" altLang="en-US" sz="1800" dirty="0">
              <a:latin typeface="Comic Sans MS" panose="030F0702030302020204" pitchFamily="66" charset="0"/>
              <a:cs typeface="Arial" panose="020B0604020202020204" pitchFamily="34" charset="0"/>
            </a:endParaRPr>
          </a:p>
        </p:txBody>
      </p:sp>
      <p:pic>
        <p:nvPicPr>
          <p:cNvPr id="51205" name="Picture 5" descr="giv52503_0550">
            <a:extLst>
              <a:ext uri="{FF2B5EF4-FFF2-40B4-BE49-F238E27FC236}">
                <a16:creationId xmlns:a16="http://schemas.microsoft.com/office/drawing/2014/main" id="{78BE2F38-BDD5-4D46-A094-3312221F15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09800" y="1982211"/>
            <a:ext cx="7988300" cy="2514600"/>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76200">
                <a:solidFill>
                  <a:srgbClr val="CC0099"/>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2" name="Slide Number Placeholder 1"/>
          <p:cNvSpPr>
            <a:spLocks noGrp="1"/>
          </p:cNvSpPr>
          <p:nvPr>
            <p:ph type="sldNum" sz="quarter" idx="12"/>
          </p:nvPr>
        </p:nvSpPr>
        <p:spPr/>
        <p:txBody>
          <a:bodyPr/>
          <a:lstStyle/>
          <a:p>
            <a:fld id="{5A81485A-01B8-4054-A537-7FB3100B64ED}" type="slidenum">
              <a:rPr lang="en-US" smtClean="0"/>
              <a:t>34</a:t>
            </a:fld>
            <a:endParaRPr lang="en-US"/>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Content Placeholder 2">
            <a:extLst>
              <a:ext uri="{FF2B5EF4-FFF2-40B4-BE49-F238E27FC236}">
                <a16:creationId xmlns:a16="http://schemas.microsoft.com/office/drawing/2014/main" id="{ECE2DB01-AAB3-46EA-93B9-D48ED2A17DD0}"/>
              </a:ext>
            </a:extLst>
          </p:cNvPr>
          <p:cNvSpPr>
            <a:spLocks noGrp="1"/>
          </p:cNvSpPr>
          <p:nvPr>
            <p:ph idx="1"/>
          </p:nvPr>
        </p:nvSpPr>
        <p:spPr>
          <a:xfrm>
            <a:off x="822037" y="523299"/>
            <a:ext cx="10515600" cy="4351338"/>
          </a:xfrm>
        </p:spPr>
        <p:txBody>
          <a:bodyPr/>
          <a:lstStyle/>
          <a:p>
            <a:pPr marL="0" indent="0">
              <a:buNone/>
            </a:pPr>
            <a:endParaRPr lang="en-US" altLang="en-US" dirty="0">
              <a:latin typeface="Comic Sans MS" panose="030F0702030302020204" pitchFamily="66" charset="0"/>
            </a:endParaRPr>
          </a:p>
          <a:p>
            <a:pPr marL="0" indent="0" algn="ctr">
              <a:buNone/>
            </a:pPr>
            <a:r>
              <a:rPr lang="en-US" altLang="en-US" b="1" dirty="0">
                <a:solidFill>
                  <a:srgbClr val="FF3300"/>
                </a:solidFill>
                <a:latin typeface="Comic Sans MS" panose="030F0702030302020204" pitchFamily="66" charset="0"/>
              </a:rPr>
              <a:t>Programmable Logic Array (PLA)</a:t>
            </a:r>
          </a:p>
        </p:txBody>
      </p:sp>
      <p:pic>
        <p:nvPicPr>
          <p:cNvPr id="52229" name="Picture 4">
            <a:extLst>
              <a:ext uri="{FF2B5EF4-FFF2-40B4-BE49-F238E27FC236}">
                <a16:creationId xmlns:a16="http://schemas.microsoft.com/office/drawing/2014/main" id="{24D98E8D-4636-4582-8B0B-243ECEB4C36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06982" y="1914887"/>
            <a:ext cx="3511261" cy="35112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Slide Number Placeholder 3">
            <a:extLst>
              <a:ext uri="{FF2B5EF4-FFF2-40B4-BE49-F238E27FC236}">
                <a16:creationId xmlns:a16="http://schemas.microsoft.com/office/drawing/2014/main" id="{287103CB-4302-46A2-A1E5-2F9ED67D41CA}"/>
              </a:ext>
            </a:extLst>
          </p:cNvPr>
          <p:cNvSpPr>
            <a:spLocks noGrp="1"/>
          </p:cNvSpPr>
          <p:nvPr>
            <p:ph type="sldNum" sz="quarter" idx="12"/>
          </p:nvPr>
        </p:nvSpPr>
        <p:spPr>
          <a:xfrm>
            <a:off x="8648178" y="6343824"/>
            <a:ext cx="2743200" cy="365125"/>
          </a:xfrm>
        </p:spPr>
        <p:txBody>
          <a:bodyPr/>
          <a:lstStyle/>
          <a:p>
            <a:r>
              <a:rPr lang="en-US" dirty="0">
                <a:latin typeface="Comic Sans MS" panose="030F0702030302020204" pitchFamily="66" charset="0"/>
              </a:rPr>
              <a:t>35</a:t>
            </a: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a:extLst>
              <a:ext uri="{FF2B5EF4-FFF2-40B4-BE49-F238E27FC236}">
                <a16:creationId xmlns:a16="http://schemas.microsoft.com/office/drawing/2014/main" id="{7EB11A2E-17A0-49DA-9E30-467D25B89D84}"/>
              </a:ext>
            </a:extLst>
          </p:cNvPr>
          <p:cNvSpPr>
            <a:spLocks noGrp="1"/>
          </p:cNvSpPr>
          <p:nvPr>
            <p:ph type="title"/>
          </p:nvPr>
        </p:nvSpPr>
        <p:spPr>
          <a:xfrm>
            <a:off x="2097377" y="382948"/>
            <a:ext cx="8259762" cy="708025"/>
          </a:xfrm>
        </p:spPr>
        <p:txBody>
          <a:bodyPr/>
          <a:lstStyle/>
          <a:p>
            <a:pPr algn="ctr"/>
            <a:r>
              <a:rPr lang="en-US" altLang="en-US" sz="4000" dirty="0">
                <a:latin typeface="Comic Sans MS" panose="030F0702030302020204" pitchFamily="66" charset="0"/>
              </a:rPr>
              <a:t>PLA: programmable logic array</a:t>
            </a:r>
          </a:p>
        </p:txBody>
      </p:sp>
      <p:sp>
        <p:nvSpPr>
          <p:cNvPr id="53251" name="Content Placeholder 2">
            <a:extLst>
              <a:ext uri="{FF2B5EF4-FFF2-40B4-BE49-F238E27FC236}">
                <a16:creationId xmlns:a16="http://schemas.microsoft.com/office/drawing/2014/main" id="{BA08ED79-DD3A-4F82-8D1A-FFF62F8CCDE9}"/>
              </a:ext>
            </a:extLst>
          </p:cNvPr>
          <p:cNvSpPr>
            <a:spLocks noGrp="1"/>
          </p:cNvSpPr>
          <p:nvPr>
            <p:ph idx="1"/>
          </p:nvPr>
        </p:nvSpPr>
        <p:spPr>
          <a:xfrm>
            <a:off x="445294" y="1659370"/>
            <a:ext cx="11563927" cy="4351338"/>
          </a:xfrm>
        </p:spPr>
        <p:txBody>
          <a:bodyPr/>
          <a:lstStyle/>
          <a:p>
            <a:r>
              <a:rPr lang="en-US" altLang="en-US" dirty="0">
                <a:solidFill>
                  <a:srgbClr val="0000FF"/>
                </a:solidFill>
                <a:latin typeface="Comic Sans MS" panose="030F0702030302020204" pitchFamily="66" charset="0"/>
              </a:rPr>
              <a:t>PLA</a:t>
            </a:r>
            <a:r>
              <a:rPr lang="en-US" altLang="en-US" dirty="0">
                <a:latin typeface="Comic Sans MS" panose="030F0702030302020204" pitchFamily="66" charset="0"/>
              </a:rPr>
              <a:t> (Programmable Logic Array) chips were also introduced in the </a:t>
            </a:r>
            <a:r>
              <a:rPr lang="en-US" altLang="en-US" u="sng" dirty="0">
                <a:latin typeface="Comic Sans MS" panose="030F0702030302020204" pitchFamily="66" charset="0"/>
              </a:rPr>
              <a:t>mid 1970s</a:t>
            </a:r>
          </a:p>
          <a:p>
            <a:r>
              <a:rPr lang="en-US" altLang="en-US" dirty="0">
                <a:latin typeface="Comic Sans MS" panose="030F0702030302020204" pitchFamily="66" charset="0"/>
              </a:rPr>
              <a:t>The combination of a </a:t>
            </a:r>
            <a:r>
              <a:rPr lang="en-US" altLang="en-US" dirty="0">
                <a:solidFill>
                  <a:srgbClr val="006600"/>
                </a:solidFill>
                <a:latin typeface="Comic Sans MS" panose="030F0702030302020204" pitchFamily="66" charset="0"/>
              </a:rPr>
              <a:t>programmable AND array</a:t>
            </a:r>
            <a:r>
              <a:rPr lang="en-US" altLang="en-US" dirty="0">
                <a:latin typeface="Comic Sans MS" panose="030F0702030302020204" pitchFamily="66" charset="0"/>
              </a:rPr>
              <a:t> followed by </a:t>
            </a:r>
            <a:r>
              <a:rPr lang="en-US" altLang="en-US" dirty="0">
                <a:solidFill>
                  <a:srgbClr val="0000FF"/>
                </a:solidFill>
                <a:latin typeface="Comic Sans MS" panose="030F0702030302020204" pitchFamily="66" charset="0"/>
              </a:rPr>
              <a:t>a programmable OR array </a:t>
            </a:r>
            <a:r>
              <a:rPr lang="en-US" altLang="en-US" dirty="0">
                <a:latin typeface="Comic Sans MS" panose="030F0702030302020204" pitchFamily="66" charset="0"/>
              </a:rPr>
              <a:t>is commonly referred to as a programmable logic array (PLA)  </a:t>
            </a:r>
          </a:p>
        </p:txBody>
      </p:sp>
      <p:sp>
        <p:nvSpPr>
          <p:cNvPr id="2" name="Slide Number Placeholder 1"/>
          <p:cNvSpPr>
            <a:spLocks noGrp="1"/>
          </p:cNvSpPr>
          <p:nvPr>
            <p:ph type="sldNum" sz="quarter" idx="12"/>
          </p:nvPr>
        </p:nvSpPr>
        <p:spPr/>
        <p:txBody>
          <a:bodyPr/>
          <a:lstStyle/>
          <a:p>
            <a:fld id="{5A81485A-01B8-4054-A537-7FB3100B64ED}" type="slidenum">
              <a:rPr lang="en-US" smtClean="0"/>
              <a:t>36</a:t>
            </a:fld>
            <a:endParaRPr lang="en-US"/>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a:extLst>
              <a:ext uri="{FF2B5EF4-FFF2-40B4-BE49-F238E27FC236}">
                <a16:creationId xmlns:a16="http://schemas.microsoft.com/office/drawing/2014/main" id="{A9138073-4F01-4E60-BCA7-10B8C86B37ED}"/>
              </a:ext>
            </a:extLst>
          </p:cNvPr>
          <p:cNvSpPr>
            <a:spLocks noGrp="1"/>
          </p:cNvSpPr>
          <p:nvPr>
            <p:ph type="title"/>
          </p:nvPr>
        </p:nvSpPr>
        <p:spPr>
          <a:xfrm>
            <a:off x="838200" y="101600"/>
            <a:ext cx="10515600" cy="1325563"/>
          </a:xfrm>
        </p:spPr>
        <p:txBody>
          <a:bodyPr/>
          <a:lstStyle/>
          <a:p>
            <a:pPr algn="ctr"/>
            <a:r>
              <a:rPr lang="en-US" altLang="en-US" dirty="0">
                <a:latin typeface="Comic Sans MS" panose="030F0702030302020204" pitchFamily="66" charset="0"/>
              </a:rPr>
              <a:t>PLA Structure</a:t>
            </a:r>
          </a:p>
        </p:txBody>
      </p:sp>
      <p:grpSp>
        <p:nvGrpSpPr>
          <p:cNvPr id="54276" name="Group 4">
            <a:extLst>
              <a:ext uri="{FF2B5EF4-FFF2-40B4-BE49-F238E27FC236}">
                <a16:creationId xmlns:a16="http://schemas.microsoft.com/office/drawing/2014/main" id="{EF5F33C5-21AA-4167-A531-CDC877BFE4DF}"/>
              </a:ext>
            </a:extLst>
          </p:cNvPr>
          <p:cNvGrpSpPr>
            <a:grpSpLocks noChangeAspect="1"/>
          </p:cNvGrpSpPr>
          <p:nvPr/>
        </p:nvGrpSpPr>
        <p:grpSpPr bwMode="auto">
          <a:xfrm>
            <a:off x="2761097" y="1427163"/>
            <a:ext cx="6913563" cy="5192712"/>
            <a:chOff x="884" y="845"/>
            <a:chExt cx="4355" cy="3271"/>
          </a:xfrm>
        </p:grpSpPr>
        <p:sp>
          <p:nvSpPr>
            <p:cNvPr id="54277" name="AutoShape 3">
              <a:extLst>
                <a:ext uri="{FF2B5EF4-FFF2-40B4-BE49-F238E27FC236}">
                  <a16:creationId xmlns:a16="http://schemas.microsoft.com/office/drawing/2014/main" id="{36352E69-50AD-4C60-A8C4-CAB61DBC9316}"/>
                </a:ext>
              </a:extLst>
            </p:cNvPr>
            <p:cNvSpPr>
              <a:spLocks noChangeAspect="1" noChangeArrowheads="1" noTextEdit="1"/>
            </p:cNvSpPr>
            <p:nvPr/>
          </p:nvSpPr>
          <p:spPr bwMode="auto">
            <a:xfrm>
              <a:off x="884" y="845"/>
              <a:ext cx="4355" cy="32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4278" name="Picture 5">
              <a:extLst>
                <a:ext uri="{FF2B5EF4-FFF2-40B4-BE49-F238E27FC236}">
                  <a16:creationId xmlns:a16="http://schemas.microsoft.com/office/drawing/2014/main" id="{2C49B96C-CEC5-498B-95AD-18F2E672001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4" y="845"/>
              <a:ext cx="4361" cy="32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37</a:t>
            </a:fld>
            <a:endParaRPr lang="en-US"/>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a:extLst>
              <a:ext uri="{FF2B5EF4-FFF2-40B4-BE49-F238E27FC236}">
                <a16:creationId xmlns:a16="http://schemas.microsoft.com/office/drawing/2014/main" id="{E21DCDE9-E9F7-4075-A90B-CED468F8B32A}"/>
              </a:ext>
            </a:extLst>
          </p:cNvPr>
          <p:cNvSpPr>
            <a:spLocks noGrp="1"/>
          </p:cNvSpPr>
          <p:nvPr>
            <p:ph type="title"/>
          </p:nvPr>
        </p:nvSpPr>
        <p:spPr>
          <a:xfrm>
            <a:off x="2051195" y="442914"/>
            <a:ext cx="8259762" cy="708025"/>
          </a:xfrm>
        </p:spPr>
        <p:txBody>
          <a:bodyPr/>
          <a:lstStyle/>
          <a:p>
            <a:pPr algn="ctr"/>
            <a:r>
              <a:rPr lang="en-US" altLang="en-US" sz="4000" dirty="0">
                <a:latin typeface="Comic Sans MS" panose="030F0702030302020204" pitchFamily="66" charset="0"/>
              </a:rPr>
              <a:t>Circuit implementation with PLA </a:t>
            </a:r>
          </a:p>
        </p:txBody>
      </p:sp>
      <p:pic>
        <p:nvPicPr>
          <p:cNvPr id="30724" name="Picture 2">
            <a:extLst>
              <a:ext uri="{FF2B5EF4-FFF2-40B4-BE49-F238E27FC236}">
                <a16:creationId xmlns:a16="http://schemas.microsoft.com/office/drawing/2014/main" id="{A9B74ECB-6BD2-4BFB-8834-66478AD6A6C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52750" y="2655329"/>
            <a:ext cx="6251575" cy="3511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55300" name="Group 11">
            <a:extLst>
              <a:ext uri="{FF2B5EF4-FFF2-40B4-BE49-F238E27FC236}">
                <a16:creationId xmlns:a16="http://schemas.microsoft.com/office/drawing/2014/main" id="{AC79A691-88A2-4079-9F65-A96C4DD413D2}"/>
              </a:ext>
            </a:extLst>
          </p:cNvPr>
          <p:cNvGrpSpPr>
            <a:grpSpLocks/>
          </p:cNvGrpSpPr>
          <p:nvPr/>
        </p:nvGrpSpPr>
        <p:grpSpPr bwMode="auto">
          <a:xfrm>
            <a:off x="2952751" y="1344614"/>
            <a:ext cx="1928813" cy="369887"/>
            <a:chOff x="3214678" y="1142984"/>
            <a:chExt cx="1928733" cy="369332"/>
          </a:xfrm>
        </p:grpSpPr>
        <p:sp>
          <p:nvSpPr>
            <p:cNvPr id="55304" name="TextBox 5">
              <a:extLst>
                <a:ext uri="{FF2B5EF4-FFF2-40B4-BE49-F238E27FC236}">
                  <a16:creationId xmlns:a16="http://schemas.microsoft.com/office/drawing/2014/main" id="{ED277C6A-39F7-4917-BE6B-87944C56C6FB}"/>
                </a:ext>
              </a:extLst>
            </p:cNvPr>
            <p:cNvSpPr txBox="1">
              <a:spLocks noChangeArrowheads="1"/>
            </p:cNvSpPr>
            <p:nvPr/>
          </p:nvSpPr>
          <p:spPr bwMode="auto">
            <a:xfrm>
              <a:off x="3214678" y="1142984"/>
              <a:ext cx="192873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solidFill>
                    <a:srgbClr val="080808"/>
                  </a:solidFill>
                  <a:latin typeface="Comic Sans MS" panose="030F0702030302020204" pitchFamily="66" charset="0"/>
                </a:rPr>
                <a:t>f</a:t>
              </a:r>
              <a:r>
                <a:rPr lang="en-US" altLang="en-US" sz="1800" baseline="-25000" dirty="0">
                  <a:solidFill>
                    <a:srgbClr val="080808"/>
                  </a:solidFill>
                  <a:latin typeface="Comic Sans MS" panose="030F0702030302020204" pitchFamily="66" charset="0"/>
                </a:rPr>
                <a:t>1</a:t>
              </a:r>
              <a:r>
                <a:rPr lang="en-US" altLang="en-US" sz="1800" dirty="0">
                  <a:solidFill>
                    <a:srgbClr val="080808"/>
                  </a:solidFill>
                  <a:latin typeface="Comic Sans MS" panose="030F0702030302020204" pitchFamily="66" charset="0"/>
                </a:rPr>
                <a:t>(</a:t>
              </a:r>
              <a:r>
                <a:rPr lang="en-US" altLang="en-US" sz="1800" dirty="0" err="1">
                  <a:solidFill>
                    <a:srgbClr val="080808"/>
                  </a:solidFill>
                  <a:latin typeface="Comic Sans MS" panose="030F0702030302020204" pitchFamily="66" charset="0"/>
                </a:rPr>
                <a:t>a,b,c</a:t>
              </a:r>
              <a:r>
                <a:rPr lang="en-US" altLang="en-US" sz="1800" dirty="0">
                  <a:solidFill>
                    <a:srgbClr val="080808"/>
                  </a:solidFill>
                  <a:latin typeface="Comic Sans MS" panose="030F0702030302020204" pitchFamily="66" charset="0"/>
                </a:rPr>
                <a:t>) = ab + c</a:t>
              </a:r>
            </a:p>
          </p:txBody>
        </p:sp>
        <p:cxnSp>
          <p:nvCxnSpPr>
            <p:cNvPr id="9" name="Straight Connector 8">
              <a:extLst>
                <a:ext uri="{FF2B5EF4-FFF2-40B4-BE49-F238E27FC236}">
                  <a16:creationId xmlns:a16="http://schemas.microsoft.com/office/drawing/2014/main" id="{C477B12E-43FA-4A48-BDAA-2AFA02BBD845}"/>
                </a:ext>
              </a:extLst>
            </p:cNvPr>
            <p:cNvCxnSpPr/>
            <p:nvPr/>
          </p:nvCxnSpPr>
          <p:spPr>
            <a:xfrm>
              <a:off x="4857673" y="1230165"/>
              <a:ext cx="142869" cy="1586"/>
            </a:xfrm>
            <a:prstGeom prst="line">
              <a:avLst/>
            </a:prstGeom>
            <a:ln>
              <a:solidFill>
                <a:srgbClr val="080808"/>
              </a:solidFill>
            </a:ln>
          </p:spPr>
          <p:style>
            <a:lnRef idx="1">
              <a:schemeClr val="accent1"/>
            </a:lnRef>
            <a:fillRef idx="0">
              <a:schemeClr val="accent1"/>
            </a:fillRef>
            <a:effectRef idx="0">
              <a:schemeClr val="accent1"/>
            </a:effectRef>
            <a:fontRef idx="minor">
              <a:schemeClr val="tx1"/>
            </a:fontRef>
          </p:style>
        </p:cxnSp>
      </p:grpSp>
      <p:grpSp>
        <p:nvGrpSpPr>
          <p:cNvPr id="55301" name="Group 12">
            <a:extLst>
              <a:ext uri="{FF2B5EF4-FFF2-40B4-BE49-F238E27FC236}">
                <a16:creationId xmlns:a16="http://schemas.microsoft.com/office/drawing/2014/main" id="{8417AA1D-2924-4414-BD7F-507CBE0C326C}"/>
              </a:ext>
            </a:extLst>
          </p:cNvPr>
          <p:cNvGrpSpPr>
            <a:grpSpLocks/>
          </p:cNvGrpSpPr>
          <p:nvPr/>
        </p:nvGrpSpPr>
        <p:grpSpPr bwMode="auto">
          <a:xfrm>
            <a:off x="2952750" y="2000249"/>
            <a:ext cx="2081019" cy="369332"/>
            <a:chOff x="1428728" y="2000240"/>
            <a:chExt cx="2080587" cy="368777"/>
          </a:xfrm>
        </p:grpSpPr>
        <p:sp>
          <p:nvSpPr>
            <p:cNvPr id="55302" name="TextBox 6">
              <a:extLst>
                <a:ext uri="{FF2B5EF4-FFF2-40B4-BE49-F238E27FC236}">
                  <a16:creationId xmlns:a16="http://schemas.microsoft.com/office/drawing/2014/main" id="{B8A8F7F7-86DD-4B84-A5A3-847646B8C909}"/>
                </a:ext>
              </a:extLst>
            </p:cNvPr>
            <p:cNvSpPr txBox="1">
              <a:spLocks noChangeArrowheads="1"/>
            </p:cNvSpPr>
            <p:nvPr/>
          </p:nvSpPr>
          <p:spPr bwMode="auto">
            <a:xfrm>
              <a:off x="1428728" y="2000240"/>
              <a:ext cx="2080587" cy="368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1800" dirty="0">
                  <a:solidFill>
                    <a:srgbClr val="080808"/>
                  </a:solidFill>
                  <a:latin typeface="Comic Sans MS" panose="030F0702030302020204" pitchFamily="66" charset="0"/>
                </a:rPr>
                <a:t>f</a:t>
              </a:r>
              <a:r>
                <a:rPr lang="en-US" altLang="en-US" sz="1800" baseline="-25000" dirty="0">
                  <a:solidFill>
                    <a:srgbClr val="080808"/>
                  </a:solidFill>
                  <a:latin typeface="Comic Sans MS" panose="030F0702030302020204" pitchFamily="66" charset="0"/>
                </a:rPr>
                <a:t>2</a:t>
              </a:r>
              <a:r>
                <a:rPr lang="en-US" altLang="en-US" sz="1800" dirty="0">
                  <a:solidFill>
                    <a:srgbClr val="080808"/>
                  </a:solidFill>
                  <a:latin typeface="Comic Sans MS" panose="030F0702030302020204" pitchFamily="66" charset="0"/>
                </a:rPr>
                <a:t>(</a:t>
              </a:r>
              <a:r>
                <a:rPr lang="en-US" altLang="en-US" sz="1800" dirty="0" err="1">
                  <a:solidFill>
                    <a:srgbClr val="080808"/>
                  </a:solidFill>
                  <a:latin typeface="Comic Sans MS" panose="030F0702030302020204" pitchFamily="66" charset="0"/>
                </a:rPr>
                <a:t>a,b,c</a:t>
              </a:r>
              <a:r>
                <a:rPr lang="en-US" altLang="en-US" sz="1800" dirty="0">
                  <a:solidFill>
                    <a:srgbClr val="080808"/>
                  </a:solidFill>
                  <a:latin typeface="Comic Sans MS" panose="030F0702030302020204" pitchFamily="66" charset="0"/>
                </a:rPr>
                <a:t>) = ab + </a:t>
              </a:r>
              <a:r>
                <a:rPr lang="en-US" altLang="en-US" sz="1800" dirty="0" err="1">
                  <a:solidFill>
                    <a:srgbClr val="080808"/>
                  </a:solidFill>
                  <a:latin typeface="Comic Sans MS" panose="030F0702030302020204" pitchFamily="66" charset="0"/>
                </a:rPr>
                <a:t>bc</a:t>
              </a:r>
              <a:endParaRPr lang="en-US" altLang="en-US" sz="1800" dirty="0">
                <a:solidFill>
                  <a:srgbClr val="080808"/>
                </a:solidFill>
                <a:latin typeface="Comic Sans MS" panose="030F0702030302020204" pitchFamily="66" charset="0"/>
              </a:endParaRPr>
            </a:p>
          </p:txBody>
        </p:sp>
        <p:cxnSp>
          <p:nvCxnSpPr>
            <p:cNvPr id="10" name="Straight Connector 9">
              <a:extLst>
                <a:ext uri="{FF2B5EF4-FFF2-40B4-BE49-F238E27FC236}">
                  <a16:creationId xmlns:a16="http://schemas.microsoft.com/office/drawing/2014/main" id="{4FE45EC8-3554-46EC-9965-CA40776762F2}"/>
                </a:ext>
              </a:extLst>
            </p:cNvPr>
            <p:cNvCxnSpPr/>
            <p:nvPr/>
          </p:nvCxnSpPr>
          <p:spPr>
            <a:xfrm>
              <a:off x="3044468" y="2069985"/>
              <a:ext cx="142845" cy="1586"/>
            </a:xfrm>
            <a:prstGeom prst="line">
              <a:avLst/>
            </a:prstGeom>
            <a:ln>
              <a:solidFill>
                <a:srgbClr val="080808"/>
              </a:solidFill>
            </a:ln>
          </p:spPr>
          <p:style>
            <a:lnRef idx="1">
              <a:schemeClr val="accent1"/>
            </a:lnRef>
            <a:fillRef idx="0">
              <a:schemeClr val="accent1"/>
            </a:fillRef>
            <a:effectRef idx="0">
              <a:schemeClr val="accent1"/>
            </a:effectRef>
            <a:fontRef idx="minor">
              <a:schemeClr val="tx1"/>
            </a:fontRef>
          </p:style>
        </p:cxnSp>
      </p:grpSp>
      <p:sp>
        <p:nvSpPr>
          <p:cNvPr id="2" name="Slide Number Placeholder 1"/>
          <p:cNvSpPr>
            <a:spLocks noGrp="1"/>
          </p:cNvSpPr>
          <p:nvPr>
            <p:ph type="sldNum" sz="quarter" idx="12"/>
          </p:nvPr>
        </p:nvSpPr>
        <p:spPr/>
        <p:txBody>
          <a:bodyPr/>
          <a:lstStyle/>
          <a:p>
            <a:fld id="{5A81485A-01B8-4054-A537-7FB3100B64ED}" type="slidenum">
              <a:rPr lang="en-US" smtClean="0"/>
              <a:t>38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30724"/>
                                        </p:tgtEl>
                                        <p:attrNameLst>
                                          <p:attrName>style.visibility</p:attrName>
                                        </p:attrNameLst>
                                      </p:cBhvr>
                                      <p:to>
                                        <p:strVal val="visible"/>
                                      </p:to>
                                    </p:set>
                                    <p:anim calcmode="lin" valueType="num">
                                      <p:cBhvr>
                                        <p:cTn id="7" dur="500" fill="hold"/>
                                        <p:tgtEl>
                                          <p:spTgt spid="30724"/>
                                        </p:tgtEl>
                                        <p:attrNameLst>
                                          <p:attrName>ppt_w</p:attrName>
                                        </p:attrNameLst>
                                      </p:cBhvr>
                                      <p:tavLst>
                                        <p:tav tm="0">
                                          <p:val>
                                            <p:fltVal val="0"/>
                                          </p:val>
                                        </p:tav>
                                        <p:tav tm="100000">
                                          <p:val>
                                            <p:strVal val="#ppt_w"/>
                                          </p:val>
                                        </p:tav>
                                      </p:tavLst>
                                    </p:anim>
                                    <p:anim calcmode="lin" valueType="num">
                                      <p:cBhvr>
                                        <p:cTn id="8" dur="500" fill="hold"/>
                                        <p:tgtEl>
                                          <p:spTgt spid="30724"/>
                                        </p:tgtEl>
                                        <p:attrNameLst>
                                          <p:attrName>ppt_h</p:attrName>
                                        </p:attrNameLst>
                                      </p:cBhvr>
                                      <p:tavLst>
                                        <p:tav tm="0">
                                          <p:val>
                                            <p:fltVal val="0"/>
                                          </p:val>
                                        </p:tav>
                                        <p:tav tm="100000">
                                          <p:val>
                                            <p:strVal val="#ppt_h"/>
                                          </p:val>
                                        </p:tav>
                                      </p:tavLst>
                                    </p:anim>
                                    <p:anim calcmode="lin" valueType="num">
                                      <p:cBhvr>
                                        <p:cTn id="9" dur="500" fill="hold"/>
                                        <p:tgtEl>
                                          <p:spTgt spid="30724"/>
                                        </p:tgtEl>
                                        <p:attrNameLst>
                                          <p:attrName>style.rotation</p:attrName>
                                        </p:attrNameLst>
                                      </p:cBhvr>
                                      <p:tavLst>
                                        <p:tav tm="0">
                                          <p:val>
                                            <p:fltVal val="360"/>
                                          </p:val>
                                        </p:tav>
                                        <p:tav tm="100000">
                                          <p:val>
                                            <p:fltVal val="0"/>
                                          </p:val>
                                        </p:tav>
                                      </p:tavLst>
                                    </p:anim>
                                    <p:animEffect transition="in" filter="fade">
                                      <p:cBhvr>
                                        <p:cTn id="10" dur="500"/>
                                        <p:tgtEl>
                                          <p:spTgt spid="307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a:extLst>
              <a:ext uri="{FF2B5EF4-FFF2-40B4-BE49-F238E27FC236}">
                <a16:creationId xmlns:a16="http://schemas.microsoft.com/office/drawing/2014/main" id="{A0AED0BA-154F-4135-982B-4C4CFB39969E}"/>
              </a:ext>
            </a:extLst>
          </p:cNvPr>
          <p:cNvSpPr>
            <a:spLocks noGrp="1" noChangeArrowheads="1"/>
          </p:cNvSpPr>
          <p:nvPr>
            <p:ph type="title"/>
          </p:nvPr>
        </p:nvSpPr>
        <p:spPr>
          <a:xfrm>
            <a:off x="2522826" y="0"/>
            <a:ext cx="7127875" cy="1446213"/>
          </a:xfrm>
        </p:spPr>
        <p:txBody>
          <a:bodyPr/>
          <a:lstStyle/>
          <a:p>
            <a:pPr algn="ctr"/>
            <a:r>
              <a:rPr lang="en-US" altLang="en-US" b="0" dirty="0">
                <a:latin typeface="Comic Sans MS" panose="030F0702030302020204" pitchFamily="66" charset="0"/>
              </a:rPr>
              <a:t>PLA: More Examples</a:t>
            </a:r>
            <a:endParaRPr lang="en-GB" altLang="en-US" sz="4000" dirty="0">
              <a:latin typeface="Comic Sans MS" panose="030F0702030302020204" pitchFamily="66" charset="0"/>
            </a:endParaRPr>
          </a:p>
        </p:txBody>
      </p:sp>
      <p:sp>
        <p:nvSpPr>
          <p:cNvPr id="31748" name="Rectangle 3">
            <a:extLst>
              <a:ext uri="{FF2B5EF4-FFF2-40B4-BE49-F238E27FC236}">
                <a16:creationId xmlns:a16="http://schemas.microsoft.com/office/drawing/2014/main" id="{56B53572-A212-421A-9C05-ABC688EE198B}"/>
              </a:ext>
            </a:extLst>
          </p:cNvPr>
          <p:cNvSpPr>
            <a:spLocks noGrp="1" noChangeArrowheads="1"/>
          </p:cNvSpPr>
          <p:nvPr>
            <p:ph type="body" idx="1"/>
          </p:nvPr>
        </p:nvSpPr>
        <p:spPr>
          <a:xfrm>
            <a:off x="409863" y="1671349"/>
            <a:ext cx="11353800" cy="3778106"/>
          </a:xfrm>
        </p:spPr>
        <p:txBody>
          <a:bodyPr/>
          <a:lstStyle/>
          <a:p>
            <a:pPr>
              <a:buSzPct val="120000"/>
            </a:pPr>
            <a:r>
              <a:rPr lang="en-GB" altLang="en-US" sz="2400" dirty="0">
                <a:latin typeface="Comic Sans MS" panose="030F0702030302020204" pitchFamily="66" charset="0"/>
              </a:rPr>
              <a:t>Combination of </a:t>
            </a:r>
            <a:r>
              <a:rPr lang="en-GB" altLang="en-US" sz="2400" dirty="0">
                <a:solidFill>
                  <a:srgbClr val="00CC00"/>
                </a:solidFill>
                <a:latin typeface="Comic Sans MS" panose="030F0702030302020204" pitchFamily="66" charset="0"/>
              </a:rPr>
              <a:t>a programmable AND array </a:t>
            </a:r>
            <a:r>
              <a:rPr lang="en-GB" altLang="en-US" sz="2400" dirty="0">
                <a:latin typeface="Comic Sans MS" panose="030F0702030302020204" pitchFamily="66" charset="0"/>
              </a:rPr>
              <a:t>followed by a </a:t>
            </a:r>
            <a:r>
              <a:rPr lang="en-GB" altLang="en-US" sz="2400" dirty="0">
                <a:solidFill>
                  <a:srgbClr val="00CC00"/>
                </a:solidFill>
                <a:latin typeface="Comic Sans MS" panose="030F0702030302020204" pitchFamily="66" charset="0"/>
              </a:rPr>
              <a:t>programmable OR array</a:t>
            </a:r>
            <a:r>
              <a:rPr lang="en-GB" altLang="en-US" sz="2400" dirty="0">
                <a:latin typeface="Comic Sans MS" panose="030F0702030302020204" pitchFamily="66" charset="0"/>
              </a:rPr>
              <a:t>.</a:t>
            </a:r>
          </a:p>
          <a:p>
            <a:pPr>
              <a:spcBef>
                <a:spcPct val="50000"/>
              </a:spcBef>
              <a:buSzPct val="120000"/>
            </a:pPr>
            <a:r>
              <a:rPr lang="en-GB" altLang="en-US" sz="2400" dirty="0">
                <a:latin typeface="Comic Sans MS" panose="030F0702030302020204" pitchFamily="66" charset="0"/>
              </a:rPr>
              <a:t>Example: Design a PLA to realise the following three logic functions and show the internal connections.</a:t>
            </a:r>
          </a:p>
          <a:p>
            <a:pPr>
              <a:buFont typeface="Monotype Sorts"/>
              <a:buNone/>
            </a:pPr>
            <a:r>
              <a:rPr lang="en-GB" altLang="en-US" sz="2400" dirty="0">
                <a:latin typeface="Comic Sans MS" panose="030F0702030302020204" pitchFamily="66" charset="0"/>
              </a:rPr>
              <a:t>	    f</a:t>
            </a:r>
            <a:r>
              <a:rPr lang="en-GB" altLang="en-US" sz="2400" baseline="-25000" dirty="0">
                <a:latin typeface="Comic Sans MS" panose="030F0702030302020204" pitchFamily="66" charset="0"/>
              </a:rPr>
              <a:t>1</a:t>
            </a:r>
            <a:r>
              <a:rPr lang="en-GB" altLang="en-US" sz="2400" dirty="0">
                <a:latin typeface="Comic Sans MS" panose="030F0702030302020204" pitchFamily="66" charset="0"/>
              </a:rPr>
              <a:t>(A,B,C,D,E) = A’.B’.D’ + B’.C’.D + A’.B.C.D.E’</a:t>
            </a:r>
          </a:p>
          <a:p>
            <a:pPr>
              <a:buFont typeface="Monotype Sorts"/>
              <a:buNone/>
            </a:pPr>
            <a:r>
              <a:rPr lang="en-GB" altLang="en-US" sz="2400" dirty="0">
                <a:latin typeface="Comic Sans MS" panose="030F0702030302020204" pitchFamily="66" charset="0"/>
              </a:rPr>
              <a:t>	    f</a:t>
            </a:r>
            <a:r>
              <a:rPr lang="en-GB" altLang="en-US" sz="2400" baseline="-25000" dirty="0">
                <a:latin typeface="Comic Sans MS" panose="030F0702030302020204" pitchFamily="66" charset="0"/>
              </a:rPr>
              <a:t>2</a:t>
            </a:r>
            <a:r>
              <a:rPr lang="en-GB" altLang="en-US" sz="2400" dirty="0">
                <a:latin typeface="Comic Sans MS" panose="030F0702030302020204" pitchFamily="66" charset="0"/>
              </a:rPr>
              <a:t>(A,B,C,D,E) = A’.B.E + B’.C’.D.E</a:t>
            </a:r>
          </a:p>
          <a:p>
            <a:pPr>
              <a:buFont typeface="Monotype Sorts"/>
              <a:buNone/>
            </a:pPr>
            <a:r>
              <a:rPr lang="en-GB" altLang="en-US" sz="2400" dirty="0">
                <a:latin typeface="Comic Sans MS" panose="030F0702030302020204" pitchFamily="66" charset="0"/>
              </a:rPr>
              <a:t>      f</a:t>
            </a:r>
            <a:r>
              <a:rPr lang="en-GB" altLang="en-US" sz="2400" baseline="-25000" dirty="0">
                <a:latin typeface="Comic Sans MS" panose="030F0702030302020204" pitchFamily="66" charset="0"/>
              </a:rPr>
              <a:t>3</a:t>
            </a:r>
            <a:r>
              <a:rPr lang="en-GB" altLang="en-US" sz="2400" dirty="0">
                <a:latin typeface="Comic Sans MS" panose="030F0702030302020204" pitchFamily="66" charset="0"/>
              </a:rPr>
              <a:t>(A,B,C,D,E) = A'.B'.D' + B'.C'.D'.E + A'.B.C.D</a:t>
            </a:r>
          </a:p>
        </p:txBody>
      </p:sp>
      <p:sp>
        <p:nvSpPr>
          <p:cNvPr id="2" name="Slide Number Placeholder 1"/>
          <p:cNvSpPr>
            <a:spLocks noGrp="1"/>
          </p:cNvSpPr>
          <p:nvPr>
            <p:ph type="sldNum" sz="quarter" idx="12"/>
          </p:nvPr>
        </p:nvSpPr>
        <p:spPr/>
        <p:txBody>
          <a:bodyPr/>
          <a:lstStyle/>
          <a:p>
            <a:fld id="{5A81485A-01B8-4054-A537-7FB3100B64ED}" type="slidenum">
              <a:rPr lang="en-US" smtClean="0"/>
              <a:t>39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31748">
                                            <p:txEl>
                                              <p:pRg st="0" end="0"/>
                                            </p:txEl>
                                          </p:spTgt>
                                        </p:tgtEl>
                                        <p:attrNameLst>
                                          <p:attrName>style.visibility</p:attrName>
                                        </p:attrNameLst>
                                      </p:cBhvr>
                                      <p:to>
                                        <p:strVal val="visible"/>
                                      </p:to>
                                    </p:set>
                                    <p:anim calcmode="lin" valueType="num">
                                      <p:cBhvr>
                                        <p:cTn id="7" dur="1000" fill="hold"/>
                                        <p:tgtEl>
                                          <p:spTgt spid="31748">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31748">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31748">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31748">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31748">
                                            <p:txEl>
                                              <p:pRg st="1" end="1"/>
                                            </p:txEl>
                                          </p:spTgt>
                                        </p:tgtEl>
                                        <p:attrNameLst>
                                          <p:attrName>style.visibility</p:attrName>
                                        </p:attrNameLst>
                                      </p:cBhvr>
                                      <p:to>
                                        <p:strVal val="visible"/>
                                      </p:to>
                                    </p:set>
                                    <p:anim calcmode="lin" valueType="num">
                                      <p:cBhvr>
                                        <p:cTn id="15" dur="1000" fill="hold"/>
                                        <p:tgtEl>
                                          <p:spTgt spid="31748">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31748">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31748">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31748">
                                            <p:txEl>
                                              <p:pRg st="1" end="1"/>
                                            </p:txEl>
                                          </p:spTgt>
                                        </p:tgtEl>
                                        <p:attrNameLst>
                                          <p:attrName>ppt_y</p:attrName>
                                        </p:attrNameLst>
                                      </p:cBhvr>
                                      <p:tavLst>
                                        <p:tav tm="0" fmla="#ppt_y+(sin(-2*pi*(1-$))*-#ppt_x+cos(-2*pi*(1-$))*(1-#ppt_y))*(1-$)">
                                          <p:val>
                                            <p:fltVal val="0"/>
                                          </p:val>
                                        </p:tav>
                                        <p:tav tm="100000">
                                          <p:val>
                                            <p:fltVal val="1"/>
                                          </p:val>
                                        </p:tav>
                                      </p:tavLst>
                                    </p:anim>
                                  </p:childTnLst>
                                </p:cTn>
                              </p:par>
                              <p:par>
                                <p:cTn id="19" presetID="15" presetClass="entr" presetSubtype="0" fill="hold" nodeType="withEffect">
                                  <p:stCondLst>
                                    <p:cond delay="0"/>
                                  </p:stCondLst>
                                  <p:childTnLst>
                                    <p:set>
                                      <p:cBhvr>
                                        <p:cTn id="20" dur="1" fill="hold">
                                          <p:stCondLst>
                                            <p:cond delay="0"/>
                                          </p:stCondLst>
                                        </p:cTn>
                                        <p:tgtEl>
                                          <p:spTgt spid="31748">
                                            <p:txEl>
                                              <p:pRg st="2" end="2"/>
                                            </p:txEl>
                                          </p:spTgt>
                                        </p:tgtEl>
                                        <p:attrNameLst>
                                          <p:attrName>style.visibility</p:attrName>
                                        </p:attrNameLst>
                                      </p:cBhvr>
                                      <p:to>
                                        <p:strVal val="visible"/>
                                      </p:to>
                                    </p:set>
                                    <p:anim calcmode="lin" valueType="num">
                                      <p:cBhvr>
                                        <p:cTn id="21" dur="1000" fill="hold"/>
                                        <p:tgtEl>
                                          <p:spTgt spid="31748">
                                            <p:txEl>
                                              <p:pRg st="2" end="2"/>
                                            </p:txEl>
                                          </p:spTgt>
                                        </p:tgtEl>
                                        <p:attrNameLst>
                                          <p:attrName>ppt_w</p:attrName>
                                        </p:attrNameLst>
                                      </p:cBhvr>
                                      <p:tavLst>
                                        <p:tav tm="0">
                                          <p:val>
                                            <p:fltVal val="0"/>
                                          </p:val>
                                        </p:tav>
                                        <p:tav tm="100000">
                                          <p:val>
                                            <p:strVal val="#ppt_w"/>
                                          </p:val>
                                        </p:tav>
                                      </p:tavLst>
                                    </p:anim>
                                    <p:anim calcmode="lin" valueType="num">
                                      <p:cBhvr>
                                        <p:cTn id="22" dur="1000" fill="hold"/>
                                        <p:tgtEl>
                                          <p:spTgt spid="31748">
                                            <p:txEl>
                                              <p:pRg st="2" end="2"/>
                                            </p:txEl>
                                          </p:spTgt>
                                        </p:tgtEl>
                                        <p:attrNameLst>
                                          <p:attrName>ppt_h</p:attrName>
                                        </p:attrNameLst>
                                      </p:cBhvr>
                                      <p:tavLst>
                                        <p:tav tm="0">
                                          <p:val>
                                            <p:fltVal val="0"/>
                                          </p:val>
                                        </p:tav>
                                        <p:tav tm="100000">
                                          <p:val>
                                            <p:strVal val="#ppt_h"/>
                                          </p:val>
                                        </p:tav>
                                      </p:tavLst>
                                    </p:anim>
                                    <p:anim calcmode="lin" valueType="num">
                                      <p:cBhvr>
                                        <p:cTn id="23" dur="1000" fill="hold"/>
                                        <p:tgtEl>
                                          <p:spTgt spid="31748">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4" dur="1000" fill="hold"/>
                                        <p:tgtEl>
                                          <p:spTgt spid="31748">
                                            <p:txEl>
                                              <p:pRg st="2" end="2"/>
                                            </p:txEl>
                                          </p:spTgt>
                                        </p:tgtEl>
                                        <p:attrNameLst>
                                          <p:attrName>ppt_y</p:attrName>
                                        </p:attrNameLst>
                                      </p:cBhvr>
                                      <p:tavLst>
                                        <p:tav tm="0" fmla="#ppt_y+(sin(-2*pi*(1-$))*-#ppt_x+cos(-2*pi*(1-$))*(1-#ppt_y))*(1-$)">
                                          <p:val>
                                            <p:fltVal val="0"/>
                                          </p:val>
                                        </p:tav>
                                        <p:tav tm="100000">
                                          <p:val>
                                            <p:fltVal val="1"/>
                                          </p:val>
                                        </p:tav>
                                      </p:tavLst>
                                    </p:anim>
                                  </p:childTnLst>
                                </p:cTn>
                              </p:par>
                              <p:par>
                                <p:cTn id="25" presetID="15" presetClass="entr" presetSubtype="0" fill="hold" nodeType="withEffect">
                                  <p:stCondLst>
                                    <p:cond delay="0"/>
                                  </p:stCondLst>
                                  <p:childTnLst>
                                    <p:set>
                                      <p:cBhvr>
                                        <p:cTn id="26" dur="1" fill="hold">
                                          <p:stCondLst>
                                            <p:cond delay="0"/>
                                          </p:stCondLst>
                                        </p:cTn>
                                        <p:tgtEl>
                                          <p:spTgt spid="31748">
                                            <p:txEl>
                                              <p:pRg st="3" end="3"/>
                                            </p:txEl>
                                          </p:spTgt>
                                        </p:tgtEl>
                                        <p:attrNameLst>
                                          <p:attrName>style.visibility</p:attrName>
                                        </p:attrNameLst>
                                      </p:cBhvr>
                                      <p:to>
                                        <p:strVal val="visible"/>
                                      </p:to>
                                    </p:set>
                                    <p:anim calcmode="lin" valueType="num">
                                      <p:cBhvr>
                                        <p:cTn id="27" dur="1000" fill="hold"/>
                                        <p:tgtEl>
                                          <p:spTgt spid="31748">
                                            <p:txEl>
                                              <p:pRg st="3" end="3"/>
                                            </p:txEl>
                                          </p:spTgt>
                                        </p:tgtEl>
                                        <p:attrNameLst>
                                          <p:attrName>ppt_w</p:attrName>
                                        </p:attrNameLst>
                                      </p:cBhvr>
                                      <p:tavLst>
                                        <p:tav tm="0">
                                          <p:val>
                                            <p:fltVal val="0"/>
                                          </p:val>
                                        </p:tav>
                                        <p:tav tm="100000">
                                          <p:val>
                                            <p:strVal val="#ppt_w"/>
                                          </p:val>
                                        </p:tav>
                                      </p:tavLst>
                                    </p:anim>
                                    <p:anim calcmode="lin" valueType="num">
                                      <p:cBhvr>
                                        <p:cTn id="28" dur="1000" fill="hold"/>
                                        <p:tgtEl>
                                          <p:spTgt spid="31748">
                                            <p:txEl>
                                              <p:pRg st="3" end="3"/>
                                            </p:txEl>
                                          </p:spTgt>
                                        </p:tgtEl>
                                        <p:attrNameLst>
                                          <p:attrName>ppt_h</p:attrName>
                                        </p:attrNameLst>
                                      </p:cBhvr>
                                      <p:tavLst>
                                        <p:tav tm="0">
                                          <p:val>
                                            <p:fltVal val="0"/>
                                          </p:val>
                                        </p:tav>
                                        <p:tav tm="100000">
                                          <p:val>
                                            <p:strVal val="#ppt_h"/>
                                          </p:val>
                                        </p:tav>
                                      </p:tavLst>
                                    </p:anim>
                                    <p:anim calcmode="lin" valueType="num">
                                      <p:cBhvr>
                                        <p:cTn id="29" dur="1000" fill="hold"/>
                                        <p:tgtEl>
                                          <p:spTgt spid="31748">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0" dur="1000" fill="hold"/>
                                        <p:tgtEl>
                                          <p:spTgt spid="31748">
                                            <p:txEl>
                                              <p:pRg st="3" end="3"/>
                                            </p:txEl>
                                          </p:spTgt>
                                        </p:tgtEl>
                                        <p:attrNameLst>
                                          <p:attrName>ppt_y</p:attrName>
                                        </p:attrNameLst>
                                      </p:cBhvr>
                                      <p:tavLst>
                                        <p:tav tm="0" fmla="#ppt_y+(sin(-2*pi*(1-$))*-#ppt_x+cos(-2*pi*(1-$))*(1-#ppt_y))*(1-$)">
                                          <p:val>
                                            <p:fltVal val="0"/>
                                          </p:val>
                                        </p:tav>
                                        <p:tav tm="100000">
                                          <p:val>
                                            <p:fltVal val="1"/>
                                          </p:val>
                                        </p:tav>
                                      </p:tavLst>
                                    </p:anim>
                                  </p:childTnLst>
                                </p:cTn>
                              </p:par>
                              <p:par>
                                <p:cTn id="31" presetID="15" presetClass="entr" presetSubtype="0" fill="hold" nodeType="withEffect">
                                  <p:stCondLst>
                                    <p:cond delay="0"/>
                                  </p:stCondLst>
                                  <p:childTnLst>
                                    <p:set>
                                      <p:cBhvr>
                                        <p:cTn id="32" dur="1" fill="hold">
                                          <p:stCondLst>
                                            <p:cond delay="0"/>
                                          </p:stCondLst>
                                        </p:cTn>
                                        <p:tgtEl>
                                          <p:spTgt spid="31748">
                                            <p:txEl>
                                              <p:pRg st="4" end="4"/>
                                            </p:txEl>
                                          </p:spTgt>
                                        </p:tgtEl>
                                        <p:attrNameLst>
                                          <p:attrName>style.visibility</p:attrName>
                                        </p:attrNameLst>
                                      </p:cBhvr>
                                      <p:to>
                                        <p:strVal val="visible"/>
                                      </p:to>
                                    </p:set>
                                    <p:anim calcmode="lin" valueType="num">
                                      <p:cBhvr>
                                        <p:cTn id="33" dur="1000" fill="hold"/>
                                        <p:tgtEl>
                                          <p:spTgt spid="31748">
                                            <p:txEl>
                                              <p:pRg st="4" end="4"/>
                                            </p:txEl>
                                          </p:spTgt>
                                        </p:tgtEl>
                                        <p:attrNameLst>
                                          <p:attrName>ppt_w</p:attrName>
                                        </p:attrNameLst>
                                      </p:cBhvr>
                                      <p:tavLst>
                                        <p:tav tm="0">
                                          <p:val>
                                            <p:fltVal val="0"/>
                                          </p:val>
                                        </p:tav>
                                        <p:tav tm="100000">
                                          <p:val>
                                            <p:strVal val="#ppt_w"/>
                                          </p:val>
                                        </p:tav>
                                      </p:tavLst>
                                    </p:anim>
                                    <p:anim calcmode="lin" valueType="num">
                                      <p:cBhvr>
                                        <p:cTn id="34" dur="1000" fill="hold"/>
                                        <p:tgtEl>
                                          <p:spTgt spid="31748">
                                            <p:txEl>
                                              <p:pRg st="4" end="4"/>
                                            </p:txEl>
                                          </p:spTgt>
                                        </p:tgtEl>
                                        <p:attrNameLst>
                                          <p:attrName>ppt_h</p:attrName>
                                        </p:attrNameLst>
                                      </p:cBhvr>
                                      <p:tavLst>
                                        <p:tav tm="0">
                                          <p:val>
                                            <p:fltVal val="0"/>
                                          </p:val>
                                        </p:tav>
                                        <p:tav tm="100000">
                                          <p:val>
                                            <p:strVal val="#ppt_h"/>
                                          </p:val>
                                        </p:tav>
                                      </p:tavLst>
                                    </p:anim>
                                    <p:anim calcmode="lin" valueType="num">
                                      <p:cBhvr>
                                        <p:cTn id="35" dur="1000" fill="hold"/>
                                        <p:tgtEl>
                                          <p:spTgt spid="31748">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36" dur="1000" fill="hold"/>
                                        <p:tgtEl>
                                          <p:spTgt spid="31748">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1025CCEC-0539-4208-9817-A0D9CA7C733B}"/>
              </a:ext>
            </a:extLst>
          </p:cNvPr>
          <p:cNvSpPr>
            <a:spLocks noGrp="1"/>
          </p:cNvSpPr>
          <p:nvPr>
            <p:ph type="title"/>
          </p:nvPr>
        </p:nvSpPr>
        <p:spPr/>
        <p:txBody>
          <a:bodyPr/>
          <a:lstStyle/>
          <a:p>
            <a:pPr algn="ctr"/>
            <a:r>
              <a:rPr lang="en-US" altLang="en-US" dirty="0">
                <a:latin typeface="Comic Sans MS" panose="030F0702030302020204" pitchFamily="66" charset="0"/>
              </a:rPr>
              <a:t>History of PLDs (I)</a:t>
            </a:r>
          </a:p>
        </p:txBody>
      </p:sp>
      <p:sp>
        <p:nvSpPr>
          <p:cNvPr id="21507" name="Content Placeholder 2">
            <a:extLst>
              <a:ext uri="{FF2B5EF4-FFF2-40B4-BE49-F238E27FC236}">
                <a16:creationId xmlns:a16="http://schemas.microsoft.com/office/drawing/2014/main" id="{66F94EDA-BB15-466E-BCBD-E2A38B59AF12}"/>
              </a:ext>
            </a:extLst>
          </p:cNvPr>
          <p:cNvSpPr>
            <a:spLocks noGrp="1"/>
          </p:cNvSpPr>
          <p:nvPr>
            <p:ph idx="1"/>
          </p:nvPr>
        </p:nvSpPr>
        <p:spPr/>
        <p:txBody>
          <a:bodyPr>
            <a:noAutofit/>
          </a:bodyPr>
          <a:lstStyle/>
          <a:p>
            <a:r>
              <a:rPr lang="en-US" altLang="en-US" sz="2000" dirty="0">
                <a:latin typeface="Comic Sans MS" panose="030F0702030302020204" pitchFamily="66" charset="0"/>
              </a:rPr>
              <a:t>Programmable Logic Devices (</a:t>
            </a:r>
            <a:r>
              <a:rPr lang="en-US" altLang="en-US" sz="2000" dirty="0">
                <a:solidFill>
                  <a:srgbClr val="FF0000"/>
                </a:solidFill>
                <a:latin typeface="Comic Sans MS" panose="030F0702030302020204" pitchFamily="66" charset="0"/>
              </a:rPr>
              <a:t>PLDs</a:t>
            </a:r>
            <a:r>
              <a:rPr lang="en-US" altLang="en-US" sz="2000" dirty="0">
                <a:latin typeface="Comic Sans MS" panose="030F0702030302020204" pitchFamily="66" charset="0"/>
              </a:rPr>
              <a:t>) were introduced in the </a:t>
            </a:r>
            <a:r>
              <a:rPr lang="en-US" altLang="en-US" sz="2000" dirty="0">
                <a:solidFill>
                  <a:srgbClr val="0000FF"/>
                </a:solidFill>
                <a:latin typeface="Comic Sans MS" panose="030F0702030302020204" pitchFamily="66" charset="0"/>
              </a:rPr>
              <a:t>mid 1970s.</a:t>
            </a:r>
          </a:p>
          <a:p>
            <a:r>
              <a:rPr lang="en-US" altLang="en-US" sz="2000" dirty="0">
                <a:latin typeface="Comic Sans MS" panose="030F0702030302020204" pitchFamily="66" charset="0"/>
              </a:rPr>
              <a:t>The idea was to construct </a:t>
            </a:r>
            <a:r>
              <a:rPr lang="en-US" altLang="en-US" sz="2000" dirty="0">
                <a:solidFill>
                  <a:srgbClr val="0000FF"/>
                </a:solidFill>
                <a:latin typeface="Comic Sans MS" panose="030F0702030302020204" pitchFamily="66" charset="0"/>
              </a:rPr>
              <a:t>combinational</a:t>
            </a:r>
            <a:r>
              <a:rPr lang="en-US" altLang="en-US" sz="2000" dirty="0">
                <a:latin typeface="Comic Sans MS" panose="030F0702030302020204" pitchFamily="66" charset="0"/>
              </a:rPr>
              <a:t> logic circuits that were programmable.</a:t>
            </a:r>
          </a:p>
          <a:p>
            <a:r>
              <a:rPr lang="en-US" altLang="en-US" sz="2000" dirty="0">
                <a:latin typeface="Comic Sans MS" panose="030F0702030302020204" pitchFamily="66" charset="0"/>
              </a:rPr>
              <a:t>A PLD is a </a:t>
            </a:r>
            <a:r>
              <a:rPr lang="en-US" altLang="en-US" sz="2000" dirty="0">
                <a:solidFill>
                  <a:srgbClr val="008000"/>
                </a:solidFill>
                <a:latin typeface="Comic Sans MS" panose="030F0702030302020204" pitchFamily="66" charset="0"/>
              </a:rPr>
              <a:t>general purpose chip </a:t>
            </a:r>
            <a:r>
              <a:rPr lang="en-US" altLang="en-US" sz="2000" dirty="0">
                <a:latin typeface="Comic Sans MS" panose="030F0702030302020204" pitchFamily="66" charset="0"/>
              </a:rPr>
              <a:t>whose hardware can be reconfigured to meat particular specifications.</a:t>
            </a:r>
          </a:p>
          <a:p>
            <a:r>
              <a:rPr lang="en-US" altLang="en-US" sz="2000" dirty="0">
                <a:latin typeface="Comic Sans MS" panose="030F0702030302020204" pitchFamily="66" charset="0"/>
              </a:rPr>
              <a:t>The first PLDs were called </a:t>
            </a:r>
            <a:r>
              <a:rPr lang="en-US" altLang="en-US" sz="2000" dirty="0">
                <a:solidFill>
                  <a:srgbClr val="0000FF"/>
                </a:solidFill>
                <a:latin typeface="Comic Sans MS" panose="030F0702030302020204" pitchFamily="66" charset="0"/>
              </a:rPr>
              <a:t>PAL</a:t>
            </a:r>
            <a:r>
              <a:rPr lang="en-US" altLang="en-US" sz="2000" dirty="0">
                <a:latin typeface="Comic Sans MS" panose="030F0702030302020204" pitchFamily="66" charset="0"/>
              </a:rPr>
              <a:t> (Programmable Array Logic) or </a:t>
            </a:r>
            <a:r>
              <a:rPr lang="en-US" altLang="en-US" sz="2000" dirty="0">
                <a:solidFill>
                  <a:srgbClr val="0000FF"/>
                </a:solidFill>
                <a:latin typeface="Comic Sans MS" panose="030F0702030302020204" pitchFamily="66" charset="0"/>
              </a:rPr>
              <a:t>PLA</a:t>
            </a:r>
            <a:r>
              <a:rPr lang="en-US" altLang="en-US" sz="2000" dirty="0">
                <a:latin typeface="Comic Sans MS" panose="030F0702030302020204" pitchFamily="66" charset="0"/>
              </a:rPr>
              <a:t> (Programmable Logic Array), depending on the programming scheme</a:t>
            </a:r>
          </a:p>
          <a:p>
            <a:r>
              <a:rPr lang="en-US" altLang="en-US" sz="2000" dirty="0">
                <a:latin typeface="Comic Sans MS" panose="030F0702030302020204" pitchFamily="66" charset="0"/>
              </a:rPr>
              <a:t>They used only </a:t>
            </a:r>
            <a:r>
              <a:rPr lang="en-US" altLang="en-US" sz="2000" dirty="0">
                <a:solidFill>
                  <a:srgbClr val="0000FF"/>
                </a:solidFill>
                <a:latin typeface="Comic Sans MS" panose="030F0702030302020204" pitchFamily="66" charset="0"/>
              </a:rPr>
              <a:t>logic gates </a:t>
            </a:r>
            <a:r>
              <a:rPr lang="en-US" altLang="en-US" sz="2000" dirty="0">
                <a:latin typeface="Comic Sans MS" panose="030F0702030302020204" pitchFamily="66" charset="0"/>
              </a:rPr>
              <a:t>(</a:t>
            </a:r>
            <a:r>
              <a:rPr lang="en-US" altLang="en-US" sz="2000" dirty="0">
                <a:solidFill>
                  <a:srgbClr val="FF0000"/>
                </a:solidFill>
                <a:latin typeface="Comic Sans MS" panose="030F0702030302020204" pitchFamily="66" charset="0"/>
              </a:rPr>
              <a:t>no flip-flops</a:t>
            </a:r>
            <a:r>
              <a:rPr lang="en-US" altLang="en-US" sz="2000" dirty="0">
                <a:latin typeface="Comic Sans MS" panose="030F0702030302020204" pitchFamily="66" charset="0"/>
              </a:rPr>
              <a:t>), thus allowing only the implementation of </a:t>
            </a:r>
            <a:r>
              <a:rPr lang="en-US" altLang="en-US" sz="2000" u="sng" dirty="0">
                <a:latin typeface="Comic Sans MS" panose="030F0702030302020204" pitchFamily="66" charset="0"/>
              </a:rPr>
              <a:t>combinational circuits</a:t>
            </a:r>
            <a:r>
              <a:rPr lang="en-US" altLang="en-US" sz="2000" dirty="0">
                <a:latin typeface="Comic Sans MS" panose="030F0702030302020204" pitchFamily="66" charset="0"/>
              </a:rPr>
              <a:t>.</a:t>
            </a:r>
          </a:p>
          <a:p>
            <a:r>
              <a:rPr lang="en-US" altLang="en-US" sz="2000" b="1" dirty="0">
                <a:latin typeface="Comic Sans MS" panose="030F0702030302020204" pitchFamily="66" charset="0"/>
              </a:rPr>
              <a:t>Registered PLDs </a:t>
            </a:r>
            <a:r>
              <a:rPr lang="en-US" altLang="en-US" sz="2000" dirty="0">
                <a:latin typeface="Comic Sans MS" panose="030F0702030302020204" pitchFamily="66" charset="0"/>
              </a:rPr>
              <a:t>were launched later, which included </a:t>
            </a:r>
            <a:r>
              <a:rPr lang="en-US" altLang="en-US" sz="2000" dirty="0">
                <a:solidFill>
                  <a:srgbClr val="008000"/>
                </a:solidFill>
                <a:latin typeface="Comic Sans MS" panose="030F0702030302020204" pitchFamily="66" charset="0"/>
              </a:rPr>
              <a:t>one flip-flop </a:t>
            </a:r>
            <a:r>
              <a:rPr lang="en-US" altLang="en-US" sz="2000" dirty="0">
                <a:latin typeface="Comic Sans MS" panose="030F0702030302020204" pitchFamily="66" charset="0"/>
              </a:rPr>
              <a:t>at </a:t>
            </a:r>
            <a:r>
              <a:rPr lang="en-US" altLang="en-US" sz="2000" u="sng" dirty="0">
                <a:latin typeface="Comic Sans MS" panose="030F0702030302020204" pitchFamily="66" charset="0"/>
              </a:rPr>
              <a:t>each output </a:t>
            </a:r>
            <a:r>
              <a:rPr lang="en-US" altLang="en-US" sz="2000" dirty="0">
                <a:latin typeface="Comic Sans MS" panose="030F0702030302020204" pitchFamily="66" charset="0"/>
              </a:rPr>
              <a:t>of the circuit</a:t>
            </a:r>
          </a:p>
          <a:p>
            <a:pPr lvl="1">
              <a:buFont typeface="Wingdings" panose="05000000000000000000" pitchFamily="2" charset="2"/>
              <a:buChar char="Ø"/>
            </a:pPr>
            <a:r>
              <a:rPr lang="en-US" altLang="en-US" sz="2000" dirty="0">
                <a:latin typeface="Comic Sans MS" panose="030F0702030302020204" pitchFamily="66" charset="0"/>
              </a:rPr>
              <a:t>Simple sequential functions could then be implemented as well.</a:t>
            </a:r>
          </a:p>
        </p:txBody>
      </p:sp>
      <p:sp>
        <p:nvSpPr>
          <p:cNvPr id="2" name="Slide Number Placeholder 1"/>
          <p:cNvSpPr>
            <a:spLocks noGrp="1"/>
          </p:cNvSpPr>
          <p:nvPr>
            <p:ph type="sldNum" sz="quarter" idx="12"/>
          </p:nvPr>
        </p:nvSpPr>
        <p:spPr/>
        <p:txBody>
          <a:bodyPr/>
          <a:lstStyle/>
          <a:p>
            <a:fld id="{5A81485A-01B8-4054-A537-7FB3100B64ED}" type="slidenum">
              <a:rPr lang="en-US" smtClean="0"/>
              <a:t>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additive="base">
                                        <p:cTn id="7" dur="500" fill="hold"/>
                                        <p:tgtEl>
                                          <p:spTgt spid="2150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150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1507">
                                            <p:txEl>
                                              <p:pRg st="1" end="1"/>
                                            </p:txEl>
                                          </p:spTgt>
                                        </p:tgtEl>
                                        <p:attrNameLst>
                                          <p:attrName>style.visibility</p:attrName>
                                        </p:attrNameLst>
                                      </p:cBhvr>
                                      <p:to>
                                        <p:strVal val="visible"/>
                                      </p:to>
                                    </p:set>
                                    <p:anim calcmode="lin" valueType="num">
                                      <p:cBhvr additive="base">
                                        <p:cTn id="13" dur="500" fill="hold"/>
                                        <p:tgtEl>
                                          <p:spTgt spid="2150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150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1507">
                                            <p:txEl>
                                              <p:pRg st="2" end="2"/>
                                            </p:txEl>
                                          </p:spTgt>
                                        </p:tgtEl>
                                        <p:attrNameLst>
                                          <p:attrName>style.visibility</p:attrName>
                                        </p:attrNameLst>
                                      </p:cBhvr>
                                      <p:to>
                                        <p:strVal val="visible"/>
                                      </p:to>
                                    </p:set>
                                    <p:anim calcmode="lin" valueType="num">
                                      <p:cBhvr additive="base">
                                        <p:cTn id="19" dur="500" fill="hold"/>
                                        <p:tgtEl>
                                          <p:spTgt spid="2150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150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1507">
                                            <p:txEl>
                                              <p:pRg st="3" end="3"/>
                                            </p:txEl>
                                          </p:spTgt>
                                        </p:tgtEl>
                                        <p:attrNameLst>
                                          <p:attrName>style.visibility</p:attrName>
                                        </p:attrNameLst>
                                      </p:cBhvr>
                                      <p:to>
                                        <p:strVal val="visible"/>
                                      </p:to>
                                    </p:set>
                                    <p:anim calcmode="lin" valueType="num">
                                      <p:cBhvr additive="base">
                                        <p:cTn id="25" dur="500" fill="hold"/>
                                        <p:tgtEl>
                                          <p:spTgt spid="21507">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150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1507">
                                            <p:txEl>
                                              <p:pRg st="4" end="4"/>
                                            </p:txEl>
                                          </p:spTgt>
                                        </p:tgtEl>
                                        <p:attrNameLst>
                                          <p:attrName>style.visibility</p:attrName>
                                        </p:attrNameLst>
                                      </p:cBhvr>
                                      <p:to>
                                        <p:strVal val="visible"/>
                                      </p:to>
                                    </p:set>
                                    <p:anim calcmode="lin" valueType="num">
                                      <p:cBhvr additive="base">
                                        <p:cTn id="31" dur="500" fill="hold"/>
                                        <p:tgtEl>
                                          <p:spTgt spid="21507">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1507">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1507">
                                            <p:txEl>
                                              <p:pRg st="5" end="5"/>
                                            </p:txEl>
                                          </p:spTgt>
                                        </p:tgtEl>
                                        <p:attrNameLst>
                                          <p:attrName>style.visibility</p:attrName>
                                        </p:attrNameLst>
                                      </p:cBhvr>
                                      <p:to>
                                        <p:strVal val="visible"/>
                                      </p:to>
                                    </p:set>
                                    <p:anim calcmode="lin" valueType="num">
                                      <p:cBhvr additive="base">
                                        <p:cTn id="37" dur="500" fill="hold"/>
                                        <p:tgtEl>
                                          <p:spTgt spid="21507">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1507">
                                            <p:txEl>
                                              <p:pRg st="5" end="5"/>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1507">
                                            <p:txEl>
                                              <p:pRg st="6" end="6"/>
                                            </p:txEl>
                                          </p:spTgt>
                                        </p:tgtEl>
                                        <p:attrNameLst>
                                          <p:attrName>style.visibility</p:attrName>
                                        </p:attrNameLst>
                                      </p:cBhvr>
                                      <p:to>
                                        <p:strVal val="visible"/>
                                      </p:to>
                                    </p:set>
                                    <p:anim calcmode="lin" valueType="num">
                                      <p:cBhvr additive="base">
                                        <p:cTn id="41" dur="500" fill="hold"/>
                                        <p:tgtEl>
                                          <p:spTgt spid="21507">
                                            <p:txEl>
                                              <p:pRg st="6" end="6"/>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1507">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6A3A8241-E0AB-4B22-B462-580277122627}"/>
              </a:ext>
            </a:extLst>
          </p:cNvPr>
          <p:cNvSpPr>
            <a:spLocks noGrp="1" noChangeArrowheads="1"/>
          </p:cNvSpPr>
          <p:nvPr>
            <p:ph type="title"/>
          </p:nvPr>
        </p:nvSpPr>
        <p:spPr>
          <a:xfrm>
            <a:off x="2828131" y="-119062"/>
            <a:ext cx="6230937" cy="1323976"/>
          </a:xfrm>
        </p:spPr>
        <p:txBody>
          <a:bodyPr/>
          <a:lstStyle/>
          <a:p>
            <a:pPr algn="ctr"/>
            <a:r>
              <a:rPr lang="en-US" altLang="en-US" sz="4000" dirty="0">
                <a:latin typeface="Comic Sans MS" panose="030F0702030302020204" pitchFamily="66" charset="0"/>
              </a:rPr>
              <a:t>PLA: More Examples</a:t>
            </a:r>
            <a:endParaRPr lang="en-GB" altLang="en-US" sz="6000" dirty="0">
              <a:latin typeface="Comic Sans MS" panose="030F0702030302020204" pitchFamily="66" charset="0"/>
            </a:endParaRPr>
          </a:p>
        </p:txBody>
      </p:sp>
      <p:sp>
        <p:nvSpPr>
          <p:cNvPr id="57347" name="Rectangle 154">
            <a:extLst>
              <a:ext uri="{FF2B5EF4-FFF2-40B4-BE49-F238E27FC236}">
                <a16:creationId xmlns:a16="http://schemas.microsoft.com/office/drawing/2014/main" id="{8F664BF2-1CB0-4D4A-B437-6914E54E9345}"/>
              </a:ext>
            </a:extLst>
          </p:cNvPr>
          <p:cNvSpPr>
            <a:spLocks noChangeArrowheads="1"/>
          </p:cNvSpPr>
          <p:nvPr/>
        </p:nvSpPr>
        <p:spPr bwMode="auto">
          <a:xfrm>
            <a:off x="3484995" y="908195"/>
            <a:ext cx="492680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buClr>
                <a:schemeClr val="accent1"/>
              </a:buClr>
              <a:buSzPct val="70000"/>
              <a:buFont typeface="Monotype Sorts"/>
              <a:buNone/>
            </a:pPr>
            <a:r>
              <a:rPr kumimoji="1" lang="en-GB" altLang="en-US" sz="1400" b="1" dirty="0">
                <a:solidFill>
                  <a:srgbClr val="080808"/>
                </a:solidFill>
                <a:latin typeface="Comic Sans MS" panose="030F0702030302020204" pitchFamily="66" charset="0"/>
              </a:rPr>
              <a:t>f</a:t>
            </a:r>
            <a:r>
              <a:rPr kumimoji="1" lang="en-GB" altLang="en-US" sz="1400" b="1" baseline="-25000" dirty="0">
                <a:solidFill>
                  <a:srgbClr val="080808"/>
                </a:solidFill>
                <a:latin typeface="Comic Sans MS" panose="030F0702030302020204" pitchFamily="66" charset="0"/>
              </a:rPr>
              <a:t>1</a:t>
            </a:r>
            <a:r>
              <a:rPr kumimoji="1" lang="en-GB" altLang="en-US" sz="1400" b="1" dirty="0">
                <a:solidFill>
                  <a:srgbClr val="080808"/>
                </a:solidFill>
                <a:latin typeface="Comic Sans MS" panose="030F0702030302020204" pitchFamily="66" charset="0"/>
              </a:rPr>
              <a:t>(A,B,C,D,E) = A'.B'.D' + B'.C.D' + A'.B.C.D.E'</a:t>
            </a:r>
          </a:p>
          <a:p>
            <a:pPr eaLnBrk="1" hangingPunct="1">
              <a:buClr>
                <a:schemeClr val="accent1"/>
              </a:buClr>
              <a:buSzPct val="70000"/>
              <a:buFont typeface="Monotype Sorts"/>
              <a:buNone/>
            </a:pPr>
            <a:r>
              <a:rPr kumimoji="1" lang="en-GB" altLang="en-US" sz="1400" b="1" dirty="0">
                <a:solidFill>
                  <a:srgbClr val="080808"/>
                </a:solidFill>
                <a:latin typeface="Comic Sans MS" panose="030F0702030302020204" pitchFamily="66" charset="0"/>
              </a:rPr>
              <a:t>f</a:t>
            </a:r>
            <a:r>
              <a:rPr kumimoji="1" lang="en-GB" altLang="en-US" sz="1400" b="1" baseline="-25000" dirty="0">
                <a:solidFill>
                  <a:srgbClr val="080808"/>
                </a:solidFill>
                <a:latin typeface="Comic Sans MS" panose="030F0702030302020204" pitchFamily="66" charset="0"/>
              </a:rPr>
              <a:t>2</a:t>
            </a:r>
            <a:r>
              <a:rPr kumimoji="1" lang="en-GB" altLang="en-US" sz="1400" b="1" dirty="0">
                <a:solidFill>
                  <a:srgbClr val="080808"/>
                </a:solidFill>
                <a:latin typeface="Comic Sans MS" panose="030F0702030302020204" pitchFamily="66" charset="0"/>
              </a:rPr>
              <a:t>(A,B,C,D,E) = A'.B.E + B'.C.D'.E</a:t>
            </a:r>
          </a:p>
          <a:p>
            <a:pPr eaLnBrk="1" hangingPunct="1">
              <a:buClr>
                <a:schemeClr val="accent1"/>
              </a:buClr>
              <a:buSzPct val="70000"/>
              <a:buFont typeface="Monotype Sorts"/>
              <a:buNone/>
            </a:pPr>
            <a:r>
              <a:rPr kumimoji="1" lang="en-GB" altLang="en-US" sz="1400" b="1" dirty="0">
                <a:solidFill>
                  <a:srgbClr val="080808"/>
                </a:solidFill>
                <a:latin typeface="Comic Sans MS" panose="030F0702030302020204" pitchFamily="66" charset="0"/>
              </a:rPr>
              <a:t>f</a:t>
            </a:r>
            <a:r>
              <a:rPr kumimoji="1" lang="en-GB" altLang="en-US" sz="1400" b="1" baseline="-25000" dirty="0">
                <a:solidFill>
                  <a:srgbClr val="080808"/>
                </a:solidFill>
                <a:latin typeface="Comic Sans MS" panose="030F0702030302020204" pitchFamily="66" charset="0"/>
              </a:rPr>
              <a:t>3</a:t>
            </a:r>
            <a:r>
              <a:rPr kumimoji="1" lang="en-GB" altLang="en-US" sz="1400" b="1" dirty="0">
                <a:solidFill>
                  <a:srgbClr val="080808"/>
                </a:solidFill>
                <a:latin typeface="Comic Sans MS" panose="030F0702030302020204" pitchFamily="66" charset="0"/>
              </a:rPr>
              <a:t>(A,B,C,D,E) = A'.B'.D' + B'.C'.D'.E + A'.B.C.D</a:t>
            </a:r>
          </a:p>
        </p:txBody>
      </p:sp>
      <p:grpSp>
        <p:nvGrpSpPr>
          <p:cNvPr id="57348" name="Group 164">
            <a:extLst>
              <a:ext uri="{FF2B5EF4-FFF2-40B4-BE49-F238E27FC236}">
                <a16:creationId xmlns:a16="http://schemas.microsoft.com/office/drawing/2014/main" id="{ECEB4327-946D-488C-974C-485B58220903}"/>
              </a:ext>
            </a:extLst>
          </p:cNvPr>
          <p:cNvGrpSpPr>
            <a:grpSpLocks/>
          </p:cNvGrpSpPr>
          <p:nvPr/>
        </p:nvGrpSpPr>
        <p:grpSpPr bwMode="auto">
          <a:xfrm>
            <a:off x="3277755" y="1822595"/>
            <a:ext cx="6096000" cy="4525963"/>
            <a:chOff x="1152" y="1152"/>
            <a:chExt cx="3840" cy="2851"/>
          </a:xfrm>
        </p:grpSpPr>
        <p:sp>
          <p:nvSpPr>
            <p:cNvPr id="57352" name="AutoShape 4">
              <a:extLst>
                <a:ext uri="{FF2B5EF4-FFF2-40B4-BE49-F238E27FC236}">
                  <a16:creationId xmlns:a16="http://schemas.microsoft.com/office/drawing/2014/main" id="{29D36583-02B5-4AED-86DD-121111BC7AAD}"/>
                </a:ext>
              </a:extLst>
            </p:cNvPr>
            <p:cNvSpPr>
              <a:spLocks noChangeArrowheads="1"/>
            </p:cNvSpPr>
            <p:nvPr/>
          </p:nvSpPr>
          <p:spPr bwMode="auto">
            <a:xfrm rot="5400000">
              <a:off x="1992" y="271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353" name="AutoShape 9">
              <a:extLst>
                <a:ext uri="{FF2B5EF4-FFF2-40B4-BE49-F238E27FC236}">
                  <a16:creationId xmlns:a16="http://schemas.microsoft.com/office/drawing/2014/main" id="{BD82C05F-0369-405D-B2AA-8E081C8C1638}"/>
                </a:ext>
              </a:extLst>
            </p:cNvPr>
            <p:cNvSpPr>
              <a:spLocks noChangeArrowheads="1"/>
            </p:cNvSpPr>
            <p:nvPr/>
          </p:nvSpPr>
          <p:spPr bwMode="auto">
            <a:xfrm rot="5400000">
              <a:off x="2328" y="271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354" name="AutoShape 10">
              <a:extLst>
                <a:ext uri="{FF2B5EF4-FFF2-40B4-BE49-F238E27FC236}">
                  <a16:creationId xmlns:a16="http://schemas.microsoft.com/office/drawing/2014/main" id="{E3248C48-5DC1-491F-A3A8-6B6095E43CD6}"/>
                </a:ext>
              </a:extLst>
            </p:cNvPr>
            <p:cNvSpPr>
              <a:spLocks noChangeArrowheads="1"/>
            </p:cNvSpPr>
            <p:nvPr/>
          </p:nvSpPr>
          <p:spPr bwMode="auto">
            <a:xfrm rot="5400000">
              <a:off x="2664" y="271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355" name="AutoShape 11">
              <a:extLst>
                <a:ext uri="{FF2B5EF4-FFF2-40B4-BE49-F238E27FC236}">
                  <a16:creationId xmlns:a16="http://schemas.microsoft.com/office/drawing/2014/main" id="{72AD1205-F2A8-4B3C-BAC8-A76DAC6C9613}"/>
                </a:ext>
              </a:extLst>
            </p:cNvPr>
            <p:cNvSpPr>
              <a:spLocks noChangeArrowheads="1"/>
            </p:cNvSpPr>
            <p:nvPr/>
          </p:nvSpPr>
          <p:spPr bwMode="auto">
            <a:xfrm rot="5400000">
              <a:off x="3000" y="271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356" name="AutoShape 12">
              <a:extLst>
                <a:ext uri="{FF2B5EF4-FFF2-40B4-BE49-F238E27FC236}">
                  <a16:creationId xmlns:a16="http://schemas.microsoft.com/office/drawing/2014/main" id="{CE641296-4136-4396-8D65-0F05AB431D8E}"/>
                </a:ext>
              </a:extLst>
            </p:cNvPr>
            <p:cNvSpPr>
              <a:spLocks noChangeArrowheads="1"/>
            </p:cNvSpPr>
            <p:nvPr/>
          </p:nvSpPr>
          <p:spPr bwMode="auto">
            <a:xfrm rot="5400000">
              <a:off x="3336" y="271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357" name="Line 18">
              <a:extLst>
                <a:ext uri="{FF2B5EF4-FFF2-40B4-BE49-F238E27FC236}">
                  <a16:creationId xmlns:a16="http://schemas.microsoft.com/office/drawing/2014/main" id="{9D604067-BB64-43CB-8CE1-879C9DFF4CDD}"/>
                </a:ext>
              </a:extLst>
            </p:cNvPr>
            <p:cNvSpPr>
              <a:spLocks noChangeShapeType="1"/>
            </p:cNvSpPr>
            <p:nvPr/>
          </p:nvSpPr>
          <p:spPr bwMode="auto">
            <a:xfrm rot="5400000">
              <a:off x="1344" y="1920"/>
              <a:ext cx="153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58" name="Line 19">
              <a:extLst>
                <a:ext uri="{FF2B5EF4-FFF2-40B4-BE49-F238E27FC236}">
                  <a16:creationId xmlns:a16="http://schemas.microsoft.com/office/drawing/2014/main" id="{304FF463-4149-4CC8-A339-FDEDB73E3662}"/>
                </a:ext>
              </a:extLst>
            </p:cNvPr>
            <p:cNvSpPr>
              <a:spLocks noChangeShapeType="1"/>
            </p:cNvSpPr>
            <p:nvPr/>
          </p:nvSpPr>
          <p:spPr bwMode="auto">
            <a:xfrm rot="5400000">
              <a:off x="1680" y="1920"/>
              <a:ext cx="153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59" name="Line 20">
              <a:extLst>
                <a:ext uri="{FF2B5EF4-FFF2-40B4-BE49-F238E27FC236}">
                  <a16:creationId xmlns:a16="http://schemas.microsoft.com/office/drawing/2014/main" id="{D3FD7CAD-E619-46C2-AD8C-20A44800B638}"/>
                </a:ext>
              </a:extLst>
            </p:cNvPr>
            <p:cNvSpPr>
              <a:spLocks noChangeShapeType="1"/>
            </p:cNvSpPr>
            <p:nvPr/>
          </p:nvSpPr>
          <p:spPr bwMode="auto">
            <a:xfrm rot="5400000">
              <a:off x="2016" y="1920"/>
              <a:ext cx="153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0" name="Line 21">
              <a:extLst>
                <a:ext uri="{FF2B5EF4-FFF2-40B4-BE49-F238E27FC236}">
                  <a16:creationId xmlns:a16="http://schemas.microsoft.com/office/drawing/2014/main" id="{5886BCEA-BB89-4AA1-B546-D659FAEAC8C7}"/>
                </a:ext>
              </a:extLst>
            </p:cNvPr>
            <p:cNvSpPr>
              <a:spLocks noChangeShapeType="1"/>
            </p:cNvSpPr>
            <p:nvPr/>
          </p:nvSpPr>
          <p:spPr bwMode="auto">
            <a:xfrm rot="5400000">
              <a:off x="2352" y="1920"/>
              <a:ext cx="153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1" name="Line 23">
              <a:extLst>
                <a:ext uri="{FF2B5EF4-FFF2-40B4-BE49-F238E27FC236}">
                  <a16:creationId xmlns:a16="http://schemas.microsoft.com/office/drawing/2014/main" id="{80B93C18-8EA9-4EA8-95A1-21C625589528}"/>
                </a:ext>
              </a:extLst>
            </p:cNvPr>
            <p:cNvSpPr>
              <a:spLocks noChangeShapeType="1"/>
            </p:cNvSpPr>
            <p:nvPr/>
          </p:nvSpPr>
          <p:spPr bwMode="auto">
            <a:xfrm rot="5400000">
              <a:off x="2688" y="1920"/>
              <a:ext cx="153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2" name="Line 24">
              <a:extLst>
                <a:ext uri="{FF2B5EF4-FFF2-40B4-BE49-F238E27FC236}">
                  <a16:creationId xmlns:a16="http://schemas.microsoft.com/office/drawing/2014/main" id="{3CB5A63F-BE52-4B52-A224-94DBF562D69B}"/>
                </a:ext>
              </a:extLst>
            </p:cNvPr>
            <p:cNvSpPr>
              <a:spLocks noChangeShapeType="1"/>
            </p:cNvSpPr>
            <p:nvPr/>
          </p:nvSpPr>
          <p:spPr bwMode="auto">
            <a:xfrm rot="5400000">
              <a:off x="3024" y="1920"/>
              <a:ext cx="153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63" name="Line 25">
              <a:extLst>
                <a:ext uri="{FF2B5EF4-FFF2-40B4-BE49-F238E27FC236}">
                  <a16:creationId xmlns:a16="http://schemas.microsoft.com/office/drawing/2014/main" id="{3A013A75-162E-461E-9F7D-0B49667BD8F2}"/>
                </a:ext>
              </a:extLst>
            </p:cNvPr>
            <p:cNvSpPr>
              <a:spLocks noChangeShapeType="1"/>
            </p:cNvSpPr>
            <p:nvPr/>
          </p:nvSpPr>
          <p:spPr bwMode="auto">
            <a:xfrm rot="5400000">
              <a:off x="3360" y="1920"/>
              <a:ext cx="153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57364" name="Group 68">
              <a:extLst>
                <a:ext uri="{FF2B5EF4-FFF2-40B4-BE49-F238E27FC236}">
                  <a16:creationId xmlns:a16="http://schemas.microsoft.com/office/drawing/2014/main" id="{3C2E2221-3F8A-4C86-B692-1559A09B687B}"/>
                </a:ext>
              </a:extLst>
            </p:cNvPr>
            <p:cNvGrpSpPr>
              <a:grpSpLocks/>
            </p:cNvGrpSpPr>
            <p:nvPr/>
          </p:nvGrpSpPr>
          <p:grpSpPr bwMode="auto">
            <a:xfrm>
              <a:off x="1152" y="1152"/>
              <a:ext cx="3124" cy="281"/>
              <a:chOff x="1056" y="1104"/>
              <a:chExt cx="3124" cy="281"/>
            </a:xfrm>
          </p:grpSpPr>
          <p:grpSp>
            <p:nvGrpSpPr>
              <p:cNvPr id="57491" name="Group 8">
                <a:extLst>
                  <a:ext uri="{FF2B5EF4-FFF2-40B4-BE49-F238E27FC236}">
                    <a16:creationId xmlns:a16="http://schemas.microsoft.com/office/drawing/2014/main" id="{2229DB2A-4946-4077-99C6-31CB6305F0EC}"/>
                  </a:ext>
                </a:extLst>
              </p:cNvPr>
              <p:cNvGrpSpPr>
                <a:grpSpLocks/>
              </p:cNvGrpSpPr>
              <p:nvPr/>
            </p:nvGrpSpPr>
            <p:grpSpPr bwMode="auto">
              <a:xfrm>
                <a:off x="1584" y="1248"/>
                <a:ext cx="185" cy="137"/>
                <a:chOff x="1294" y="2400"/>
                <a:chExt cx="185" cy="137"/>
              </a:xfrm>
            </p:grpSpPr>
            <p:sp>
              <p:nvSpPr>
                <p:cNvPr id="57498" name="AutoShape 5">
                  <a:extLst>
                    <a:ext uri="{FF2B5EF4-FFF2-40B4-BE49-F238E27FC236}">
                      <a16:creationId xmlns:a16="http://schemas.microsoft.com/office/drawing/2014/main" id="{D0B7A46C-DD3D-424C-81A2-40E3326CBA80}"/>
                    </a:ext>
                  </a:extLst>
                </p:cNvPr>
                <p:cNvSpPr>
                  <a:spLocks noChangeArrowheads="1"/>
                </p:cNvSpPr>
                <p:nvPr/>
              </p:nvSpPr>
              <p:spPr bwMode="auto">
                <a:xfrm rot="5400000">
                  <a:off x="1280" y="2414"/>
                  <a:ext cx="137" cy="110"/>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499" name="Oval 6">
                  <a:extLst>
                    <a:ext uri="{FF2B5EF4-FFF2-40B4-BE49-F238E27FC236}">
                      <a16:creationId xmlns:a16="http://schemas.microsoft.com/office/drawing/2014/main" id="{08B47F9B-147F-4182-B8AC-EA65FB13674E}"/>
                    </a:ext>
                  </a:extLst>
                </p:cNvPr>
                <p:cNvSpPr>
                  <a:spLocks noChangeArrowheads="1"/>
                </p:cNvSpPr>
                <p:nvPr/>
              </p:nvSpPr>
              <p:spPr bwMode="auto">
                <a:xfrm>
                  <a:off x="1421" y="243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57492" name="Line 13">
                <a:extLst>
                  <a:ext uri="{FF2B5EF4-FFF2-40B4-BE49-F238E27FC236}">
                    <a16:creationId xmlns:a16="http://schemas.microsoft.com/office/drawing/2014/main" id="{9CC4D541-3E98-4B8C-BD48-F9F1FA3AE11F}"/>
                  </a:ext>
                </a:extLst>
              </p:cNvPr>
              <p:cNvSpPr>
                <a:spLocks noChangeShapeType="1"/>
              </p:cNvSpPr>
              <p:nvPr/>
            </p:nvSpPr>
            <p:spPr bwMode="auto">
              <a:xfrm>
                <a:off x="1248" y="1200"/>
                <a:ext cx="2928" cy="0"/>
              </a:xfrm>
              <a:prstGeom prst="line">
                <a:avLst/>
              </a:prstGeom>
              <a:noFill/>
              <a:ln w="158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93" name="Line 14">
                <a:extLst>
                  <a:ext uri="{FF2B5EF4-FFF2-40B4-BE49-F238E27FC236}">
                    <a16:creationId xmlns:a16="http://schemas.microsoft.com/office/drawing/2014/main" id="{FFCCCAF4-79C0-4C5F-9B45-8054B502A74C}"/>
                  </a:ext>
                </a:extLst>
              </p:cNvPr>
              <p:cNvSpPr>
                <a:spLocks noChangeShapeType="1"/>
              </p:cNvSpPr>
              <p:nvPr/>
            </p:nvSpPr>
            <p:spPr bwMode="auto">
              <a:xfrm>
                <a:off x="1392" y="1309"/>
                <a:ext cx="192" cy="0"/>
              </a:xfrm>
              <a:prstGeom prst="line">
                <a:avLst/>
              </a:prstGeom>
              <a:noFill/>
              <a:ln w="158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94" name="Line 15">
                <a:extLst>
                  <a:ext uri="{FF2B5EF4-FFF2-40B4-BE49-F238E27FC236}">
                    <a16:creationId xmlns:a16="http://schemas.microsoft.com/office/drawing/2014/main" id="{4B57473E-6597-4E70-B781-BFCD3D93BA3E}"/>
                  </a:ext>
                </a:extLst>
              </p:cNvPr>
              <p:cNvSpPr>
                <a:spLocks noChangeShapeType="1"/>
              </p:cNvSpPr>
              <p:nvPr/>
            </p:nvSpPr>
            <p:spPr bwMode="auto">
              <a:xfrm>
                <a:off x="1392" y="1200"/>
                <a:ext cx="0" cy="111"/>
              </a:xfrm>
              <a:prstGeom prst="line">
                <a:avLst/>
              </a:prstGeom>
              <a:noFill/>
              <a:ln w="15875">
                <a:solidFill>
                  <a:srgbClr val="0000FF"/>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95" name="Line 16">
                <a:extLst>
                  <a:ext uri="{FF2B5EF4-FFF2-40B4-BE49-F238E27FC236}">
                    <a16:creationId xmlns:a16="http://schemas.microsoft.com/office/drawing/2014/main" id="{345AF701-F826-4E12-8E9D-60E6BED9E62B}"/>
                  </a:ext>
                </a:extLst>
              </p:cNvPr>
              <p:cNvSpPr>
                <a:spLocks noChangeShapeType="1"/>
              </p:cNvSpPr>
              <p:nvPr/>
            </p:nvSpPr>
            <p:spPr bwMode="auto">
              <a:xfrm>
                <a:off x="1776" y="1318"/>
                <a:ext cx="2404" cy="8"/>
              </a:xfrm>
              <a:prstGeom prst="line">
                <a:avLst/>
              </a:prstGeom>
              <a:noFill/>
              <a:ln w="15875">
                <a:solidFill>
                  <a:schemeClr val="accent2"/>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96" name="Oval 17">
                <a:extLst>
                  <a:ext uri="{FF2B5EF4-FFF2-40B4-BE49-F238E27FC236}">
                    <a16:creationId xmlns:a16="http://schemas.microsoft.com/office/drawing/2014/main" id="{FE3690BC-5557-4B5E-B037-B4D4CF93C472}"/>
                  </a:ext>
                </a:extLst>
              </p:cNvPr>
              <p:cNvSpPr>
                <a:spLocks noChangeArrowheads="1"/>
              </p:cNvSpPr>
              <p:nvPr/>
            </p:nvSpPr>
            <p:spPr bwMode="auto">
              <a:xfrm>
                <a:off x="1369" y="1176"/>
                <a:ext cx="48" cy="4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497" name="Text Box 26">
                <a:extLst>
                  <a:ext uri="{FF2B5EF4-FFF2-40B4-BE49-F238E27FC236}">
                    <a16:creationId xmlns:a16="http://schemas.microsoft.com/office/drawing/2014/main" id="{846142F9-998D-46E0-91DB-B78E522A5E77}"/>
                  </a:ext>
                </a:extLst>
              </p:cNvPr>
              <p:cNvSpPr txBox="1">
                <a:spLocks noChangeArrowheads="1"/>
              </p:cNvSpPr>
              <p:nvPr/>
            </p:nvSpPr>
            <p:spPr bwMode="auto">
              <a:xfrm>
                <a:off x="1056" y="1104"/>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A</a:t>
                </a:r>
                <a:endParaRPr lang="en-GB" altLang="en-US" sz="1800"/>
              </a:p>
            </p:txBody>
          </p:sp>
        </p:grpSp>
        <p:grpSp>
          <p:nvGrpSpPr>
            <p:cNvPr id="57365" name="Group 69">
              <a:extLst>
                <a:ext uri="{FF2B5EF4-FFF2-40B4-BE49-F238E27FC236}">
                  <a16:creationId xmlns:a16="http://schemas.microsoft.com/office/drawing/2014/main" id="{55148323-4E7F-478E-A061-1B552EF8BEBD}"/>
                </a:ext>
              </a:extLst>
            </p:cNvPr>
            <p:cNvGrpSpPr>
              <a:grpSpLocks/>
            </p:cNvGrpSpPr>
            <p:nvPr/>
          </p:nvGrpSpPr>
          <p:grpSpPr bwMode="auto">
            <a:xfrm>
              <a:off x="1152" y="1440"/>
              <a:ext cx="3124" cy="281"/>
              <a:chOff x="1056" y="1392"/>
              <a:chExt cx="3124" cy="281"/>
            </a:xfrm>
          </p:grpSpPr>
          <p:grpSp>
            <p:nvGrpSpPr>
              <p:cNvPr id="57482" name="Group 29">
                <a:extLst>
                  <a:ext uri="{FF2B5EF4-FFF2-40B4-BE49-F238E27FC236}">
                    <a16:creationId xmlns:a16="http://schemas.microsoft.com/office/drawing/2014/main" id="{BBE62E71-7F75-4DEF-BF1A-7DF058D15BE1}"/>
                  </a:ext>
                </a:extLst>
              </p:cNvPr>
              <p:cNvGrpSpPr>
                <a:grpSpLocks/>
              </p:cNvGrpSpPr>
              <p:nvPr/>
            </p:nvGrpSpPr>
            <p:grpSpPr bwMode="auto">
              <a:xfrm>
                <a:off x="1584" y="1536"/>
                <a:ext cx="185" cy="137"/>
                <a:chOff x="1294" y="2400"/>
                <a:chExt cx="185" cy="137"/>
              </a:xfrm>
            </p:grpSpPr>
            <p:sp>
              <p:nvSpPr>
                <p:cNvPr id="57489" name="AutoShape 30">
                  <a:extLst>
                    <a:ext uri="{FF2B5EF4-FFF2-40B4-BE49-F238E27FC236}">
                      <a16:creationId xmlns:a16="http://schemas.microsoft.com/office/drawing/2014/main" id="{4EAEF9DB-C97A-4EA1-A190-E476BCC0C20C}"/>
                    </a:ext>
                  </a:extLst>
                </p:cNvPr>
                <p:cNvSpPr>
                  <a:spLocks noChangeArrowheads="1"/>
                </p:cNvSpPr>
                <p:nvPr/>
              </p:nvSpPr>
              <p:spPr bwMode="auto">
                <a:xfrm rot="5400000">
                  <a:off x="1280" y="2414"/>
                  <a:ext cx="137" cy="110"/>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490" name="Oval 31">
                  <a:extLst>
                    <a:ext uri="{FF2B5EF4-FFF2-40B4-BE49-F238E27FC236}">
                      <a16:creationId xmlns:a16="http://schemas.microsoft.com/office/drawing/2014/main" id="{59CAE11A-F683-4BB1-98AD-938A48EF6649}"/>
                    </a:ext>
                  </a:extLst>
                </p:cNvPr>
                <p:cNvSpPr>
                  <a:spLocks noChangeArrowheads="1"/>
                </p:cNvSpPr>
                <p:nvPr/>
              </p:nvSpPr>
              <p:spPr bwMode="auto">
                <a:xfrm>
                  <a:off x="1421" y="243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57483" name="Line 32">
                <a:extLst>
                  <a:ext uri="{FF2B5EF4-FFF2-40B4-BE49-F238E27FC236}">
                    <a16:creationId xmlns:a16="http://schemas.microsoft.com/office/drawing/2014/main" id="{67D87395-F707-48C9-AB40-3EA0C843DCB5}"/>
                  </a:ext>
                </a:extLst>
              </p:cNvPr>
              <p:cNvSpPr>
                <a:spLocks noChangeShapeType="1"/>
              </p:cNvSpPr>
              <p:nvPr/>
            </p:nvSpPr>
            <p:spPr bwMode="auto">
              <a:xfrm>
                <a:off x="1248" y="1488"/>
                <a:ext cx="2928" cy="0"/>
              </a:xfrm>
              <a:prstGeom prst="line">
                <a:avLst/>
              </a:prstGeom>
              <a:noFill/>
              <a:ln w="158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84" name="Line 33">
                <a:extLst>
                  <a:ext uri="{FF2B5EF4-FFF2-40B4-BE49-F238E27FC236}">
                    <a16:creationId xmlns:a16="http://schemas.microsoft.com/office/drawing/2014/main" id="{9980A7C2-38A6-4E54-BD8F-C3B57143000B}"/>
                  </a:ext>
                </a:extLst>
              </p:cNvPr>
              <p:cNvSpPr>
                <a:spLocks noChangeShapeType="1"/>
              </p:cNvSpPr>
              <p:nvPr/>
            </p:nvSpPr>
            <p:spPr bwMode="auto">
              <a:xfrm>
                <a:off x="1392" y="1597"/>
                <a:ext cx="192" cy="0"/>
              </a:xfrm>
              <a:prstGeom prst="line">
                <a:avLst/>
              </a:prstGeom>
              <a:noFill/>
              <a:ln w="158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85" name="Line 34">
                <a:extLst>
                  <a:ext uri="{FF2B5EF4-FFF2-40B4-BE49-F238E27FC236}">
                    <a16:creationId xmlns:a16="http://schemas.microsoft.com/office/drawing/2014/main" id="{7CC8F12D-006E-47E0-B78A-AD548A784286}"/>
                  </a:ext>
                </a:extLst>
              </p:cNvPr>
              <p:cNvSpPr>
                <a:spLocks noChangeShapeType="1"/>
              </p:cNvSpPr>
              <p:nvPr/>
            </p:nvSpPr>
            <p:spPr bwMode="auto">
              <a:xfrm>
                <a:off x="1392" y="1488"/>
                <a:ext cx="0" cy="111"/>
              </a:xfrm>
              <a:prstGeom prst="line">
                <a:avLst/>
              </a:prstGeom>
              <a:noFill/>
              <a:ln w="15875">
                <a:solidFill>
                  <a:srgbClr val="8000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86" name="Line 35">
                <a:extLst>
                  <a:ext uri="{FF2B5EF4-FFF2-40B4-BE49-F238E27FC236}">
                    <a16:creationId xmlns:a16="http://schemas.microsoft.com/office/drawing/2014/main" id="{9567C7F5-FF50-4436-96F9-BB8848E6AF3F}"/>
                  </a:ext>
                </a:extLst>
              </p:cNvPr>
              <p:cNvSpPr>
                <a:spLocks noChangeShapeType="1"/>
              </p:cNvSpPr>
              <p:nvPr/>
            </p:nvSpPr>
            <p:spPr bwMode="auto">
              <a:xfrm>
                <a:off x="1776" y="1606"/>
                <a:ext cx="2404" cy="8"/>
              </a:xfrm>
              <a:prstGeom prst="line">
                <a:avLst/>
              </a:prstGeom>
              <a:noFill/>
              <a:ln w="15875">
                <a:solidFill>
                  <a:srgbClr val="9933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87" name="Oval 36">
                <a:extLst>
                  <a:ext uri="{FF2B5EF4-FFF2-40B4-BE49-F238E27FC236}">
                    <a16:creationId xmlns:a16="http://schemas.microsoft.com/office/drawing/2014/main" id="{6577EEA6-2028-445C-A0A1-6BF9F5EFD1B5}"/>
                  </a:ext>
                </a:extLst>
              </p:cNvPr>
              <p:cNvSpPr>
                <a:spLocks noChangeArrowheads="1"/>
              </p:cNvSpPr>
              <p:nvPr/>
            </p:nvSpPr>
            <p:spPr bwMode="auto">
              <a:xfrm>
                <a:off x="1369" y="1464"/>
                <a:ext cx="48" cy="4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488" name="Text Box 37">
                <a:extLst>
                  <a:ext uri="{FF2B5EF4-FFF2-40B4-BE49-F238E27FC236}">
                    <a16:creationId xmlns:a16="http://schemas.microsoft.com/office/drawing/2014/main" id="{DFFC700D-F82A-4D99-AEC6-97CCBBD38445}"/>
                  </a:ext>
                </a:extLst>
              </p:cNvPr>
              <p:cNvSpPr txBox="1">
                <a:spLocks noChangeArrowheads="1"/>
              </p:cNvSpPr>
              <p:nvPr/>
            </p:nvSpPr>
            <p:spPr bwMode="auto">
              <a:xfrm>
                <a:off x="1056" y="1392"/>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B</a:t>
                </a:r>
                <a:endParaRPr lang="en-GB" altLang="en-US" sz="1800"/>
              </a:p>
            </p:txBody>
          </p:sp>
        </p:grpSp>
        <p:grpSp>
          <p:nvGrpSpPr>
            <p:cNvPr id="57366" name="Group 70">
              <a:extLst>
                <a:ext uri="{FF2B5EF4-FFF2-40B4-BE49-F238E27FC236}">
                  <a16:creationId xmlns:a16="http://schemas.microsoft.com/office/drawing/2014/main" id="{967B963B-8F98-4546-B0E7-EAFA27DCF5F2}"/>
                </a:ext>
              </a:extLst>
            </p:cNvPr>
            <p:cNvGrpSpPr>
              <a:grpSpLocks/>
            </p:cNvGrpSpPr>
            <p:nvPr/>
          </p:nvGrpSpPr>
          <p:grpSpPr bwMode="auto">
            <a:xfrm>
              <a:off x="1344" y="1800"/>
              <a:ext cx="2932" cy="209"/>
              <a:chOff x="1248" y="1752"/>
              <a:chExt cx="2932" cy="209"/>
            </a:xfrm>
          </p:grpSpPr>
          <p:grpSp>
            <p:nvGrpSpPr>
              <p:cNvPr id="57474" name="Group 39">
                <a:extLst>
                  <a:ext uri="{FF2B5EF4-FFF2-40B4-BE49-F238E27FC236}">
                    <a16:creationId xmlns:a16="http://schemas.microsoft.com/office/drawing/2014/main" id="{F8FC8A53-D895-484B-A3A2-221B462BA0EB}"/>
                  </a:ext>
                </a:extLst>
              </p:cNvPr>
              <p:cNvGrpSpPr>
                <a:grpSpLocks/>
              </p:cNvGrpSpPr>
              <p:nvPr/>
            </p:nvGrpSpPr>
            <p:grpSpPr bwMode="auto">
              <a:xfrm>
                <a:off x="1584" y="1824"/>
                <a:ext cx="185" cy="137"/>
                <a:chOff x="1294" y="2400"/>
                <a:chExt cx="185" cy="137"/>
              </a:xfrm>
            </p:grpSpPr>
            <p:sp>
              <p:nvSpPr>
                <p:cNvPr id="57480" name="AutoShape 40">
                  <a:extLst>
                    <a:ext uri="{FF2B5EF4-FFF2-40B4-BE49-F238E27FC236}">
                      <a16:creationId xmlns:a16="http://schemas.microsoft.com/office/drawing/2014/main" id="{0F7F5C2B-F859-4D6F-87A9-4F355B43BBDF}"/>
                    </a:ext>
                  </a:extLst>
                </p:cNvPr>
                <p:cNvSpPr>
                  <a:spLocks noChangeArrowheads="1"/>
                </p:cNvSpPr>
                <p:nvPr/>
              </p:nvSpPr>
              <p:spPr bwMode="auto">
                <a:xfrm rot="5400000">
                  <a:off x="1280" y="2414"/>
                  <a:ext cx="137" cy="110"/>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481" name="Oval 41">
                  <a:extLst>
                    <a:ext uri="{FF2B5EF4-FFF2-40B4-BE49-F238E27FC236}">
                      <a16:creationId xmlns:a16="http://schemas.microsoft.com/office/drawing/2014/main" id="{8F4F6613-59C0-43AD-B9B5-7A40AA5216D6}"/>
                    </a:ext>
                  </a:extLst>
                </p:cNvPr>
                <p:cNvSpPr>
                  <a:spLocks noChangeArrowheads="1"/>
                </p:cNvSpPr>
                <p:nvPr/>
              </p:nvSpPr>
              <p:spPr bwMode="auto">
                <a:xfrm>
                  <a:off x="1421" y="243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57475" name="Line 42">
                <a:extLst>
                  <a:ext uri="{FF2B5EF4-FFF2-40B4-BE49-F238E27FC236}">
                    <a16:creationId xmlns:a16="http://schemas.microsoft.com/office/drawing/2014/main" id="{19944C16-2577-4BB0-9A42-4DC2B7D67D0C}"/>
                  </a:ext>
                </a:extLst>
              </p:cNvPr>
              <p:cNvSpPr>
                <a:spLocks noChangeShapeType="1"/>
              </p:cNvSpPr>
              <p:nvPr/>
            </p:nvSpPr>
            <p:spPr bwMode="auto">
              <a:xfrm>
                <a:off x="1248" y="1776"/>
                <a:ext cx="2928" cy="0"/>
              </a:xfrm>
              <a:prstGeom prst="line">
                <a:avLst/>
              </a:prstGeom>
              <a:noFill/>
              <a:ln w="1587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76" name="Line 43">
                <a:extLst>
                  <a:ext uri="{FF2B5EF4-FFF2-40B4-BE49-F238E27FC236}">
                    <a16:creationId xmlns:a16="http://schemas.microsoft.com/office/drawing/2014/main" id="{E4F2581A-BEE3-4C84-8D36-A3FB73E89EFB}"/>
                  </a:ext>
                </a:extLst>
              </p:cNvPr>
              <p:cNvSpPr>
                <a:spLocks noChangeShapeType="1"/>
              </p:cNvSpPr>
              <p:nvPr/>
            </p:nvSpPr>
            <p:spPr bwMode="auto">
              <a:xfrm>
                <a:off x="1392" y="1885"/>
                <a:ext cx="192" cy="0"/>
              </a:xfrm>
              <a:prstGeom prst="line">
                <a:avLst/>
              </a:prstGeom>
              <a:noFill/>
              <a:ln w="1587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77" name="Line 44">
                <a:extLst>
                  <a:ext uri="{FF2B5EF4-FFF2-40B4-BE49-F238E27FC236}">
                    <a16:creationId xmlns:a16="http://schemas.microsoft.com/office/drawing/2014/main" id="{5E78259A-336A-40ED-A98F-11122B938574}"/>
                  </a:ext>
                </a:extLst>
              </p:cNvPr>
              <p:cNvSpPr>
                <a:spLocks noChangeShapeType="1"/>
              </p:cNvSpPr>
              <p:nvPr/>
            </p:nvSpPr>
            <p:spPr bwMode="auto">
              <a:xfrm>
                <a:off x="1392" y="1776"/>
                <a:ext cx="0" cy="111"/>
              </a:xfrm>
              <a:prstGeom prst="line">
                <a:avLst/>
              </a:prstGeom>
              <a:noFill/>
              <a:ln w="15875">
                <a:solidFill>
                  <a:srgbClr val="00660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78" name="Line 45">
                <a:extLst>
                  <a:ext uri="{FF2B5EF4-FFF2-40B4-BE49-F238E27FC236}">
                    <a16:creationId xmlns:a16="http://schemas.microsoft.com/office/drawing/2014/main" id="{1A7C9D4C-44AC-4776-82EB-A30C8E2AB27C}"/>
                  </a:ext>
                </a:extLst>
              </p:cNvPr>
              <p:cNvSpPr>
                <a:spLocks noChangeShapeType="1"/>
              </p:cNvSpPr>
              <p:nvPr/>
            </p:nvSpPr>
            <p:spPr bwMode="auto">
              <a:xfrm>
                <a:off x="1776" y="1894"/>
                <a:ext cx="2404" cy="8"/>
              </a:xfrm>
              <a:prstGeom prst="line">
                <a:avLst/>
              </a:prstGeom>
              <a:noFill/>
              <a:ln w="15875">
                <a:solidFill>
                  <a:srgbClr val="339966"/>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79" name="Oval 46">
                <a:extLst>
                  <a:ext uri="{FF2B5EF4-FFF2-40B4-BE49-F238E27FC236}">
                    <a16:creationId xmlns:a16="http://schemas.microsoft.com/office/drawing/2014/main" id="{80A173FA-78C4-46B2-8222-4BF3B58ABBB6}"/>
                  </a:ext>
                </a:extLst>
              </p:cNvPr>
              <p:cNvSpPr>
                <a:spLocks noChangeArrowheads="1"/>
              </p:cNvSpPr>
              <p:nvPr/>
            </p:nvSpPr>
            <p:spPr bwMode="auto">
              <a:xfrm>
                <a:off x="1369" y="1752"/>
                <a:ext cx="48" cy="4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57367" name="Text Box 47">
              <a:extLst>
                <a:ext uri="{FF2B5EF4-FFF2-40B4-BE49-F238E27FC236}">
                  <a16:creationId xmlns:a16="http://schemas.microsoft.com/office/drawing/2014/main" id="{A96E4B57-B496-459F-81AE-17E85AABEF9B}"/>
                </a:ext>
              </a:extLst>
            </p:cNvPr>
            <p:cNvSpPr txBox="1">
              <a:spLocks noChangeArrowheads="1"/>
            </p:cNvSpPr>
            <p:nvPr/>
          </p:nvSpPr>
          <p:spPr bwMode="auto">
            <a:xfrm>
              <a:off x="1152" y="1728"/>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C</a:t>
              </a:r>
              <a:endParaRPr lang="en-GB" altLang="en-US" sz="1800"/>
            </a:p>
          </p:txBody>
        </p:sp>
        <p:grpSp>
          <p:nvGrpSpPr>
            <p:cNvPr id="57368" name="Group 71">
              <a:extLst>
                <a:ext uri="{FF2B5EF4-FFF2-40B4-BE49-F238E27FC236}">
                  <a16:creationId xmlns:a16="http://schemas.microsoft.com/office/drawing/2014/main" id="{D406D86C-A623-4B25-8396-7C90C76CADC9}"/>
                </a:ext>
              </a:extLst>
            </p:cNvPr>
            <p:cNvGrpSpPr>
              <a:grpSpLocks/>
            </p:cNvGrpSpPr>
            <p:nvPr/>
          </p:nvGrpSpPr>
          <p:grpSpPr bwMode="auto">
            <a:xfrm>
              <a:off x="1344" y="2088"/>
              <a:ext cx="2932" cy="209"/>
              <a:chOff x="1248" y="2040"/>
              <a:chExt cx="2932" cy="209"/>
            </a:xfrm>
          </p:grpSpPr>
          <p:grpSp>
            <p:nvGrpSpPr>
              <p:cNvPr id="57466" name="Group 49">
                <a:extLst>
                  <a:ext uri="{FF2B5EF4-FFF2-40B4-BE49-F238E27FC236}">
                    <a16:creationId xmlns:a16="http://schemas.microsoft.com/office/drawing/2014/main" id="{D939B115-8982-4E5E-9D77-50ED6710975A}"/>
                  </a:ext>
                </a:extLst>
              </p:cNvPr>
              <p:cNvGrpSpPr>
                <a:grpSpLocks/>
              </p:cNvGrpSpPr>
              <p:nvPr/>
            </p:nvGrpSpPr>
            <p:grpSpPr bwMode="auto">
              <a:xfrm>
                <a:off x="1584" y="2112"/>
                <a:ext cx="185" cy="137"/>
                <a:chOff x="1294" y="2400"/>
                <a:chExt cx="185" cy="137"/>
              </a:xfrm>
            </p:grpSpPr>
            <p:sp>
              <p:nvSpPr>
                <p:cNvPr id="57472" name="AutoShape 50">
                  <a:extLst>
                    <a:ext uri="{FF2B5EF4-FFF2-40B4-BE49-F238E27FC236}">
                      <a16:creationId xmlns:a16="http://schemas.microsoft.com/office/drawing/2014/main" id="{2A037247-1095-4EAD-8F88-7E7F385B7DC6}"/>
                    </a:ext>
                  </a:extLst>
                </p:cNvPr>
                <p:cNvSpPr>
                  <a:spLocks noChangeArrowheads="1"/>
                </p:cNvSpPr>
                <p:nvPr/>
              </p:nvSpPr>
              <p:spPr bwMode="auto">
                <a:xfrm rot="5400000">
                  <a:off x="1280" y="2414"/>
                  <a:ext cx="137" cy="110"/>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473" name="Oval 51">
                  <a:extLst>
                    <a:ext uri="{FF2B5EF4-FFF2-40B4-BE49-F238E27FC236}">
                      <a16:creationId xmlns:a16="http://schemas.microsoft.com/office/drawing/2014/main" id="{C3FB4943-D6FD-4B43-91BC-8E9D49A043AF}"/>
                    </a:ext>
                  </a:extLst>
                </p:cNvPr>
                <p:cNvSpPr>
                  <a:spLocks noChangeArrowheads="1"/>
                </p:cNvSpPr>
                <p:nvPr/>
              </p:nvSpPr>
              <p:spPr bwMode="auto">
                <a:xfrm>
                  <a:off x="1421" y="243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57467" name="Line 52">
                <a:extLst>
                  <a:ext uri="{FF2B5EF4-FFF2-40B4-BE49-F238E27FC236}">
                    <a16:creationId xmlns:a16="http://schemas.microsoft.com/office/drawing/2014/main" id="{CFC985FA-310B-4F03-9B08-C6752C910B04}"/>
                  </a:ext>
                </a:extLst>
              </p:cNvPr>
              <p:cNvSpPr>
                <a:spLocks noChangeShapeType="1"/>
              </p:cNvSpPr>
              <p:nvPr/>
            </p:nvSpPr>
            <p:spPr bwMode="auto">
              <a:xfrm>
                <a:off x="1248" y="2064"/>
                <a:ext cx="2928" cy="0"/>
              </a:xfrm>
              <a:prstGeom prst="line">
                <a:avLst/>
              </a:prstGeom>
              <a:noFill/>
              <a:ln w="158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68" name="Line 53">
                <a:extLst>
                  <a:ext uri="{FF2B5EF4-FFF2-40B4-BE49-F238E27FC236}">
                    <a16:creationId xmlns:a16="http://schemas.microsoft.com/office/drawing/2014/main" id="{E3C3C302-DB2D-42B6-A44B-515C06F31333}"/>
                  </a:ext>
                </a:extLst>
              </p:cNvPr>
              <p:cNvSpPr>
                <a:spLocks noChangeShapeType="1"/>
              </p:cNvSpPr>
              <p:nvPr/>
            </p:nvSpPr>
            <p:spPr bwMode="auto">
              <a:xfrm>
                <a:off x="1392" y="2173"/>
                <a:ext cx="192" cy="0"/>
              </a:xfrm>
              <a:prstGeom prst="line">
                <a:avLst/>
              </a:prstGeom>
              <a:noFill/>
              <a:ln w="158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69" name="Line 54">
                <a:extLst>
                  <a:ext uri="{FF2B5EF4-FFF2-40B4-BE49-F238E27FC236}">
                    <a16:creationId xmlns:a16="http://schemas.microsoft.com/office/drawing/2014/main" id="{3B74ADA9-DD68-4ED9-9A48-206B0C13E6B8}"/>
                  </a:ext>
                </a:extLst>
              </p:cNvPr>
              <p:cNvSpPr>
                <a:spLocks noChangeShapeType="1"/>
              </p:cNvSpPr>
              <p:nvPr/>
            </p:nvSpPr>
            <p:spPr bwMode="auto">
              <a:xfrm>
                <a:off x="1392" y="2064"/>
                <a:ext cx="0" cy="111"/>
              </a:xfrm>
              <a:prstGeom prst="line">
                <a:avLst/>
              </a:prstGeom>
              <a:noFill/>
              <a:ln w="15875">
                <a:solidFill>
                  <a:schemeClr val="hlink"/>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70" name="Line 55">
                <a:extLst>
                  <a:ext uri="{FF2B5EF4-FFF2-40B4-BE49-F238E27FC236}">
                    <a16:creationId xmlns:a16="http://schemas.microsoft.com/office/drawing/2014/main" id="{82B11BD9-A03A-4B25-AD8A-AB61EB64604F}"/>
                  </a:ext>
                </a:extLst>
              </p:cNvPr>
              <p:cNvSpPr>
                <a:spLocks noChangeShapeType="1"/>
              </p:cNvSpPr>
              <p:nvPr/>
            </p:nvSpPr>
            <p:spPr bwMode="auto">
              <a:xfrm>
                <a:off x="1776" y="2182"/>
                <a:ext cx="2404" cy="8"/>
              </a:xfrm>
              <a:prstGeom prst="line">
                <a:avLst/>
              </a:prstGeom>
              <a:noFill/>
              <a:ln w="15875">
                <a:solidFill>
                  <a:srgbClr val="9900CC"/>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71" name="Oval 56">
                <a:extLst>
                  <a:ext uri="{FF2B5EF4-FFF2-40B4-BE49-F238E27FC236}">
                    <a16:creationId xmlns:a16="http://schemas.microsoft.com/office/drawing/2014/main" id="{81013DB4-E3DE-436D-9721-01019505592D}"/>
                  </a:ext>
                </a:extLst>
              </p:cNvPr>
              <p:cNvSpPr>
                <a:spLocks noChangeArrowheads="1"/>
              </p:cNvSpPr>
              <p:nvPr/>
            </p:nvSpPr>
            <p:spPr bwMode="auto">
              <a:xfrm>
                <a:off x="1369" y="2040"/>
                <a:ext cx="48" cy="4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57369" name="Text Box 57">
              <a:extLst>
                <a:ext uri="{FF2B5EF4-FFF2-40B4-BE49-F238E27FC236}">
                  <a16:creationId xmlns:a16="http://schemas.microsoft.com/office/drawing/2014/main" id="{87154C5D-28CC-472C-9B1F-56D1A4E2A675}"/>
                </a:ext>
              </a:extLst>
            </p:cNvPr>
            <p:cNvSpPr txBox="1">
              <a:spLocks noChangeArrowheads="1"/>
            </p:cNvSpPr>
            <p:nvPr/>
          </p:nvSpPr>
          <p:spPr bwMode="auto">
            <a:xfrm>
              <a:off x="1152" y="201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D</a:t>
              </a:r>
              <a:endParaRPr lang="en-GB" altLang="en-US" sz="1800"/>
            </a:p>
          </p:txBody>
        </p:sp>
        <p:grpSp>
          <p:nvGrpSpPr>
            <p:cNvPr id="57370" name="Group 72">
              <a:extLst>
                <a:ext uri="{FF2B5EF4-FFF2-40B4-BE49-F238E27FC236}">
                  <a16:creationId xmlns:a16="http://schemas.microsoft.com/office/drawing/2014/main" id="{13C547D6-1D95-45B3-A639-C9119B883231}"/>
                </a:ext>
              </a:extLst>
            </p:cNvPr>
            <p:cNvGrpSpPr>
              <a:grpSpLocks/>
            </p:cNvGrpSpPr>
            <p:nvPr/>
          </p:nvGrpSpPr>
          <p:grpSpPr bwMode="auto">
            <a:xfrm>
              <a:off x="1152" y="2304"/>
              <a:ext cx="3124" cy="281"/>
              <a:chOff x="1056" y="2256"/>
              <a:chExt cx="3124" cy="281"/>
            </a:xfrm>
          </p:grpSpPr>
          <p:grpSp>
            <p:nvGrpSpPr>
              <p:cNvPr id="57457" name="Group 59">
                <a:extLst>
                  <a:ext uri="{FF2B5EF4-FFF2-40B4-BE49-F238E27FC236}">
                    <a16:creationId xmlns:a16="http://schemas.microsoft.com/office/drawing/2014/main" id="{545D1EE2-D79E-4FC2-B6EC-7AEA19F0A09A}"/>
                  </a:ext>
                </a:extLst>
              </p:cNvPr>
              <p:cNvGrpSpPr>
                <a:grpSpLocks/>
              </p:cNvGrpSpPr>
              <p:nvPr/>
            </p:nvGrpSpPr>
            <p:grpSpPr bwMode="auto">
              <a:xfrm>
                <a:off x="1584" y="2400"/>
                <a:ext cx="185" cy="137"/>
                <a:chOff x="1294" y="2400"/>
                <a:chExt cx="185" cy="137"/>
              </a:xfrm>
            </p:grpSpPr>
            <p:sp>
              <p:nvSpPr>
                <p:cNvPr id="57464" name="AutoShape 60">
                  <a:extLst>
                    <a:ext uri="{FF2B5EF4-FFF2-40B4-BE49-F238E27FC236}">
                      <a16:creationId xmlns:a16="http://schemas.microsoft.com/office/drawing/2014/main" id="{8E0F90CE-1977-4445-8213-6BF5B5500ACD}"/>
                    </a:ext>
                  </a:extLst>
                </p:cNvPr>
                <p:cNvSpPr>
                  <a:spLocks noChangeArrowheads="1"/>
                </p:cNvSpPr>
                <p:nvPr/>
              </p:nvSpPr>
              <p:spPr bwMode="auto">
                <a:xfrm rot="5400000">
                  <a:off x="1280" y="2414"/>
                  <a:ext cx="137" cy="110"/>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465" name="Oval 61">
                  <a:extLst>
                    <a:ext uri="{FF2B5EF4-FFF2-40B4-BE49-F238E27FC236}">
                      <a16:creationId xmlns:a16="http://schemas.microsoft.com/office/drawing/2014/main" id="{0C79DE6D-3145-4739-9820-FBAED7845790}"/>
                    </a:ext>
                  </a:extLst>
                </p:cNvPr>
                <p:cNvSpPr>
                  <a:spLocks noChangeArrowheads="1"/>
                </p:cNvSpPr>
                <p:nvPr/>
              </p:nvSpPr>
              <p:spPr bwMode="auto">
                <a:xfrm>
                  <a:off x="1421" y="243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57458" name="Line 62">
                <a:extLst>
                  <a:ext uri="{FF2B5EF4-FFF2-40B4-BE49-F238E27FC236}">
                    <a16:creationId xmlns:a16="http://schemas.microsoft.com/office/drawing/2014/main" id="{236C3C44-7F94-42C2-8020-0FB364652AEB}"/>
                  </a:ext>
                </a:extLst>
              </p:cNvPr>
              <p:cNvSpPr>
                <a:spLocks noChangeShapeType="1"/>
              </p:cNvSpPr>
              <p:nvPr/>
            </p:nvSpPr>
            <p:spPr bwMode="auto">
              <a:xfrm>
                <a:off x="1248" y="2352"/>
                <a:ext cx="292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59" name="Line 63">
                <a:extLst>
                  <a:ext uri="{FF2B5EF4-FFF2-40B4-BE49-F238E27FC236}">
                    <a16:creationId xmlns:a16="http://schemas.microsoft.com/office/drawing/2014/main" id="{0A4E29D2-F13B-4063-A9DE-3169243302C8}"/>
                  </a:ext>
                </a:extLst>
              </p:cNvPr>
              <p:cNvSpPr>
                <a:spLocks noChangeShapeType="1"/>
              </p:cNvSpPr>
              <p:nvPr/>
            </p:nvSpPr>
            <p:spPr bwMode="auto">
              <a:xfrm>
                <a:off x="1392" y="2461"/>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60" name="Line 64">
                <a:extLst>
                  <a:ext uri="{FF2B5EF4-FFF2-40B4-BE49-F238E27FC236}">
                    <a16:creationId xmlns:a16="http://schemas.microsoft.com/office/drawing/2014/main" id="{A7AD389F-9C42-4EE2-966C-EC0868DD797A}"/>
                  </a:ext>
                </a:extLst>
              </p:cNvPr>
              <p:cNvSpPr>
                <a:spLocks noChangeShapeType="1"/>
              </p:cNvSpPr>
              <p:nvPr/>
            </p:nvSpPr>
            <p:spPr bwMode="auto">
              <a:xfrm>
                <a:off x="1392" y="2352"/>
                <a:ext cx="0" cy="111"/>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61" name="Line 65">
                <a:extLst>
                  <a:ext uri="{FF2B5EF4-FFF2-40B4-BE49-F238E27FC236}">
                    <a16:creationId xmlns:a16="http://schemas.microsoft.com/office/drawing/2014/main" id="{9CD3AFBE-80AB-44C0-BD48-9CE2315DC6C8}"/>
                  </a:ext>
                </a:extLst>
              </p:cNvPr>
              <p:cNvSpPr>
                <a:spLocks noChangeShapeType="1"/>
              </p:cNvSpPr>
              <p:nvPr/>
            </p:nvSpPr>
            <p:spPr bwMode="auto">
              <a:xfrm>
                <a:off x="1776" y="2470"/>
                <a:ext cx="2404" cy="8"/>
              </a:xfrm>
              <a:prstGeom prst="line">
                <a:avLst/>
              </a:prstGeom>
              <a:noFill/>
              <a:ln w="15875">
                <a:solidFill>
                  <a:srgbClr val="808080"/>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62" name="Oval 66">
                <a:extLst>
                  <a:ext uri="{FF2B5EF4-FFF2-40B4-BE49-F238E27FC236}">
                    <a16:creationId xmlns:a16="http://schemas.microsoft.com/office/drawing/2014/main" id="{41D923FD-2716-49DE-8D16-DA540979B196}"/>
                  </a:ext>
                </a:extLst>
              </p:cNvPr>
              <p:cNvSpPr>
                <a:spLocks noChangeArrowheads="1"/>
              </p:cNvSpPr>
              <p:nvPr/>
            </p:nvSpPr>
            <p:spPr bwMode="auto">
              <a:xfrm>
                <a:off x="1369" y="2328"/>
                <a:ext cx="48" cy="48"/>
              </a:xfrm>
              <a:prstGeom prst="ellipse">
                <a:avLst/>
              </a:prstGeom>
              <a:solidFill>
                <a:schemeClr val="tx1"/>
              </a:solidFill>
              <a:ln w="9525">
                <a:solidFill>
                  <a:schemeClr val="tx1"/>
                </a:solidFill>
                <a:round/>
                <a:headEnd/>
                <a:tailEnd/>
              </a:ln>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463" name="Text Box 67">
                <a:extLst>
                  <a:ext uri="{FF2B5EF4-FFF2-40B4-BE49-F238E27FC236}">
                    <a16:creationId xmlns:a16="http://schemas.microsoft.com/office/drawing/2014/main" id="{D4DBA9E6-EEAE-462B-AAB3-DBCD7682DB43}"/>
                  </a:ext>
                </a:extLst>
              </p:cNvPr>
              <p:cNvSpPr txBox="1">
                <a:spLocks noChangeArrowheads="1"/>
              </p:cNvSpPr>
              <p:nvPr/>
            </p:nvSpPr>
            <p:spPr bwMode="auto">
              <a:xfrm>
                <a:off x="1056" y="2256"/>
                <a:ext cx="192"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E</a:t>
                </a:r>
                <a:endParaRPr lang="en-GB" altLang="en-US" sz="1800"/>
              </a:p>
            </p:txBody>
          </p:sp>
        </p:grpSp>
        <p:sp>
          <p:nvSpPr>
            <p:cNvPr id="57371" name="AutoShape 73">
              <a:extLst>
                <a:ext uri="{FF2B5EF4-FFF2-40B4-BE49-F238E27FC236}">
                  <a16:creationId xmlns:a16="http://schemas.microsoft.com/office/drawing/2014/main" id="{9ED21031-74AC-4898-B731-65A504C0653A}"/>
                </a:ext>
              </a:extLst>
            </p:cNvPr>
            <p:cNvSpPr>
              <a:spLocks noChangeArrowheads="1"/>
            </p:cNvSpPr>
            <p:nvPr/>
          </p:nvSpPr>
          <p:spPr bwMode="auto">
            <a:xfrm rot="5400000">
              <a:off x="3672" y="271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372" name="AutoShape 74">
              <a:extLst>
                <a:ext uri="{FF2B5EF4-FFF2-40B4-BE49-F238E27FC236}">
                  <a16:creationId xmlns:a16="http://schemas.microsoft.com/office/drawing/2014/main" id="{66C920E6-8963-4A65-A3CF-7D1DAD58DF95}"/>
                </a:ext>
              </a:extLst>
            </p:cNvPr>
            <p:cNvSpPr>
              <a:spLocks noChangeArrowheads="1"/>
            </p:cNvSpPr>
            <p:nvPr/>
          </p:nvSpPr>
          <p:spPr bwMode="auto">
            <a:xfrm rot="5400000">
              <a:off x="4008" y="271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373" name="Line 75">
              <a:extLst>
                <a:ext uri="{FF2B5EF4-FFF2-40B4-BE49-F238E27FC236}">
                  <a16:creationId xmlns:a16="http://schemas.microsoft.com/office/drawing/2014/main" id="{32F1B0E6-FB42-4386-9637-D8C3E2F7775D}"/>
                </a:ext>
              </a:extLst>
            </p:cNvPr>
            <p:cNvSpPr>
              <a:spLocks noChangeShapeType="1"/>
            </p:cNvSpPr>
            <p:nvPr/>
          </p:nvSpPr>
          <p:spPr bwMode="auto">
            <a:xfrm rot="5400000">
              <a:off x="1824" y="3216"/>
              <a:ext cx="57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4" name="Line 76">
              <a:extLst>
                <a:ext uri="{FF2B5EF4-FFF2-40B4-BE49-F238E27FC236}">
                  <a16:creationId xmlns:a16="http://schemas.microsoft.com/office/drawing/2014/main" id="{03259779-89A4-4BC8-8A32-7453E55EC723}"/>
                </a:ext>
              </a:extLst>
            </p:cNvPr>
            <p:cNvSpPr>
              <a:spLocks noChangeShapeType="1"/>
            </p:cNvSpPr>
            <p:nvPr/>
          </p:nvSpPr>
          <p:spPr bwMode="auto">
            <a:xfrm rot="5400000">
              <a:off x="2160" y="3216"/>
              <a:ext cx="57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5" name="Line 77">
              <a:extLst>
                <a:ext uri="{FF2B5EF4-FFF2-40B4-BE49-F238E27FC236}">
                  <a16:creationId xmlns:a16="http://schemas.microsoft.com/office/drawing/2014/main" id="{E8050999-1B10-4C76-90C6-CF902F325BFE}"/>
                </a:ext>
              </a:extLst>
            </p:cNvPr>
            <p:cNvSpPr>
              <a:spLocks noChangeShapeType="1"/>
            </p:cNvSpPr>
            <p:nvPr/>
          </p:nvSpPr>
          <p:spPr bwMode="auto">
            <a:xfrm rot="10800000">
              <a:off x="1920" y="3072"/>
              <a:ext cx="24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6" name="Line 78">
              <a:extLst>
                <a:ext uri="{FF2B5EF4-FFF2-40B4-BE49-F238E27FC236}">
                  <a16:creationId xmlns:a16="http://schemas.microsoft.com/office/drawing/2014/main" id="{37D11FC6-0D9A-410D-AFA5-AD3A1FD02646}"/>
                </a:ext>
              </a:extLst>
            </p:cNvPr>
            <p:cNvSpPr>
              <a:spLocks noChangeShapeType="1"/>
            </p:cNvSpPr>
            <p:nvPr/>
          </p:nvSpPr>
          <p:spPr bwMode="auto">
            <a:xfrm rot="10800000">
              <a:off x="1920" y="3264"/>
              <a:ext cx="24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7" name="Line 79">
              <a:extLst>
                <a:ext uri="{FF2B5EF4-FFF2-40B4-BE49-F238E27FC236}">
                  <a16:creationId xmlns:a16="http://schemas.microsoft.com/office/drawing/2014/main" id="{96B5214A-81BB-4F37-A752-F2752B61F6E4}"/>
                </a:ext>
              </a:extLst>
            </p:cNvPr>
            <p:cNvSpPr>
              <a:spLocks noChangeShapeType="1"/>
            </p:cNvSpPr>
            <p:nvPr/>
          </p:nvSpPr>
          <p:spPr bwMode="auto">
            <a:xfrm rot="10800000">
              <a:off x="1920" y="3456"/>
              <a:ext cx="244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8" name="Line 80">
              <a:extLst>
                <a:ext uri="{FF2B5EF4-FFF2-40B4-BE49-F238E27FC236}">
                  <a16:creationId xmlns:a16="http://schemas.microsoft.com/office/drawing/2014/main" id="{F17C7466-FBC5-4B20-A30E-FA7A156686FD}"/>
                </a:ext>
              </a:extLst>
            </p:cNvPr>
            <p:cNvSpPr>
              <a:spLocks noChangeShapeType="1"/>
            </p:cNvSpPr>
            <p:nvPr/>
          </p:nvSpPr>
          <p:spPr bwMode="auto">
            <a:xfrm rot="5400000">
              <a:off x="2496" y="3216"/>
              <a:ext cx="57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79" name="Line 81">
              <a:extLst>
                <a:ext uri="{FF2B5EF4-FFF2-40B4-BE49-F238E27FC236}">
                  <a16:creationId xmlns:a16="http://schemas.microsoft.com/office/drawing/2014/main" id="{515309E6-9943-4B91-8686-29CBA43B9E8D}"/>
                </a:ext>
              </a:extLst>
            </p:cNvPr>
            <p:cNvSpPr>
              <a:spLocks noChangeShapeType="1"/>
            </p:cNvSpPr>
            <p:nvPr/>
          </p:nvSpPr>
          <p:spPr bwMode="auto">
            <a:xfrm rot="5400000">
              <a:off x="2832" y="3216"/>
              <a:ext cx="57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80" name="Line 82">
              <a:extLst>
                <a:ext uri="{FF2B5EF4-FFF2-40B4-BE49-F238E27FC236}">
                  <a16:creationId xmlns:a16="http://schemas.microsoft.com/office/drawing/2014/main" id="{B94E040B-C7C6-495B-B1D1-887CCEF6090D}"/>
                </a:ext>
              </a:extLst>
            </p:cNvPr>
            <p:cNvSpPr>
              <a:spLocks noChangeShapeType="1"/>
            </p:cNvSpPr>
            <p:nvPr/>
          </p:nvSpPr>
          <p:spPr bwMode="auto">
            <a:xfrm rot="5400000">
              <a:off x="3168" y="3216"/>
              <a:ext cx="57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81" name="Line 83">
              <a:extLst>
                <a:ext uri="{FF2B5EF4-FFF2-40B4-BE49-F238E27FC236}">
                  <a16:creationId xmlns:a16="http://schemas.microsoft.com/office/drawing/2014/main" id="{8C01CF54-90D2-4ECA-BD26-0EBE98037BE0}"/>
                </a:ext>
              </a:extLst>
            </p:cNvPr>
            <p:cNvSpPr>
              <a:spLocks noChangeShapeType="1"/>
            </p:cNvSpPr>
            <p:nvPr/>
          </p:nvSpPr>
          <p:spPr bwMode="auto">
            <a:xfrm rot="5400000">
              <a:off x="3504" y="3216"/>
              <a:ext cx="57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82" name="Line 84">
              <a:extLst>
                <a:ext uri="{FF2B5EF4-FFF2-40B4-BE49-F238E27FC236}">
                  <a16:creationId xmlns:a16="http://schemas.microsoft.com/office/drawing/2014/main" id="{F14BA5CD-3814-48DF-B6C9-AABBB4D4B6FA}"/>
                </a:ext>
              </a:extLst>
            </p:cNvPr>
            <p:cNvSpPr>
              <a:spLocks noChangeShapeType="1"/>
            </p:cNvSpPr>
            <p:nvPr/>
          </p:nvSpPr>
          <p:spPr bwMode="auto">
            <a:xfrm rot="5400000">
              <a:off x="3840" y="3216"/>
              <a:ext cx="576"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383" name="Text Box 85">
              <a:extLst>
                <a:ext uri="{FF2B5EF4-FFF2-40B4-BE49-F238E27FC236}">
                  <a16:creationId xmlns:a16="http://schemas.microsoft.com/office/drawing/2014/main" id="{E841FC47-0C59-450C-87BB-B4D5A7181966}"/>
                </a:ext>
              </a:extLst>
            </p:cNvPr>
            <p:cNvSpPr txBox="1">
              <a:spLocks noChangeArrowheads="1"/>
            </p:cNvSpPr>
            <p:nvPr/>
          </p:nvSpPr>
          <p:spPr bwMode="auto">
            <a:xfrm>
              <a:off x="2016" y="350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1</a:t>
              </a:r>
              <a:endParaRPr lang="en-GB" altLang="en-US" sz="1600"/>
            </a:p>
          </p:txBody>
        </p:sp>
        <p:sp>
          <p:nvSpPr>
            <p:cNvPr id="57384" name="Text Box 87">
              <a:extLst>
                <a:ext uri="{FF2B5EF4-FFF2-40B4-BE49-F238E27FC236}">
                  <a16:creationId xmlns:a16="http://schemas.microsoft.com/office/drawing/2014/main" id="{4B810D20-56CE-4A1F-ACF6-9406F5C3AEE1}"/>
                </a:ext>
              </a:extLst>
            </p:cNvPr>
            <p:cNvSpPr txBox="1">
              <a:spLocks noChangeArrowheads="1"/>
            </p:cNvSpPr>
            <p:nvPr/>
          </p:nvSpPr>
          <p:spPr bwMode="auto">
            <a:xfrm>
              <a:off x="2688" y="350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3</a:t>
              </a:r>
              <a:endParaRPr lang="en-GB" altLang="en-US" sz="1600"/>
            </a:p>
          </p:txBody>
        </p:sp>
        <p:sp>
          <p:nvSpPr>
            <p:cNvPr id="57385" name="Text Box 88">
              <a:extLst>
                <a:ext uri="{FF2B5EF4-FFF2-40B4-BE49-F238E27FC236}">
                  <a16:creationId xmlns:a16="http://schemas.microsoft.com/office/drawing/2014/main" id="{BF9B3C1F-F95C-4484-87F2-218291202C2A}"/>
                </a:ext>
              </a:extLst>
            </p:cNvPr>
            <p:cNvSpPr txBox="1">
              <a:spLocks noChangeArrowheads="1"/>
            </p:cNvSpPr>
            <p:nvPr/>
          </p:nvSpPr>
          <p:spPr bwMode="auto">
            <a:xfrm>
              <a:off x="3024" y="350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4</a:t>
              </a:r>
              <a:endParaRPr lang="en-GB" altLang="en-US" sz="1600"/>
            </a:p>
          </p:txBody>
        </p:sp>
        <p:sp>
          <p:nvSpPr>
            <p:cNvPr id="57386" name="Text Box 89">
              <a:extLst>
                <a:ext uri="{FF2B5EF4-FFF2-40B4-BE49-F238E27FC236}">
                  <a16:creationId xmlns:a16="http://schemas.microsoft.com/office/drawing/2014/main" id="{C646AFB9-29D7-445F-891E-3F182A84FDB6}"/>
                </a:ext>
              </a:extLst>
            </p:cNvPr>
            <p:cNvSpPr txBox="1">
              <a:spLocks noChangeArrowheads="1"/>
            </p:cNvSpPr>
            <p:nvPr/>
          </p:nvSpPr>
          <p:spPr bwMode="auto">
            <a:xfrm>
              <a:off x="3696" y="350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6</a:t>
              </a:r>
              <a:endParaRPr lang="en-GB" altLang="en-US" sz="1600"/>
            </a:p>
          </p:txBody>
        </p:sp>
        <p:sp>
          <p:nvSpPr>
            <p:cNvPr id="57387" name="Text Box 90">
              <a:extLst>
                <a:ext uri="{FF2B5EF4-FFF2-40B4-BE49-F238E27FC236}">
                  <a16:creationId xmlns:a16="http://schemas.microsoft.com/office/drawing/2014/main" id="{1DBBD0A2-CE45-48E1-8FCA-2D36E0BDBB77}"/>
                </a:ext>
              </a:extLst>
            </p:cNvPr>
            <p:cNvSpPr txBox="1">
              <a:spLocks noChangeArrowheads="1"/>
            </p:cNvSpPr>
            <p:nvPr/>
          </p:nvSpPr>
          <p:spPr bwMode="auto">
            <a:xfrm>
              <a:off x="3360" y="350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5</a:t>
              </a:r>
              <a:endParaRPr lang="en-GB" altLang="en-US" sz="1600"/>
            </a:p>
          </p:txBody>
        </p:sp>
        <p:sp>
          <p:nvSpPr>
            <p:cNvPr id="57388" name="Text Box 91">
              <a:extLst>
                <a:ext uri="{FF2B5EF4-FFF2-40B4-BE49-F238E27FC236}">
                  <a16:creationId xmlns:a16="http://schemas.microsoft.com/office/drawing/2014/main" id="{9FA01772-39CE-458F-A98E-3820B4C622CB}"/>
                </a:ext>
              </a:extLst>
            </p:cNvPr>
            <p:cNvSpPr txBox="1">
              <a:spLocks noChangeArrowheads="1"/>
            </p:cNvSpPr>
            <p:nvPr/>
          </p:nvSpPr>
          <p:spPr bwMode="auto">
            <a:xfrm>
              <a:off x="2352" y="350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2</a:t>
              </a:r>
              <a:endParaRPr lang="en-GB" altLang="en-US" sz="1600"/>
            </a:p>
          </p:txBody>
        </p:sp>
        <p:sp>
          <p:nvSpPr>
            <p:cNvPr id="57389" name="Text Box 92">
              <a:extLst>
                <a:ext uri="{FF2B5EF4-FFF2-40B4-BE49-F238E27FC236}">
                  <a16:creationId xmlns:a16="http://schemas.microsoft.com/office/drawing/2014/main" id="{CD18DC66-EB0D-4228-83E6-9AA62C469DA2}"/>
                </a:ext>
              </a:extLst>
            </p:cNvPr>
            <p:cNvSpPr txBox="1">
              <a:spLocks noChangeArrowheads="1"/>
            </p:cNvSpPr>
            <p:nvPr/>
          </p:nvSpPr>
          <p:spPr bwMode="auto">
            <a:xfrm>
              <a:off x="4032" y="350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7</a:t>
              </a:r>
              <a:endParaRPr lang="en-GB" altLang="en-US" sz="1600"/>
            </a:p>
          </p:txBody>
        </p:sp>
        <p:sp>
          <p:nvSpPr>
            <p:cNvPr id="57390" name="AutoShape 93">
              <a:extLst>
                <a:ext uri="{FF2B5EF4-FFF2-40B4-BE49-F238E27FC236}">
                  <a16:creationId xmlns:a16="http://schemas.microsoft.com/office/drawing/2014/main" id="{F9B1698F-F800-4C96-9889-5F3AF5473CA7}"/>
                </a:ext>
              </a:extLst>
            </p:cNvPr>
            <p:cNvSpPr>
              <a:spLocks/>
            </p:cNvSpPr>
            <p:nvPr/>
          </p:nvSpPr>
          <p:spPr bwMode="auto">
            <a:xfrm>
              <a:off x="1776" y="3024"/>
              <a:ext cx="48" cy="480"/>
            </a:xfrm>
            <a:prstGeom prst="leftBrace">
              <a:avLst>
                <a:gd name="adj1" fmla="val 83333"/>
                <a:gd name="adj2" fmla="val 50000"/>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391" name="Text Box 94">
              <a:extLst>
                <a:ext uri="{FF2B5EF4-FFF2-40B4-BE49-F238E27FC236}">
                  <a16:creationId xmlns:a16="http://schemas.microsoft.com/office/drawing/2014/main" id="{161A5F9D-AE51-4FE0-8324-89BC2F8E0A51}"/>
                </a:ext>
              </a:extLst>
            </p:cNvPr>
            <p:cNvSpPr txBox="1">
              <a:spLocks noChangeArrowheads="1"/>
            </p:cNvSpPr>
            <p:nvPr/>
          </p:nvSpPr>
          <p:spPr bwMode="auto">
            <a:xfrm rot="-5400000">
              <a:off x="873" y="3033"/>
              <a:ext cx="96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GB" altLang="en-US" sz="1600" dirty="0">
                  <a:solidFill>
                    <a:srgbClr val="0000CC"/>
                  </a:solidFill>
                  <a:latin typeface="Comic Sans MS" panose="030F0702030302020204" pitchFamily="66" charset="0"/>
                </a:rPr>
                <a:t>Programmable OR array</a:t>
              </a:r>
              <a:endParaRPr lang="en-GB" altLang="en-US" sz="1600" dirty="0">
                <a:latin typeface="Comic Sans MS" panose="030F0702030302020204" pitchFamily="66" charset="0"/>
              </a:endParaRPr>
            </a:p>
          </p:txBody>
        </p:sp>
        <p:sp>
          <p:nvSpPr>
            <p:cNvPr id="57392" name="Text Box 95">
              <a:extLst>
                <a:ext uri="{FF2B5EF4-FFF2-40B4-BE49-F238E27FC236}">
                  <a16:creationId xmlns:a16="http://schemas.microsoft.com/office/drawing/2014/main" id="{8595321E-D406-41C5-B742-677BD7CBF0AE}"/>
                </a:ext>
              </a:extLst>
            </p:cNvPr>
            <p:cNvSpPr txBox="1">
              <a:spLocks noChangeArrowheads="1"/>
            </p:cNvSpPr>
            <p:nvPr/>
          </p:nvSpPr>
          <p:spPr bwMode="auto">
            <a:xfrm rot="-5400000">
              <a:off x="4167" y="1737"/>
              <a:ext cx="960" cy="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GB" altLang="en-US" sz="1600" dirty="0">
                  <a:solidFill>
                    <a:srgbClr val="FF0000"/>
                  </a:solidFill>
                  <a:latin typeface="Comic Sans MS" panose="030F0702030302020204" pitchFamily="66" charset="0"/>
                </a:rPr>
                <a:t>Programmable AND array</a:t>
              </a:r>
              <a:endParaRPr lang="en-GB" altLang="en-US" sz="1600" dirty="0">
                <a:latin typeface="Comic Sans MS" panose="030F0702030302020204" pitchFamily="66" charset="0"/>
              </a:endParaRPr>
            </a:p>
          </p:txBody>
        </p:sp>
        <p:sp>
          <p:nvSpPr>
            <p:cNvPr id="57393" name="AutoShape 96">
              <a:extLst>
                <a:ext uri="{FF2B5EF4-FFF2-40B4-BE49-F238E27FC236}">
                  <a16:creationId xmlns:a16="http://schemas.microsoft.com/office/drawing/2014/main" id="{3DFF8B35-71EE-4761-8F5F-C2DFADD7A844}"/>
                </a:ext>
              </a:extLst>
            </p:cNvPr>
            <p:cNvSpPr>
              <a:spLocks/>
            </p:cNvSpPr>
            <p:nvPr/>
          </p:nvSpPr>
          <p:spPr bwMode="auto">
            <a:xfrm flipH="1">
              <a:off x="4368" y="1200"/>
              <a:ext cx="48" cy="1344"/>
            </a:xfrm>
            <a:prstGeom prst="leftBrace">
              <a:avLst>
                <a:gd name="adj1" fmla="val 233333"/>
                <a:gd name="adj2" fmla="val 50000"/>
              </a:avLst>
            </a:prstGeom>
            <a:noFill/>
            <a:ln w="1587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57394" name="Text Box 97">
              <a:extLst>
                <a:ext uri="{FF2B5EF4-FFF2-40B4-BE49-F238E27FC236}">
                  <a16:creationId xmlns:a16="http://schemas.microsoft.com/office/drawing/2014/main" id="{542114C3-DDBB-4DF6-A82E-442B5B6239E0}"/>
                </a:ext>
              </a:extLst>
            </p:cNvPr>
            <p:cNvSpPr txBox="1">
              <a:spLocks noChangeArrowheads="1"/>
            </p:cNvSpPr>
            <p:nvPr/>
          </p:nvSpPr>
          <p:spPr bwMode="auto">
            <a:xfrm>
              <a:off x="1819" y="3673"/>
              <a:ext cx="545"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latin typeface="Comic Sans MS" panose="030F0702030302020204" pitchFamily="66" charset="0"/>
                </a:rPr>
                <a:t>A'B'D'</a:t>
              </a:r>
              <a:endParaRPr lang="en-GB" altLang="en-US" sz="1600" dirty="0">
                <a:latin typeface="Comic Sans MS" panose="030F0702030302020204" pitchFamily="66" charset="0"/>
              </a:endParaRPr>
            </a:p>
          </p:txBody>
        </p:sp>
        <p:sp>
          <p:nvSpPr>
            <p:cNvPr id="57395" name="Text Box 99">
              <a:extLst>
                <a:ext uri="{FF2B5EF4-FFF2-40B4-BE49-F238E27FC236}">
                  <a16:creationId xmlns:a16="http://schemas.microsoft.com/office/drawing/2014/main" id="{D02C8BA4-163C-45BF-A045-18E61CD5ED66}"/>
                </a:ext>
              </a:extLst>
            </p:cNvPr>
            <p:cNvSpPr txBox="1">
              <a:spLocks noChangeArrowheads="1"/>
            </p:cNvSpPr>
            <p:nvPr/>
          </p:nvSpPr>
          <p:spPr bwMode="auto">
            <a:xfrm>
              <a:off x="2016" y="1283"/>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396" name="Text Box 100">
              <a:extLst>
                <a:ext uri="{FF2B5EF4-FFF2-40B4-BE49-F238E27FC236}">
                  <a16:creationId xmlns:a16="http://schemas.microsoft.com/office/drawing/2014/main" id="{4E03EE9A-BC36-4166-B737-A0678D915FB1}"/>
                </a:ext>
              </a:extLst>
            </p:cNvPr>
            <p:cNvSpPr txBox="1">
              <a:spLocks noChangeArrowheads="1"/>
            </p:cNvSpPr>
            <p:nvPr/>
          </p:nvSpPr>
          <p:spPr bwMode="auto">
            <a:xfrm>
              <a:off x="2016" y="1571"/>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397" name="Text Box 101">
              <a:extLst>
                <a:ext uri="{FF2B5EF4-FFF2-40B4-BE49-F238E27FC236}">
                  <a16:creationId xmlns:a16="http://schemas.microsoft.com/office/drawing/2014/main" id="{52AF1330-ACAD-43C1-8E34-99BAE4D3631B}"/>
                </a:ext>
              </a:extLst>
            </p:cNvPr>
            <p:cNvSpPr txBox="1">
              <a:spLocks noChangeArrowheads="1"/>
            </p:cNvSpPr>
            <p:nvPr/>
          </p:nvSpPr>
          <p:spPr bwMode="auto">
            <a:xfrm>
              <a:off x="2016" y="2147"/>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398" name="Text Box 102">
              <a:extLst>
                <a:ext uri="{FF2B5EF4-FFF2-40B4-BE49-F238E27FC236}">
                  <a16:creationId xmlns:a16="http://schemas.microsoft.com/office/drawing/2014/main" id="{FC7C6CEC-8C4A-4B50-A1E7-4AF6B505C2CE}"/>
                </a:ext>
              </a:extLst>
            </p:cNvPr>
            <p:cNvSpPr txBox="1">
              <a:spLocks noChangeArrowheads="1"/>
            </p:cNvSpPr>
            <p:nvPr/>
          </p:nvSpPr>
          <p:spPr bwMode="auto">
            <a:xfrm>
              <a:off x="2236" y="3799"/>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latin typeface="Comic Sans MS" panose="030F0702030302020204" pitchFamily="66" charset="0"/>
                </a:rPr>
                <a:t>B'CD</a:t>
              </a:r>
              <a:r>
                <a:rPr lang="en-GB" altLang="en-US" sz="1400" b="1" dirty="0"/>
                <a:t>'</a:t>
              </a:r>
              <a:endParaRPr lang="en-GB" altLang="en-US" sz="1600" dirty="0"/>
            </a:p>
          </p:txBody>
        </p:sp>
        <p:sp>
          <p:nvSpPr>
            <p:cNvPr id="57399" name="Text Box 103">
              <a:extLst>
                <a:ext uri="{FF2B5EF4-FFF2-40B4-BE49-F238E27FC236}">
                  <a16:creationId xmlns:a16="http://schemas.microsoft.com/office/drawing/2014/main" id="{8AD70F27-3FF1-47B0-AC7D-F85F19D85C11}"/>
                </a:ext>
              </a:extLst>
            </p:cNvPr>
            <p:cNvSpPr txBox="1">
              <a:spLocks noChangeArrowheads="1"/>
            </p:cNvSpPr>
            <p:nvPr/>
          </p:nvSpPr>
          <p:spPr bwMode="auto">
            <a:xfrm>
              <a:off x="2352" y="1571"/>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00" name="Text Box 104">
              <a:extLst>
                <a:ext uri="{FF2B5EF4-FFF2-40B4-BE49-F238E27FC236}">
                  <a16:creationId xmlns:a16="http://schemas.microsoft.com/office/drawing/2014/main" id="{AEEE8C2F-825E-4DFB-BF4E-44F23C17EF52}"/>
                </a:ext>
              </a:extLst>
            </p:cNvPr>
            <p:cNvSpPr txBox="1">
              <a:spLocks noChangeArrowheads="1"/>
            </p:cNvSpPr>
            <p:nvPr/>
          </p:nvSpPr>
          <p:spPr bwMode="auto">
            <a:xfrm>
              <a:off x="2352" y="17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01" name="Text Box 105">
              <a:extLst>
                <a:ext uri="{FF2B5EF4-FFF2-40B4-BE49-F238E27FC236}">
                  <a16:creationId xmlns:a16="http://schemas.microsoft.com/office/drawing/2014/main" id="{DAABD452-C7F5-4259-8827-73D42CF7DFB3}"/>
                </a:ext>
              </a:extLst>
            </p:cNvPr>
            <p:cNvSpPr txBox="1">
              <a:spLocks noChangeArrowheads="1"/>
            </p:cNvSpPr>
            <p:nvPr/>
          </p:nvSpPr>
          <p:spPr bwMode="auto">
            <a:xfrm>
              <a:off x="2358" y="214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02" name="Text Box 106">
              <a:extLst>
                <a:ext uri="{FF2B5EF4-FFF2-40B4-BE49-F238E27FC236}">
                  <a16:creationId xmlns:a16="http://schemas.microsoft.com/office/drawing/2014/main" id="{57498C0C-F146-4CE5-9483-573E0737D119}"/>
                </a:ext>
              </a:extLst>
            </p:cNvPr>
            <p:cNvSpPr txBox="1">
              <a:spLocks noChangeArrowheads="1"/>
            </p:cNvSpPr>
            <p:nvPr/>
          </p:nvSpPr>
          <p:spPr bwMode="auto">
            <a:xfrm>
              <a:off x="2688" y="2435"/>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03" name="Text Box 107">
              <a:extLst>
                <a:ext uri="{FF2B5EF4-FFF2-40B4-BE49-F238E27FC236}">
                  <a16:creationId xmlns:a16="http://schemas.microsoft.com/office/drawing/2014/main" id="{67394324-B7E6-4FC0-91EB-05D6D42A5DA9}"/>
                </a:ext>
              </a:extLst>
            </p:cNvPr>
            <p:cNvSpPr txBox="1">
              <a:spLocks noChangeArrowheads="1"/>
            </p:cNvSpPr>
            <p:nvPr/>
          </p:nvSpPr>
          <p:spPr bwMode="auto">
            <a:xfrm>
              <a:off x="2688"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04" name="Text Box 108">
              <a:extLst>
                <a:ext uri="{FF2B5EF4-FFF2-40B4-BE49-F238E27FC236}">
                  <a16:creationId xmlns:a16="http://schemas.microsoft.com/office/drawing/2014/main" id="{4F1B60BF-82A3-43C9-B4F7-9A98DA59481B}"/>
                </a:ext>
              </a:extLst>
            </p:cNvPr>
            <p:cNvSpPr txBox="1">
              <a:spLocks noChangeArrowheads="1"/>
            </p:cNvSpPr>
            <p:nvPr/>
          </p:nvSpPr>
          <p:spPr bwMode="auto">
            <a:xfrm>
              <a:off x="2688" y="17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05" name="Text Box 109">
              <a:extLst>
                <a:ext uri="{FF2B5EF4-FFF2-40B4-BE49-F238E27FC236}">
                  <a16:creationId xmlns:a16="http://schemas.microsoft.com/office/drawing/2014/main" id="{CE467383-ECE1-4A2E-862F-143A29977783}"/>
                </a:ext>
              </a:extLst>
            </p:cNvPr>
            <p:cNvSpPr txBox="1">
              <a:spLocks noChangeArrowheads="1"/>
            </p:cNvSpPr>
            <p:nvPr/>
          </p:nvSpPr>
          <p:spPr bwMode="auto">
            <a:xfrm>
              <a:off x="2688" y="144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06" name="Text Box 110">
              <a:extLst>
                <a:ext uri="{FF2B5EF4-FFF2-40B4-BE49-F238E27FC236}">
                  <a16:creationId xmlns:a16="http://schemas.microsoft.com/office/drawing/2014/main" id="{A58A8C2C-58F5-4293-BEC7-B58D12A10F91}"/>
                </a:ext>
              </a:extLst>
            </p:cNvPr>
            <p:cNvSpPr txBox="1">
              <a:spLocks noChangeArrowheads="1"/>
            </p:cNvSpPr>
            <p:nvPr/>
          </p:nvSpPr>
          <p:spPr bwMode="auto">
            <a:xfrm>
              <a:off x="2695" y="1283"/>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07" name="Text Box 111">
              <a:extLst>
                <a:ext uri="{FF2B5EF4-FFF2-40B4-BE49-F238E27FC236}">
                  <a16:creationId xmlns:a16="http://schemas.microsoft.com/office/drawing/2014/main" id="{647E32FD-5021-4F60-A14B-9842838DC440}"/>
                </a:ext>
              </a:extLst>
            </p:cNvPr>
            <p:cNvSpPr txBox="1">
              <a:spLocks noChangeArrowheads="1"/>
            </p:cNvSpPr>
            <p:nvPr/>
          </p:nvSpPr>
          <p:spPr bwMode="auto">
            <a:xfrm>
              <a:off x="2513" y="3696"/>
              <a:ext cx="634"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latin typeface="Comic Sans MS" panose="030F0702030302020204" pitchFamily="66" charset="0"/>
                </a:rPr>
                <a:t>A'BCDE'</a:t>
              </a:r>
              <a:endParaRPr lang="en-GB" altLang="en-US" sz="1600" dirty="0">
                <a:latin typeface="Comic Sans MS" panose="030F0702030302020204" pitchFamily="66" charset="0"/>
              </a:endParaRPr>
            </a:p>
          </p:txBody>
        </p:sp>
        <p:sp>
          <p:nvSpPr>
            <p:cNvPr id="57408" name="Text Box 112">
              <a:extLst>
                <a:ext uri="{FF2B5EF4-FFF2-40B4-BE49-F238E27FC236}">
                  <a16:creationId xmlns:a16="http://schemas.microsoft.com/office/drawing/2014/main" id="{15BE09D7-3DEA-4971-BCB7-5929E55B8CC4}"/>
                </a:ext>
              </a:extLst>
            </p:cNvPr>
            <p:cNvSpPr txBox="1">
              <a:spLocks noChangeArrowheads="1"/>
            </p:cNvSpPr>
            <p:nvPr/>
          </p:nvSpPr>
          <p:spPr bwMode="auto">
            <a:xfrm>
              <a:off x="2952" y="3792"/>
              <a:ext cx="43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latin typeface="Comic Sans MS" panose="030F0702030302020204" pitchFamily="66" charset="0"/>
                </a:rPr>
                <a:t>A'BE</a:t>
              </a:r>
              <a:endParaRPr lang="en-GB" altLang="en-US" sz="1600" dirty="0">
                <a:latin typeface="Comic Sans MS" panose="030F0702030302020204" pitchFamily="66" charset="0"/>
              </a:endParaRPr>
            </a:p>
          </p:txBody>
        </p:sp>
        <p:sp>
          <p:nvSpPr>
            <p:cNvPr id="57409" name="Text Box 113">
              <a:extLst>
                <a:ext uri="{FF2B5EF4-FFF2-40B4-BE49-F238E27FC236}">
                  <a16:creationId xmlns:a16="http://schemas.microsoft.com/office/drawing/2014/main" id="{96D26A25-AA7E-4A41-999F-A67A3C83B1B0}"/>
                </a:ext>
              </a:extLst>
            </p:cNvPr>
            <p:cNvSpPr txBox="1">
              <a:spLocks noChangeArrowheads="1"/>
            </p:cNvSpPr>
            <p:nvPr/>
          </p:nvSpPr>
          <p:spPr bwMode="auto">
            <a:xfrm>
              <a:off x="3024" y="144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10" name="Text Box 114">
              <a:extLst>
                <a:ext uri="{FF2B5EF4-FFF2-40B4-BE49-F238E27FC236}">
                  <a16:creationId xmlns:a16="http://schemas.microsoft.com/office/drawing/2014/main" id="{DB749DF9-C1A0-4BD2-809D-C0CBC48F3D3E}"/>
                </a:ext>
              </a:extLst>
            </p:cNvPr>
            <p:cNvSpPr txBox="1">
              <a:spLocks noChangeArrowheads="1"/>
            </p:cNvSpPr>
            <p:nvPr/>
          </p:nvSpPr>
          <p:spPr bwMode="auto">
            <a:xfrm>
              <a:off x="3024" y="127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11" name="Text Box 115">
              <a:extLst>
                <a:ext uri="{FF2B5EF4-FFF2-40B4-BE49-F238E27FC236}">
                  <a16:creationId xmlns:a16="http://schemas.microsoft.com/office/drawing/2014/main" id="{83EF92E3-DE16-4A11-8823-D6CCB8D7A470}"/>
                </a:ext>
              </a:extLst>
            </p:cNvPr>
            <p:cNvSpPr txBox="1">
              <a:spLocks noChangeArrowheads="1"/>
            </p:cNvSpPr>
            <p:nvPr/>
          </p:nvSpPr>
          <p:spPr bwMode="auto">
            <a:xfrm>
              <a:off x="3024"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12" name="Text Box 116">
              <a:extLst>
                <a:ext uri="{FF2B5EF4-FFF2-40B4-BE49-F238E27FC236}">
                  <a16:creationId xmlns:a16="http://schemas.microsoft.com/office/drawing/2014/main" id="{331D9E97-CC00-41E6-812F-6AB291B759BD}"/>
                </a:ext>
              </a:extLst>
            </p:cNvPr>
            <p:cNvSpPr txBox="1">
              <a:spLocks noChangeArrowheads="1"/>
            </p:cNvSpPr>
            <p:nvPr/>
          </p:nvSpPr>
          <p:spPr bwMode="auto">
            <a:xfrm>
              <a:off x="3360" y="17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13" name="Text Box 117">
              <a:extLst>
                <a:ext uri="{FF2B5EF4-FFF2-40B4-BE49-F238E27FC236}">
                  <a16:creationId xmlns:a16="http://schemas.microsoft.com/office/drawing/2014/main" id="{C34A6C8C-D993-4AC1-8D57-85188D47BE57}"/>
                </a:ext>
              </a:extLst>
            </p:cNvPr>
            <p:cNvSpPr txBox="1">
              <a:spLocks noChangeArrowheads="1"/>
            </p:cNvSpPr>
            <p:nvPr/>
          </p:nvSpPr>
          <p:spPr bwMode="auto">
            <a:xfrm>
              <a:off x="3360" y="1571"/>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14" name="Text Box 118">
              <a:extLst>
                <a:ext uri="{FF2B5EF4-FFF2-40B4-BE49-F238E27FC236}">
                  <a16:creationId xmlns:a16="http://schemas.microsoft.com/office/drawing/2014/main" id="{575C0F87-93F9-4D63-BAF9-C376B56084E7}"/>
                </a:ext>
              </a:extLst>
            </p:cNvPr>
            <p:cNvSpPr txBox="1">
              <a:spLocks noChangeArrowheads="1"/>
            </p:cNvSpPr>
            <p:nvPr/>
          </p:nvSpPr>
          <p:spPr bwMode="auto">
            <a:xfrm>
              <a:off x="3360" y="2147"/>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15" name="Text Box 119">
              <a:extLst>
                <a:ext uri="{FF2B5EF4-FFF2-40B4-BE49-F238E27FC236}">
                  <a16:creationId xmlns:a16="http://schemas.microsoft.com/office/drawing/2014/main" id="{063919C8-1D5F-4D64-8394-CF3E1EB54663}"/>
                </a:ext>
              </a:extLst>
            </p:cNvPr>
            <p:cNvSpPr txBox="1">
              <a:spLocks noChangeArrowheads="1"/>
            </p:cNvSpPr>
            <p:nvPr/>
          </p:nvSpPr>
          <p:spPr bwMode="auto">
            <a:xfrm>
              <a:off x="3360"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16" name="Text Box 120">
              <a:extLst>
                <a:ext uri="{FF2B5EF4-FFF2-40B4-BE49-F238E27FC236}">
                  <a16:creationId xmlns:a16="http://schemas.microsoft.com/office/drawing/2014/main" id="{EA769598-C5CE-40EC-B492-D14F3C67575B}"/>
                </a:ext>
              </a:extLst>
            </p:cNvPr>
            <p:cNvSpPr txBox="1">
              <a:spLocks noChangeArrowheads="1"/>
            </p:cNvSpPr>
            <p:nvPr/>
          </p:nvSpPr>
          <p:spPr bwMode="auto">
            <a:xfrm>
              <a:off x="3224" y="3670"/>
              <a:ext cx="528"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latin typeface="Comic Sans MS" panose="030F0702030302020204" pitchFamily="66" charset="0"/>
                </a:rPr>
                <a:t>B'CD'E</a:t>
              </a:r>
              <a:endParaRPr lang="en-GB" altLang="en-US" sz="1600" dirty="0">
                <a:latin typeface="Comic Sans MS" panose="030F0702030302020204" pitchFamily="66" charset="0"/>
              </a:endParaRPr>
            </a:p>
          </p:txBody>
        </p:sp>
        <p:sp>
          <p:nvSpPr>
            <p:cNvPr id="57417" name="Text Box 121">
              <a:extLst>
                <a:ext uri="{FF2B5EF4-FFF2-40B4-BE49-F238E27FC236}">
                  <a16:creationId xmlns:a16="http://schemas.microsoft.com/office/drawing/2014/main" id="{371C3BC1-0BBF-4EEC-97E2-C827E86AE912}"/>
                </a:ext>
              </a:extLst>
            </p:cNvPr>
            <p:cNvSpPr txBox="1">
              <a:spLocks noChangeArrowheads="1"/>
            </p:cNvSpPr>
            <p:nvPr/>
          </p:nvSpPr>
          <p:spPr bwMode="auto">
            <a:xfrm>
              <a:off x="3552" y="3809"/>
              <a:ext cx="576" cy="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latin typeface="Comic Sans MS" panose="030F0702030302020204" pitchFamily="66" charset="0"/>
                </a:rPr>
                <a:t>B'C'D'E</a:t>
              </a:r>
              <a:endParaRPr lang="en-GB" altLang="en-US" sz="1600" dirty="0">
                <a:latin typeface="Comic Sans MS" panose="030F0702030302020204" pitchFamily="66" charset="0"/>
              </a:endParaRPr>
            </a:p>
          </p:txBody>
        </p:sp>
        <p:sp>
          <p:nvSpPr>
            <p:cNvPr id="57418" name="Text Box 122">
              <a:extLst>
                <a:ext uri="{FF2B5EF4-FFF2-40B4-BE49-F238E27FC236}">
                  <a16:creationId xmlns:a16="http://schemas.microsoft.com/office/drawing/2014/main" id="{588D108B-A861-4CDF-802A-933670B985F2}"/>
                </a:ext>
              </a:extLst>
            </p:cNvPr>
            <p:cNvSpPr txBox="1">
              <a:spLocks noChangeArrowheads="1"/>
            </p:cNvSpPr>
            <p:nvPr/>
          </p:nvSpPr>
          <p:spPr bwMode="auto">
            <a:xfrm>
              <a:off x="3696" y="184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19" name="Text Box 123">
              <a:extLst>
                <a:ext uri="{FF2B5EF4-FFF2-40B4-BE49-F238E27FC236}">
                  <a16:creationId xmlns:a16="http://schemas.microsoft.com/office/drawing/2014/main" id="{E8F577AB-8764-4FDE-A015-6420C6C2FFE7}"/>
                </a:ext>
              </a:extLst>
            </p:cNvPr>
            <p:cNvSpPr txBox="1">
              <a:spLocks noChangeArrowheads="1"/>
            </p:cNvSpPr>
            <p:nvPr/>
          </p:nvSpPr>
          <p:spPr bwMode="auto">
            <a:xfrm>
              <a:off x="3696" y="1571"/>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20" name="Text Box 124">
              <a:extLst>
                <a:ext uri="{FF2B5EF4-FFF2-40B4-BE49-F238E27FC236}">
                  <a16:creationId xmlns:a16="http://schemas.microsoft.com/office/drawing/2014/main" id="{4BA19ADE-3DE1-471E-836B-410B4A2676F3}"/>
                </a:ext>
              </a:extLst>
            </p:cNvPr>
            <p:cNvSpPr txBox="1">
              <a:spLocks noChangeArrowheads="1"/>
            </p:cNvSpPr>
            <p:nvPr/>
          </p:nvSpPr>
          <p:spPr bwMode="auto">
            <a:xfrm>
              <a:off x="3696" y="2147"/>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21" name="Text Box 125">
              <a:extLst>
                <a:ext uri="{FF2B5EF4-FFF2-40B4-BE49-F238E27FC236}">
                  <a16:creationId xmlns:a16="http://schemas.microsoft.com/office/drawing/2014/main" id="{6F5B4ECC-2F26-4C51-8C58-A8E5489F31FF}"/>
                </a:ext>
              </a:extLst>
            </p:cNvPr>
            <p:cNvSpPr txBox="1">
              <a:spLocks noChangeArrowheads="1"/>
            </p:cNvSpPr>
            <p:nvPr/>
          </p:nvSpPr>
          <p:spPr bwMode="auto">
            <a:xfrm>
              <a:off x="3696" y="2304"/>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22" name="Text Box 126">
              <a:extLst>
                <a:ext uri="{FF2B5EF4-FFF2-40B4-BE49-F238E27FC236}">
                  <a16:creationId xmlns:a16="http://schemas.microsoft.com/office/drawing/2014/main" id="{326AB19E-DA33-411C-A0F1-39C426F8973F}"/>
                </a:ext>
              </a:extLst>
            </p:cNvPr>
            <p:cNvSpPr txBox="1">
              <a:spLocks noChangeArrowheads="1"/>
            </p:cNvSpPr>
            <p:nvPr/>
          </p:nvSpPr>
          <p:spPr bwMode="auto">
            <a:xfrm>
              <a:off x="3972" y="3674"/>
              <a:ext cx="48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latin typeface="Comic Sans MS" panose="030F0702030302020204" pitchFamily="66" charset="0"/>
                </a:rPr>
                <a:t>A'BCD</a:t>
              </a:r>
              <a:endParaRPr lang="en-GB" altLang="en-US" sz="1600" dirty="0">
                <a:latin typeface="Comic Sans MS" panose="030F0702030302020204" pitchFamily="66" charset="0"/>
              </a:endParaRPr>
            </a:p>
          </p:txBody>
        </p:sp>
        <p:sp>
          <p:nvSpPr>
            <p:cNvPr id="57423" name="Text Box 127">
              <a:extLst>
                <a:ext uri="{FF2B5EF4-FFF2-40B4-BE49-F238E27FC236}">
                  <a16:creationId xmlns:a16="http://schemas.microsoft.com/office/drawing/2014/main" id="{1E2AC9D1-174C-4870-B536-C17EDC8E5375}"/>
                </a:ext>
              </a:extLst>
            </p:cNvPr>
            <p:cNvSpPr txBox="1">
              <a:spLocks noChangeArrowheads="1"/>
            </p:cNvSpPr>
            <p:nvPr/>
          </p:nvSpPr>
          <p:spPr bwMode="auto">
            <a:xfrm>
              <a:off x="4025" y="201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24" name="Text Box 128">
              <a:extLst>
                <a:ext uri="{FF2B5EF4-FFF2-40B4-BE49-F238E27FC236}">
                  <a16:creationId xmlns:a16="http://schemas.microsoft.com/office/drawing/2014/main" id="{BF551FF9-B577-4CB9-9F0F-8416E47FF239}"/>
                </a:ext>
              </a:extLst>
            </p:cNvPr>
            <p:cNvSpPr txBox="1">
              <a:spLocks noChangeArrowheads="1"/>
            </p:cNvSpPr>
            <p:nvPr/>
          </p:nvSpPr>
          <p:spPr bwMode="auto">
            <a:xfrm>
              <a:off x="4025" y="172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25" name="Text Box 129">
              <a:extLst>
                <a:ext uri="{FF2B5EF4-FFF2-40B4-BE49-F238E27FC236}">
                  <a16:creationId xmlns:a16="http://schemas.microsoft.com/office/drawing/2014/main" id="{19708FAD-7794-4C6D-9580-61C2B4284365}"/>
                </a:ext>
              </a:extLst>
            </p:cNvPr>
            <p:cNvSpPr txBox="1">
              <a:spLocks noChangeArrowheads="1"/>
            </p:cNvSpPr>
            <p:nvPr/>
          </p:nvSpPr>
          <p:spPr bwMode="auto">
            <a:xfrm>
              <a:off x="4025" y="144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26" name="Text Box 130">
              <a:extLst>
                <a:ext uri="{FF2B5EF4-FFF2-40B4-BE49-F238E27FC236}">
                  <a16:creationId xmlns:a16="http://schemas.microsoft.com/office/drawing/2014/main" id="{819FDD4F-1CD5-4811-9E2F-A61F9476158F}"/>
                </a:ext>
              </a:extLst>
            </p:cNvPr>
            <p:cNvSpPr txBox="1">
              <a:spLocks noChangeArrowheads="1"/>
            </p:cNvSpPr>
            <p:nvPr/>
          </p:nvSpPr>
          <p:spPr bwMode="auto">
            <a:xfrm>
              <a:off x="4032" y="1283"/>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grpSp>
          <p:nvGrpSpPr>
            <p:cNvPr id="57427" name="Group 131">
              <a:extLst>
                <a:ext uri="{FF2B5EF4-FFF2-40B4-BE49-F238E27FC236}">
                  <a16:creationId xmlns:a16="http://schemas.microsoft.com/office/drawing/2014/main" id="{571BEB4D-2974-4301-ADC6-2C49D2AA7C0E}"/>
                </a:ext>
              </a:extLst>
            </p:cNvPr>
            <p:cNvGrpSpPr>
              <a:grpSpLocks/>
            </p:cNvGrpSpPr>
            <p:nvPr/>
          </p:nvGrpSpPr>
          <p:grpSpPr bwMode="auto">
            <a:xfrm>
              <a:off x="4333" y="2991"/>
              <a:ext cx="203" cy="150"/>
              <a:chOff x="6768" y="11808"/>
              <a:chExt cx="1008" cy="792"/>
            </a:xfrm>
          </p:grpSpPr>
          <p:sp>
            <p:nvSpPr>
              <p:cNvPr id="57452" name="Freeform 132">
                <a:extLst>
                  <a:ext uri="{FF2B5EF4-FFF2-40B4-BE49-F238E27FC236}">
                    <a16:creationId xmlns:a16="http://schemas.microsoft.com/office/drawing/2014/main" id="{3735477C-6DA0-4813-ACC9-DCB0C0F08B40}"/>
                  </a:ext>
                </a:extLst>
              </p:cNvPr>
              <p:cNvSpPr>
                <a:spLocks/>
              </p:cNvSpPr>
              <p:nvPr/>
            </p:nvSpPr>
            <p:spPr bwMode="auto">
              <a:xfrm>
                <a:off x="6768" y="11808"/>
                <a:ext cx="144" cy="792"/>
              </a:xfrm>
              <a:custGeom>
                <a:avLst/>
                <a:gdLst>
                  <a:gd name="T0" fmla="*/ 0 w 288"/>
                  <a:gd name="T1" fmla="*/ 0 h 864"/>
                  <a:gd name="T2" fmla="*/ 1 w 288"/>
                  <a:gd name="T3" fmla="*/ 140 h 864"/>
                  <a:gd name="T4" fmla="*/ 0 w 288"/>
                  <a:gd name="T5" fmla="*/ 279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53" name="Line 133">
                <a:extLst>
                  <a:ext uri="{FF2B5EF4-FFF2-40B4-BE49-F238E27FC236}">
                    <a16:creationId xmlns:a16="http://schemas.microsoft.com/office/drawing/2014/main" id="{3D05A4F4-1972-446A-B6B7-DCDA5E25F41E}"/>
                  </a:ext>
                </a:extLst>
              </p:cNvPr>
              <p:cNvSpPr>
                <a:spLocks noChangeShapeType="1"/>
              </p:cNvSpPr>
              <p:nvPr/>
            </p:nvSpPr>
            <p:spPr bwMode="auto">
              <a:xfrm>
                <a:off x="6768" y="11808"/>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54" name="Line 134">
                <a:extLst>
                  <a:ext uri="{FF2B5EF4-FFF2-40B4-BE49-F238E27FC236}">
                    <a16:creationId xmlns:a16="http://schemas.microsoft.com/office/drawing/2014/main" id="{65B35ADD-3504-435C-9ED5-72B65BAC4AE4}"/>
                  </a:ext>
                </a:extLst>
              </p:cNvPr>
              <p:cNvSpPr>
                <a:spLocks noChangeShapeType="1"/>
              </p:cNvSpPr>
              <p:nvPr/>
            </p:nvSpPr>
            <p:spPr bwMode="auto">
              <a:xfrm>
                <a:off x="6768" y="12600"/>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55" name="Freeform 135">
                <a:extLst>
                  <a:ext uri="{FF2B5EF4-FFF2-40B4-BE49-F238E27FC236}">
                    <a16:creationId xmlns:a16="http://schemas.microsoft.com/office/drawing/2014/main" id="{CFE76CEE-1C69-4D51-8E0B-3EC4B558CCAD}"/>
                  </a:ext>
                </a:extLst>
              </p:cNvPr>
              <p:cNvSpPr>
                <a:spLocks/>
              </p:cNvSpPr>
              <p:nvPr/>
            </p:nvSpPr>
            <p:spPr bwMode="auto">
              <a:xfrm>
                <a:off x="7128" y="11808"/>
                <a:ext cx="648" cy="432"/>
              </a:xfrm>
              <a:custGeom>
                <a:avLst/>
                <a:gdLst>
                  <a:gd name="T0" fmla="*/ 0 w 576"/>
                  <a:gd name="T1" fmla="*/ 0 h 432"/>
                  <a:gd name="T2" fmla="*/ 2000 w 576"/>
                  <a:gd name="T3" fmla="*/ 144 h 432"/>
                  <a:gd name="T4" fmla="*/ 2664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56" name="Freeform 136">
                <a:extLst>
                  <a:ext uri="{FF2B5EF4-FFF2-40B4-BE49-F238E27FC236}">
                    <a16:creationId xmlns:a16="http://schemas.microsoft.com/office/drawing/2014/main" id="{DA7FDF6D-CBD1-48CE-BDB1-2585347BBEAB}"/>
                  </a:ext>
                </a:extLst>
              </p:cNvPr>
              <p:cNvSpPr>
                <a:spLocks/>
              </p:cNvSpPr>
              <p:nvPr/>
            </p:nvSpPr>
            <p:spPr bwMode="auto">
              <a:xfrm flipV="1">
                <a:off x="7128" y="12168"/>
                <a:ext cx="648" cy="432"/>
              </a:xfrm>
              <a:custGeom>
                <a:avLst/>
                <a:gdLst>
                  <a:gd name="T0" fmla="*/ 0 w 576"/>
                  <a:gd name="T1" fmla="*/ 0 h 432"/>
                  <a:gd name="T2" fmla="*/ 2000 w 576"/>
                  <a:gd name="T3" fmla="*/ 144 h 432"/>
                  <a:gd name="T4" fmla="*/ 2664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7428" name="Group 137">
              <a:extLst>
                <a:ext uri="{FF2B5EF4-FFF2-40B4-BE49-F238E27FC236}">
                  <a16:creationId xmlns:a16="http://schemas.microsoft.com/office/drawing/2014/main" id="{C705F558-F56C-4290-B54F-0AF166361D69}"/>
                </a:ext>
              </a:extLst>
            </p:cNvPr>
            <p:cNvGrpSpPr>
              <a:grpSpLocks/>
            </p:cNvGrpSpPr>
            <p:nvPr/>
          </p:nvGrpSpPr>
          <p:grpSpPr bwMode="auto">
            <a:xfrm>
              <a:off x="4333" y="3188"/>
              <a:ext cx="203" cy="150"/>
              <a:chOff x="6768" y="11808"/>
              <a:chExt cx="1008" cy="792"/>
            </a:xfrm>
          </p:grpSpPr>
          <p:sp>
            <p:nvSpPr>
              <p:cNvPr id="57447" name="Freeform 138">
                <a:extLst>
                  <a:ext uri="{FF2B5EF4-FFF2-40B4-BE49-F238E27FC236}">
                    <a16:creationId xmlns:a16="http://schemas.microsoft.com/office/drawing/2014/main" id="{D48343B3-D1F6-4B8A-A3EA-C49DFB13ADFB}"/>
                  </a:ext>
                </a:extLst>
              </p:cNvPr>
              <p:cNvSpPr>
                <a:spLocks/>
              </p:cNvSpPr>
              <p:nvPr/>
            </p:nvSpPr>
            <p:spPr bwMode="auto">
              <a:xfrm>
                <a:off x="6768" y="11808"/>
                <a:ext cx="144" cy="792"/>
              </a:xfrm>
              <a:custGeom>
                <a:avLst/>
                <a:gdLst>
                  <a:gd name="T0" fmla="*/ 0 w 288"/>
                  <a:gd name="T1" fmla="*/ 0 h 864"/>
                  <a:gd name="T2" fmla="*/ 1 w 288"/>
                  <a:gd name="T3" fmla="*/ 140 h 864"/>
                  <a:gd name="T4" fmla="*/ 0 w 288"/>
                  <a:gd name="T5" fmla="*/ 279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48" name="Line 139">
                <a:extLst>
                  <a:ext uri="{FF2B5EF4-FFF2-40B4-BE49-F238E27FC236}">
                    <a16:creationId xmlns:a16="http://schemas.microsoft.com/office/drawing/2014/main" id="{2967FE67-A2C3-4114-8B2E-E01E86D702C4}"/>
                  </a:ext>
                </a:extLst>
              </p:cNvPr>
              <p:cNvSpPr>
                <a:spLocks noChangeShapeType="1"/>
              </p:cNvSpPr>
              <p:nvPr/>
            </p:nvSpPr>
            <p:spPr bwMode="auto">
              <a:xfrm>
                <a:off x="6768" y="11808"/>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9" name="Line 140">
                <a:extLst>
                  <a:ext uri="{FF2B5EF4-FFF2-40B4-BE49-F238E27FC236}">
                    <a16:creationId xmlns:a16="http://schemas.microsoft.com/office/drawing/2014/main" id="{A62943AE-553B-49E8-B755-C46E3FB35768}"/>
                  </a:ext>
                </a:extLst>
              </p:cNvPr>
              <p:cNvSpPr>
                <a:spLocks noChangeShapeType="1"/>
              </p:cNvSpPr>
              <p:nvPr/>
            </p:nvSpPr>
            <p:spPr bwMode="auto">
              <a:xfrm>
                <a:off x="6768" y="12600"/>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50" name="Freeform 141">
                <a:extLst>
                  <a:ext uri="{FF2B5EF4-FFF2-40B4-BE49-F238E27FC236}">
                    <a16:creationId xmlns:a16="http://schemas.microsoft.com/office/drawing/2014/main" id="{E481902D-BB5E-48BF-ACF6-B99464DC43A1}"/>
                  </a:ext>
                </a:extLst>
              </p:cNvPr>
              <p:cNvSpPr>
                <a:spLocks/>
              </p:cNvSpPr>
              <p:nvPr/>
            </p:nvSpPr>
            <p:spPr bwMode="auto">
              <a:xfrm>
                <a:off x="7128" y="11808"/>
                <a:ext cx="648" cy="432"/>
              </a:xfrm>
              <a:custGeom>
                <a:avLst/>
                <a:gdLst>
                  <a:gd name="T0" fmla="*/ 0 w 576"/>
                  <a:gd name="T1" fmla="*/ 0 h 432"/>
                  <a:gd name="T2" fmla="*/ 2000 w 576"/>
                  <a:gd name="T3" fmla="*/ 144 h 432"/>
                  <a:gd name="T4" fmla="*/ 2664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51" name="Freeform 142">
                <a:extLst>
                  <a:ext uri="{FF2B5EF4-FFF2-40B4-BE49-F238E27FC236}">
                    <a16:creationId xmlns:a16="http://schemas.microsoft.com/office/drawing/2014/main" id="{8F7C40F4-3AC0-44F4-9FDB-A799C119DA6D}"/>
                  </a:ext>
                </a:extLst>
              </p:cNvPr>
              <p:cNvSpPr>
                <a:spLocks/>
              </p:cNvSpPr>
              <p:nvPr/>
            </p:nvSpPr>
            <p:spPr bwMode="auto">
              <a:xfrm flipV="1">
                <a:off x="7128" y="12168"/>
                <a:ext cx="648" cy="432"/>
              </a:xfrm>
              <a:custGeom>
                <a:avLst/>
                <a:gdLst>
                  <a:gd name="T0" fmla="*/ 0 w 576"/>
                  <a:gd name="T1" fmla="*/ 0 h 432"/>
                  <a:gd name="T2" fmla="*/ 2000 w 576"/>
                  <a:gd name="T3" fmla="*/ 144 h 432"/>
                  <a:gd name="T4" fmla="*/ 2664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57429" name="Group 143">
              <a:extLst>
                <a:ext uri="{FF2B5EF4-FFF2-40B4-BE49-F238E27FC236}">
                  <a16:creationId xmlns:a16="http://schemas.microsoft.com/office/drawing/2014/main" id="{837B673B-F389-44E0-B36B-55B5225AC8A0}"/>
                </a:ext>
              </a:extLst>
            </p:cNvPr>
            <p:cNvGrpSpPr>
              <a:grpSpLocks/>
            </p:cNvGrpSpPr>
            <p:nvPr/>
          </p:nvGrpSpPr>
          <p:grpSpPr bwMode="auto">
            <a:xfrm>
              <a:off x="4333" y="3382"/>
              <a:ext cx="203" cy="150"/>
              <a:chOff x="6768" y="11808"/>
              <a:chExt cx="1008" cy="792"/>
            </a:xfrm>
          </p:grpSpPr>
          <p:sp>
            <p:nvSpPr>
              <p:cNvPr id="57442" name="Freeform 144">
                <a:extLst>
                  <a:ext uri="{FF2B5EF4-FFF2-40B4-BE49-F238E27FC236}">
                    <a16:creationId xmlns:a16="http://schemas.microsoft.com/office/drawing/2014/main" id="{B36E38E4-32DB-4C30-899D-73F7FFAE4690}"/>
                  </a:ext>
                </a:extLst>
              </p:cNvPr>
              <p:cNvSpPr>
                <a:spLocks/>
              </p:cNvSpPr>
              <p:nvPr/>
            </p:nvSpPr>
            <p:spPr bwMode="auto">
              <a:xfrm>
                <a:off x="6768" y="11808"/>
                <a:ext cx="144" cy="792"/>
              </a:xfrm>
              <a:custGeom>
                <a:avLst/>
                <a:gdLst>
                  <a:gd name="T0" fmla="*/ 0 w 288"/>
                  <a:gd name="T1" fmla="*/ 0 h 864"/>
                  <a:gd name="T2" fmla="*/ 1 w 288"/>
                  <a:gd name="T3" fmla="*/ 140 h 864"/>
                  <a:gd name="T4" fmla="*/ 0 w 288"/>
                  <a:gd name="T5" fmla="*/ 279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43" name="Line 145">
                <a:extLst>
                  <a:ext uri="{FF2B5EF4-FFF2-40B4-BE49-F238E27FC236}">
                    <a16:creationId xmlns:a16="http://schemas.microsoft.com/office/drawing/2014/main" id="{D8552CFE-0992-411C-A59F-E9D24720840D}"/>
                  </a:ext>
                </a:extLst>
              </p:cNvPr>
              <p:cNvSpPr>
                <a:spLocks noChangeShapeType="1"/>
              </p:cNvSpPr>
              <p:nvPr/>
            </p:nvSpPr>
            <p:spPr bwMode="auto">
              <a:xfrm>
                <a:off x="6768" y="11808"/>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4" name="Line 146">
                <a:extLst>
                  <a:ext uri="{FF2B5EF4-FFF2-40B4-BE49-F238E27FC236}">
                    <a16:creationId xmlns:a16="http://schemas.microsoft.com/office/drawing/2014/main" id="{81088B1F-7041-4B47-B2EC-726B992D3963}"/>
                  </a:ext>
                </a:extLst>
              </p:cNvPr>
              <p:cNvSpPr>
                <a:spLocks noChangeShapeType="1"/>
              </p:cNvSpPr>
              <p:nvPr/>
            </p:nvSpPr>
            <p:spPr bwMode="auto">
              <a:xfrm>
                <a:off x="6768" y="12600"/>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57445" name="Freeform 147">
                <a:extLst>
                  <a:ext uri="{FF2B5EF4-FFF2-40B4-BE49-F238E27FC236}">
                    <a16:creationId xmlns:a16="http://schemas.microsoft.com/office/drawing/2014/main" id="{1E3378F7-A0BB-4C76-A816-9E05B00F67B0}"/>
                  </a:ext>
                </a:extLst>
              </p:cNvPr>
              <p:cNvSpPr>
                <a:spLocks/>
              </p:cNvSpPr>
              <p:nvPr/>
            </p:nvSpPr>
            <p:spPr bwMode="auto">
              <a:xfrm>
                <a:off x="7128" y="11808"/>
                <a:ext cx="648" cy="432"/>
              </a:xfrm>
              <a:custGeom>
                <a:avLst/>
                <a:gdLst>
                  <a:gd name="T0" fmla="*/ 0 w 576"/>
                  <a:gd name="T1" fmla="*/ 0 h 432"/>
                  <a:gd name="T2" fmla="*/ 2000 w 576"/>
                  <a:gd name="T3" fmla="*/ 144 h 432"/>
                  <a:gd name="T4" fmla="*/ 2664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57446" name="Freeform 148">
                <a:extLst>
                  <a:ext uri="{FF2B5EF4-FFF2-40B4-BE49-F238E27FC236}">
                    <a16:creationId xmlns:a16="http://schemas.microsoft.com/office/drawing/2014/main" id="{28DFFC39-7C8F-4749-BCE7-CE69DA2A0311}"/>
                  </a:ext>
                </a:extLst>
              </p:cNvPr>
              <p:cNvSpPr>
                <a:spLocks/>
              </p:cNvSpPr>
              <p:nvPr/>
            </p:nvSpPr>
            <p:spPr bwMode="auto">
              <a:xfrm flipV="1">
                <a:off x="7128" y="12168"/>
                <a:ext cx="648" cy="432"/>
              </a:xfrm>
              <a:custGeom>
                <a:avLst/>
                <a:gdLst>
                  <a:gd name="T0" fmla="*/ 0 w 576"/>
                  <a:gd name="T1" fmla="*/ 0 h 432"/>
                  <a:gd name="T2" fmla="*/ 2000 w 576"/>
                  <a:gd name="T3" fmla="*/ 144 h 432"/>
                  <a:gd name="T4" fmla="*/ 2664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57430" name="Line 149">
              <a:extLst>
                <a:ext uri="{FF2B5EF4-FFF2-40B4-BE49-F238E27FC236}">
                  <a16:creationId xmlns:a16="http://schemas.microsoft.com/office/drawing/2014/main" id="{CDF0D0D2-94A3-4116-A699-A07EBA5C55B3}"/>
                </a:ext>
              </a:extLst>
            </p:cNvPr>
            <p:cNvSpPr>
              <a:spLocks noChangeShapeType="1"/>
            </p:cNvSpPr>
            <p:nvPr/>
          </p:nvSpPr>
          <p:spPr bwMode="auto">
            <a:xfrm rot="10800000">
              <a:off x="4526" y="3072"/>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1" name="Line 150">
              <a:extLst>
                <a:ext uri="{FF2B5EF4-FFF2-40B4-BE49-F238E27FC236}">
                  <a16:creationId xmlns:a16="http://schemas.microsoft.com/office/drawing/2014/main" id="{3CBCB1EE-18D2-4DE8-A676-65DDE289820E}"/>
                </a:ext>
              </a:extLst>
            </p:cNvPr>
            <p:cNvSpPr>
              <a:spLocks noChangeShapeType="1"/>
            </p:cNvSpPr>
            <p:nvPr/>
          </p:nvSpPr>
          <p:spPr bwMode="auto">
            <a:xfrm rot="10800000">
              <a:off x="4526" y="3264"/>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2" name="Line 151">
              <a:extLst>
                <a:ext uri="{FF2B5EF4-FFF2-40B4-BE49-F238E27FC236}">
                  <a16:creationId xmlns:a16="http://schemas.microsoft.com/office/drawing/2014/main" id="{D4B1CAA4-B97F-42EA-A429-CE165CAD3DE6}"/>
                </a:ext>
              </a:extLst>
            </p:cNvPr>
            <p:cNvSpPr>
              <a:spLocks noChangeShapeType="1"/>
            </p:cNvSpPr>
            <p:nvPr/>
          </p:nvSpPr>
          <p:spPr bwMode="auto">
            <a:xfrm rot="10800000">
              <a:off x="4526" y="3456"/>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57433" name="Text Box 152">
              <a:extLst>
                <a:ext uri="{FF2B5EF4-FFF2-40B4-BE49-F238E27FC236}">
                  <a16:creationId xmlns:a16="http://schemas.microsoft.com/office/drawing/2014/main" id="{A66AFF02-124E-454D-A868-BD90FC7FD101}"/>
                </a:ext>
              </a:extLst>
            </p:cNvPr>
            <p:cNvSpPr txBox="1">
              <a:spLocks noChangeArrowheads="1"/>
            </p:cNvSpPr>
            <p:nvPr/>
          </p:nvSpPr>
          <p:spPr bwMode="auto">
            <a:xfrm>
              <a:off x="4704" y="2976"/>
              <a:ext cx="288" cy="5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buClrTx/>
                <a:buSzTx/>
                <a:buFontTx/>
                <a:buNone/>
              </a:pPr>
              <a:r>
                <a:rPr lang="en-GB" altLang="en-US" sz="1600"/>
                <a:t>f</a:t>
              </a:r>
              <a:r>
                <a:rPr lang="en-GB" altLang="en-US" sz="1600" baseline="-25000"/>
                <a:t>1</a:t>
              </a:r>
              <a:endParaRPr lang="en-GB" altLang="en-US" sz="1600"/>
            </a:p>
            <a:p>
              <a:pPr eaLnBrk="1" hangingPunct="1">
                <a:buClrTx/>
                <a:buSzTx/>
                <a:buFontTx/>
                <a:buNone/>
              </a:pPr>
              <a:r>
                <a:rPr lang="en-GB" altLang="en-US" sz="1600"/>
                <a:t>f</a:t>
              </a:r>
              <a:r>
                <a:rPr lang="en-GB" altLang="en-US" sz="1600" baseline="-25000"/>
                <a:t>2</a:t>
              </a:r>
              <a:endParaRPr lang="en-GB" altLang="en-US" sz="1600"/>
            </a:p>
            <a:p>
              <a:pPr eaLnBrk="1" hangingPunct="1">
                <a:buClrTx/>
                <a:buSzTx/>
                <a:buFontTx/>
                <a:buNone/>
              </a:pPr>
              <a:r>
                <a:rPr lang="en-GB" altLang="en-US" sz="1600"/>
                <a:t>f</a:t>
              </a:r>
              <a:r>
                <a:rPr lang="en-GB" altLang="en-US" sz="1600" baseline="-25000"/>
                <a:t>3</a:t>
              </a:r>
              <a:endParaRPr lang="en-GB" altLang="en-US" sz="1600"/>
            </a:p>
          </p:txBody>
        </p:sp>
        <p:sp>
          <p:nvSpPr>
            <p:cNvPr id="57434" name="Text Box 155">
              <a:extLst>
                <a:ext uri="{FF2B5EF4-FFF2-40B4-BE49-F238E27FC236}">
                  <a16:creationId xmlns:a16="http://schemas.microsoft.com/office/drawing/2014/main" id="{18624A81-8228-41BF-B707-1C73145071C1}"/>
                </a:ext>
              </a:extLst>
            </p:cNvPr>
            <p:cNvSpPr txBox="1">
              <a:spLocks noChangeArrowheads="1"/>
            </p:cNvSpPr>
            <p:nvPr/>
          </p:nvSpPr>
          <p:spPr bwMode="auto">
            <a:xfrm>
              <a:off x="2016" y="297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35" name="Text Box 156">
              <a:extLst>
                <a:ext uri="{FF2B5EF4-FFF2-40B4-BE49-F238E27FC236}">
                  <a16:creationId xmlns:a16="http://schemas.microsoft.com/office/drawing/2014/main" id="{DCA280CC-65E6-4395-B577-B587B81214C7}"/>
                </a:ext>
              </a:extLst>
            </p:cNvPr>
            <p:cNvSpPr txBox="1">
              <a:spLocks noChangeArrowheads="1"/>
            </p:cNvSpPr>
            <p:nvPr/>
          </p:nvSpPr>
          <p:spPr bwMode="auto">
            <a:xfrm>
              <a:off x="2352" y="297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36" name="Text Box 157">
              <a:extLst>
                <a:ext uri="{FF2B5EF4-FFF2-40B4-BE49-F238E27FC236}">
                  <a16:creationId xmlns:a16="http://schemas.microsoft.com/office/drawing/2014/main" id="{D38B356E-6241-4B05-B11A-CD146E63E9D9}"/>
                </a:ext>
              </a:extLst>
            </p:cNvPr>
            <p:cNvSpPr txBox="1">
              <a:spLocks noChangeArrowheads="1"/>
            </p:cNvSpPr>
            <p:nvPr/>
          </p:nvSpPr>
          <p:spPr bwMode="auto">
            <a:xfrm>
              <a:off x="2688" y="2976"/>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37" name="Text Box 158">
              <a:extLst>
                <a:ext uri="{FF2B5EF4-FFF2-40B4-BE49-F238E27FC236}">
                  <a16:creationId xmlns:a16="http://schemas.microsoft.com/office/drawing/2014/main" id="{41899AD6-5734-469A-B31E-14D51A00FEF7}"/>
                </a:ext>
              </a:extLst>
            </p:cNvPr>
            <p:cNvSpPr txBox="1">
              <a:spLocks noChangeArrowheads="1"/>
            </p:cNvSpPr>
            <p:nvPr/>
          </p:nvSpPr>
          <p:spPr bwMode="auto">
            <a:xfrm>
              <a:off x="3024" y="316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38" name="Text Box 159">
              <a:extLst>
                <a:ext uri="{FF2B5EF4-FFF2-40B4-BE49-F238E27FC236}">
                  <a16:creationId xmlns:a16="http://schemas.microsoft.com/office/drawing/2014/main" id="{F21D42D2-7E0D-4E20-B53F-0D194E15D2AC}"/>
                </a:ext>
              </a:extLst>
            </p:cNvPr>
            <p:cNvSpPr txBox="1">
              <a:spLocks noChangeArrowheads="1"/>
            </p:cNvSpPr>
            <p:nvPr/>
          </p:nvSpPr>
          <p:spPr bwMode="auto">
            <a:xfrm>
              <a:off x="3360" y="3168"/>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39" name="Text Box 160">
              <a:extLst>
                <a:ext uri="{FF2B5EF4-FFF2-40B4-BE49-F238E27FC236}">
                  <a16:creationId xmlns:a16="http://schemas.microsoft.com/office/drawing/2014/main" id="{A45FFEBA-6B46-4DA5-A4D5-D4D18F44FEE1}"/>
                </a:ext>
              </a:extLst>
            </p:cNvPr>
            <p:cNvSpPr txBox="1">
              <a:spLocks noChangeArrowheads="1"/>
            </p:cNvSpPr>
            <p:nvPr/>
          </p:nvSpPr>
          <p:spPr bwMode="auto">
            <a:xfrm>
              <a:off x="2016" y="336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40" name="Text Box 161">
              <a:extLst>
                <a:ext uri="{FF2B5EF4-FFF2-40B4-BE49-F238E27FC236}">
                  <a16:creationId xmlns:a16="http://schemas.microsoft.com/office/drawing/2014/main" id="{BEC39B1E-98DB-46FE-9035-911F4DE6E205}"/>
                </a:ext>
              </a:extLst>
            </p:cNvPr>
            <p:cNvSpPr txBox="1">
              <a:spLocks noChangeArrowheads="1"/>
            </p:cNvSpPr>
            <p:nvPr/>
          </p:nvSpPr>
          <p:spPr bwMode="auto">
            <a:xfrm>
              <a:off x="3696" y="336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57441" name="Text Box 162">
              <a:extLst>
                <a:ext uri="{FF2B5EF4-FFF2-40B4-BE49-F238E27FC236}">
                  <a16:creationId xmlns:a16="http://schemas.microsoft.com/office/drawing/2014/main" id="{E4828837-8A95-4F25-8C02-E0CF3BAEC557}"/>
                </a:ext>
              </a:extLst>
            </p:cNvPr>
            <p:cNvSpPr txBox="1">
              <a:spLocks noChangeArrowheads="1"/>
            </p:cNvSpPr>
            <p:nvPr/>
          </p:nvSpPr>
          <p:spPr bwMode="auto">
            <a:xfrm>
              <a:off x="4032" y="3360"/>
              <a:ext cx="240"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grpSp>
      <p:sp>
        <p:nvSpPr>
          <p:cNvPr id="144549" name="Text Box 165">
            <a:extLst>
              <a:ext uri="{FF2B5EF4-FFF2-40B4-BE49-F238E27FC236}">
                <a16:creationId xmlns:a16="http://schemas.microsoft.com/office/drawing/2014/main" id="{F3A426FD-C98E-41FE-B9C6-43EC10CC9463}"/>
              </a:ext>
            </a:extLst>
          </p:cNvPr>
          <p:cNvSpPr txBox="1">
            <a:spLocks noChangeArrowheads="1"/>
          </p:cNvSpPr>
          <p:nvPr/>
        </p:nvSpPr>
        <p:spPr bwMode="auto">
          <a:xfrm>
            <a:off x="4179941" y="4620067"/>
            <a:ext cx="1028879"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solidFill>
                  <a:srgbClr val="9900CC"/>
                </a:solidFill>
                <a:latin typeface="Comic Sans MS" panose="030F0702030302020204" pitchFamily="66" charset="0"/>
              </a:rPr>
              <a:t>A'.B'.D'</a:t>
            </a:r>
          </a:p>
        </p:txBody>
      </p:sp>
      <p:sp>
        <p:nvSpPr>
          <p:cNvPr id="144550" name="Rectangle 166">
            <a:extLst>
              <a:ext uri="{FF2B5EF4-FFF2-40B4-BE49-F238E27FC236}">
                <a16:creationId xmlns:a16="http://schemas.microsoft.com/office/drawing/2014/main" id="{5401369A-BE4C-4C9C-8BE7-E626C0CF28B3}"/>
              </a:ext>
            </a:extLst>
          </p:cNvPr>
          <p:cNvSpPr>
            <a:spLocks noChangeArrowheads="1"/>
          </p:cNvSpPr>
          <p:nvPr/>
        </p:nvSpPr>
        <p:spPr bwMode="auto">
          <a:xfrm>
            <a:off x="4931314" y="4591393"/>
            <a:ext cx="817853"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solidFill>
                  <a:srgbClr val="006600"/>
                </a:solidFill>
                <a:latin typeface="Comic Sans MS" panose="030F0702030302020204" pitchFamily="66" charset="0"/>
              </a:rPr>
              <a:t>B'.C.D</a:t>
            </a:r>
            <a:r>
              <a:rPr lang="en-GB" altLang="en-US" sz="1400" b="1" dirty="0">
                <a:solidFill>
                  <a:srgbClr val="006600"/>
                </a:solidFill>
              </a:rPr>
              <a:t>'</a:t>
            </a:r>
            <a:endParaRPr lang="en-GB" altLang="en-US" sz="1400" b="1" dirty="0"/>
          </a:p>
        </p:txBody>
      </p:sp>
      <p:sp>
        <p:nvSpPr>
          <p:cNvPr id="144551" name="Rectangle 167">
            <a:extLst>
              <a:ext uri="{FF2B5EF4-FFF2-40B4-BE49-F238E27FC236}">
                <a16:creationId xmlns:a16="http://schemas.microsoft.com/office/drawing/2014/main" id="{ADA89BD0-F938-431F-9C60-9361E77B7E66}"/>
              </a:ext>
            </a:extLst>
          </p:cNvPr>
          <p:cNvSpPr>
            <a:spLocks noChangeArrowheads="1"/>
          </p:cNvSpPr>
          <p:nvPr/>
        </p:nvSpPr>
        <p:spPr bwMode="auto">
          <a:xfrm>
            <a:off x="5578836" y="4590437"/>
            <a:ext cx="145494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dirty="0">
                <a:solidFill>
                  <a:srgbClr val="990033"/>
                </a:solidFill>
                <a:latin typeface="Comic Sans MS" panose="030F0702030302020204" pitchFamily="66" charset="0"/>
              </a:rPr>
              <a:t>A'.B.C.D.E</a:t>
            </a:r>
            <a:r>
              <a:rPr lang="en-GB" altLang="en-US" sz="1400" b="1" dirty="0">
                <a:solidFill>
                  <a:srgbClr val="990033"/>
                </a:solidFill>
              </a:rPr>
              <a:t>'</a:t>
            </a:r>
          </a:p>
        </p:txBody>
      </p:sp>
      <p:sp>
        <p:nvSpPr>
          <p:cNvPr id="2" name="Slide Number Placeholder 1"/>
          <p:cNvSpPr>
            <a:spLocks noGrp="1"/>
          </p:cNvSpPr>
          <p:nvPr>
            <p:ph type="sldNum" sz="quarter" idx="12"/>
          </p:nvPr>
        </p:nvSpPr>
        <p:spPr/>
        <p:txBody>
          <a:bodyPr/>
          <a:lstStyle/>
          <a:p>
            <a:fld id="{5A81485A-01B8-4054-A537-7FB3100B64ED}" type="slidenum">
              <a:rPr lang="en-US" smtClean="0"/>
              <a:t>40</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32" fill="hold" grpId="0" nodeType="clickEffect">
                                  <p:stCondLst>
                                    <p:cond delay="0"/>
                                  </p:stCondLst>
                                  <p:childTnLst>
                                    <p:set>
                                      <p:cBhvr>
                                        <p:cTn id="6" dur="1" fill="hold">
                                          <p:stCondLst>
                                            <p:cond delay="0"/>
                                          </p:stCondLst>
                                        </p:cTn>
                                        <p:tgtEl>
                                          <p:spTgt spid="144549"/>
                                        </p:tgtEl>
                                        <p:attrNameLst>
                                          <p:attrName>style.visibility</p:attrName>
                                        </p:attrNameLst>
                                      </p:cBhvr>
                                      <p:to>
                                        <p:strVal val="visible"/>
                                      </p:to>
                                    </p:set>
                                    <p:animEffect transition="in" filter="box(out)">
                                      <p:cBhvr>
                                        <p:cTn id="7" dur="500"/>
                                        <p:tgtEl>
                                          <p:spTgt spid="14454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32" fill="hold" grpId="0" nodeType="clickEffect">
                                  <p:stCondLst>
                                    <p:cond delay="0"/>
                                  </p:stCondLst>
                                  <p:childTnLst>
                                    <p:set>
                                      <p:cBhvr>
                                        <p:cTn id="11" dur="1" fill="hold">
                                          <p:stCondLst>
                                            <p:cond delay="0"/>
                                          </p:stCondLst>
                                        </p:cTn>
                                        <p:tgtEl>
                                          <p:spTgt spid="144550"/>
                                        </p:tgtEl>
                                        <p:attrNameLst>
                                          <p:attrName>style.visibility</p:attrName>
                                        </p:attrNameLst>
                                      </p:cBhvr>
                                      <p:to>
                                        <p:strVal val="visible"/>
                                      </p:to>
                                    </p:set>
                                    <p:animEffect transition="in" filter="box(out)">
                                      <p:cBhvr>
                                        <p:cTn id="12" dur="500"/>
                                        <p:tgtEl>
                                          <p:spTgt spid="144550"/>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32" fill="hold" grpId="0" nodeType="clickEffect">
                                  <p:stCondLst>
                                    <p:cond delay="0"/>
                                  </p:stCondLst>
                                  <p:childTnLst>
                                    <p:set>
                                      <p:cBhvr>
                                        <p:cTn id="16" dur="1" fill="hold">
                                          <p:stCondLst>
                                            <p:cond delay="0"/>
                                          </p:stCondLst>
                                        </p:cTn>
                                        <p:tgtEl>
                                          <p:spTgt spid="144551"/>
                                        </p:tgtEl>
                                        <p:attrNameLst>
                                          <p:attrName>style.visibility</p:attrName>
                                        </p:attrNameLst>
                                      </p:cBhvr>
                                      <p:to>
                                        <p:strVal val="visible"/>
                                      </p:to>
                                    </p:set>
                                    <p:animEffect transition="in" filter="box(out)">
                                      <p:cBhvr>
                                        <p:cTn id="17" dur="500"/>
                                        <p:tgtEl>
                                          <p:spTgt spid="14455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4549" grpId="0" autoUpdateAnimBg="0"/>
      <p:bldP spid="144550" grpId="0" autoUpdateAnimBg="0"/>
      <p:bldP spid="144551" grpId="0" autoUpdateAnimBg="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a:extLst>
              <a:ext uri="{FF2B5EF4-FFF2-40B4-BE49-F238E27FC236}">
                <a16:creationId xmlns:a16="http://schemas.microsoft.com/office/drawing/2014/main" id="{DF8E1DD6-AF28-4DEC-ACA2-CE5B488F5079}"/>
              </a:ext>
            </a:extLst>
          </p:cNvPr>
          <p:cNvSpPr>
            <a:spLocks noGrp="1" noChangeArrowheads="1"/>
          </p:cNvSpPr>
          <p:nvPr>
            <p:ph type="title"/>
          </p:nvPr>
        </p:nvSpPr>
        <p:spPr>
          <a:xfrm>
            <a:off x="838200" y="-28967"/>
            <a:ext cx="10515600" cy="1325563"/>
          </a:xfrm>
        </p:spPr>
        <p:txBody>
          <a:bodyPr/>
          <a:lstStyle/>
          <a:p>
            <a:pPr algn="ctr"/>
            <a:r>
              <a:rPr lang="en-US" altLang="en-US" b="0" dirty="0">
                <a:latin typeface="Comic Sans MS" panose="030F0702030302020204" pitchFamily="66" charset="0"/>
              </a:rPr>
              <a:t>PLA: Examples</a:t>
            </a:r>
            <a:endParaRPr lang="en-US" altLang="en-US" dirty="0">
              <a:latin typeface="Comic Sans MS" panose="030F0702030302020204" pitchFamily="66" charset="0"/>
            </a:endParaRPr>
          </a:p>
        </p:txBody>
      </p:sp>
      <p:graphicFrame>
        <p:nvGraphicFramePr>
          <p:cNvPr id="58371" name="Object 2">
            <a:extLst>
              <a:ext uri="{FF2B5EF4-FFF2-40B4-BE49-F238E27FC236}">
                <a16:creationId xmlns:a16="http://schemas.microsoft.com/office/drawing/2014/main" id="{D3C4CC36-F10F-488D-BEB9-6173CA19F7FE}"/>
              </a:ext>
            </a:extLst>
          </p:cNvPr>
          <p:cNvGraphicFramePr>
            <a:graphicFrameLocks noChangeAspect="1"/>
          </p:cNvGraphicFramePr>
          <p:nvPr/>
        </p:nvGraphicFramePr>
        <p:xfrm>
          <a:off x="3035301" y="1243014"/>
          <a:ext cx="7019925" cy="4706937"/>
        </p:xfrm>
        <a:graphic>
          <a:graphicData uri="http://schemas.openxmlformats.org/presentationml/2006/ole">
            <mc:AlternateContent xmlns:mc="http://schemas.openxmlformats.org/markup-compatibility/2006">
              <mc:Choice xmlns:v="urn:schemas-microsoft-com:vml" Requires="v">
                <p:oleObj name="Visio" r:id="rId2" imgW="4119433" imgH="2761732" progId="Visio.Drawing.11">
                  <p:embed/>
                </p:oleObj>
              </mc:Choice>
              <mc:Fallback>
                <p:oleObj name="Visio" r:id="rId2" imgW="4119433" imgH="2761732" progId="Visio.Drawing.11">
                  <p:embed/>
                  <p:pic>
                    <p:nvPicPr>
                      <p:cNvPr id="58371" name="Object 2">
                        <a:extLst>
                          <a:ext uri="{FF2B5EF4-FFF2-40B4-BE49-F238E27FC236}">
                            <a16:creationId xmlns:a16="http://schemas.microsoft.com/office/drawing/2014/main" id="{D3C4CC36-F10F-488D-BEB9-6173CA19F7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35301" y="1243014"/>
                        <a:ext cx="7019925" cy="47069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536584" name="Rectangle 8">
            <a:extLst>
              <a:ext uri="{FF2B5EF4-FFF2-40B4-BE49-F238E27FC236}">
                <a16:creationId xmlns:a16="http://schemas.microsoft.com/office/drawing/2014/main" id="{EDE47828-8B71-40B7-9754-E02FE0EBBC3C}"/>
              </a:ext>
            </a:extLst>
          </p:cNvPr>
          <p:cNvSpPr>
            <a:spLocks noChangeArrowheads="1"/>
          </p:cNvSpPr>
          <p:nvPr/>
        </p:nvSpPr>
        <p:spPr bwMode="auto">
          <a:xfrm>
            <a:off x="2705100" y="1271589"/>
            <a:ext cx="1570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000" i="1" dirty="0">
                <a:solidFill>
                  <a:schemeClr val="accent2"/>
                </a:solidFill>
                <a:latin typeface="Times New Roman" panose="02020603050405020304" pitchFamily="18" charset="0"/>
                <a:cs typeface="Times New Roman" panose="02020603050405020304" pitchFamily="18" charset="0"/>
              </a:rPr>
              <a:t>A</a:t>
            </a:r>
          </a:p>
        </p:txBody>
      </p:sp>
      <p:sp>
        <p:nvSpPr>
          <p:cNvPr id="536585" name="Rectangle 9">
            <a:extLst>
              <a:ext uri="{FF2B5EF4-FFF2-40B4-BE49-F238E27FC236}">
                <a16:creationId xmlns:a16="http://schemas.microsoft.com/office/drawing/2014/main" id="{38BA5152-D967-40EA-BE6A-D2D6E4C619FD}"/>
              </a:ext>
            </a:extLst>
          </p:cNvPr>
          <p:cNvSpPr>
            <a:spLocks noChangeArrowheads="1"/>
          </p:cNvSpPr>
          <p:nvPr/>
        </p:nvSpPr>
        <p:spPr bwMode="auto">
          <a:xfrm>
            <a:off x="2692400" y="1735139"/>
            <a:ext cx="157094"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000" i="1" dirty="0">
                <a:solidFill>
                  <a:schemeClr val="accent2"/>
                </a:solidFill>
                <a:latin typeface="Times New Roman" panose="02020603050405020304" pitchFamily="18" charset="0"/>
                <a:cs typeface="Times New Roman" panose="02020603050405020304" pitchFamily="18" charset="0"/>
              </a:rPr>
              <a:t>B</a:t>
            </a:r>
          </a:p>
        </p:txBody>
      </p:sp>
      <p:sp>
        <p:nvSpPr>
          <p:cNvPr id="536586" name="Rectangle 10">
            <a:extLst>
              <a:ext uri="{FF2B5EF4-FFF2-40B4-BE49-F238E27FC236}">
                <a16:creationId xmlns:a16="http://schemas.microsoft.com/office/drawing/2014/main" id="{95D2C43C-BE5A-4891-B9E9-3469B79FF1D2}"/>
              </a:ext>
            </a:extLst>
          </p:cNvPr>
          <p:cNvSpPr>
            <a:spLocks noChangeArrowheads="1"/>
          </p:cNvSpPr>
          <p:nvPr/>
        </p:nvSpPr>
        <p:spPr bwMode="auto">
          <a:xfrm>
            <a:off x="2674938" y="2219326"/>
            <a:ext cx="153888" cy="3077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wrap="none"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r>
              <a:rPr lang="en-US" altLang="en-US" sz="2000" i="1">
                <a:solidFill>
                  <a:schemeClr val="accent2"/>
                </a:solidFill>
                <a:latin typeface="Comic Sans MS" panose="030F0702030302020204" pitchFamily="66" charset="0"/>
                <a:cs typeface="Times New Roman" panose="02020603050405020304" pitchFamily="18" charset="0"/>
              </a:rPr>
              <a:t>C</a:t>
            </a:r>
          </a:p>
        </p:txBody>
      </p:sp>
      <p:grpSp>
        <p:nvGrpSpPr>
          <p:cNvPr id="2" name="Group 11">
            <a:extLst>
              <a:ext uri="{FF2B5EF4-FFF2-40B4-BE49-F238E27FC236}">
                <a16:creationId xmlns:a16="http://schemas.microsoft.com/office/drawing/2014/main" id="{44F586F2-F87F-40EE-9489-0DA919D9E46A}"/>
              </a:ext>
            </a:extLst>
          </p:cNvPr>
          <p:cNvGrpSpPr>
            <a:grpSpLocks noChangeAspect="1"/>
          </p:cNvGrpSpPr>
          <p:nvPr/>
        </p:nvGrpSpPr>
        <p:grpSpPr bwMode="auto">
          <a:xfrm>
            <a:off x="4135439" y="2767014"/>
            <a:ext cx="90487" cy="90487"/>
            <a:chOff x="3726" y="1082"/>
            <a:chExt cx="115" cy="115"/>
          </a:xfrm>
        </p:grpSpPr>
        <p:sp>
          <p:nvSpPr>
            <p:cNvPr id="58427" name="Line 12">
              <a:extLst>
                <a:ext uri="{FF2B5EF4-FFF2-40B4-BE49-F238E27FC236}">
                  <a16:creationId xmlns:a16="http://schemas.microsoft.com/office/drawing/2014/main" id="{A55B11B2-0A86-4FBE-8C6B-4322B80A3F5E}"/>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28" name="Line 13">
              <a:extLst>
                <a:ext uri="{FF2B5EF4-FFF2-40B4-BE49-F238E27FC236}">
                  <a16:creationId xmlns:a16="http://schemas.microsoft.com/office/drawing/2014/main" id="{F0F63451-654F-4BE9-A760-BEB8D526278C}"/>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3" name="Group 14">
            <a:extLst>
              <a:ext uri="{FF2B5EF4-FFF2-40B4-BE49-F238E27FC236}">
                <a16:creationId xmlns:a16="http://schemas.microsoft.com/office/drawing/2014/main" id="{816C161E-82E2-4B4E-9D5C-96781F24473F}"/>
              </a:ext>
            </a:extLst>
          </p:cNvPr>
          <p:cNvGrpSpPr>
            <a:grpSpLocks noChangeAspect="1"/>
          </p:cNvGrpSpPr>
          <p:nvPr/>
        </p:nvGrpSpPr>
        <p:grpSpPr bwMode="auto">
          <a:xfrm>
            <a:off x="5054600" y="2767014"/>
            <a:ext cx="90488" cy="90487"/>
            <a:chOff x="3726" y="1082"/>
            <a:chExt cx="115" cy="115"/>
          </a:xfrm>
        </p:grpSpPr>
        <p:sp>
          <p:nvSpPr>
            <p:cNvPr id="58425" name="Line 15">
              <a:extLst>
                <a:ext uri="{FF2B5EF4-FFF2-40B4-BE49-F238E27FC236}">
                  <a16:creationId xmlns:a16="http://schemas.microsoft.com/office/drawing/2014/main" id="{46462160-2321-4027-A0C2-247AE530753E}"/>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26" name="Line 16">
              <a:extLst>
                <a:ext uri="{FF2B5EF4-FFF2-40B4-BE49-F238E27FC236}">
                  <a16:creationId xmlns:a16="http://schemas.microsoft.com/office/drawing/2014/main" id="{D9592653-D554-431C-9B2B-8DA8F1F92F84}"/>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4" name="Group 17">
            <a:extLst>
              <a:ext uri="{FF2B5EF4-FFF2-40B4-BE49-F238E27FC236}">
                <a16:creationId xmlns:a16="http://schemas.microsoft.com/office/drawing/2014/main" id="{F7E29152-6EA1-409C-AADD-0180DB976FDA}"/>
              </a:ext>
            </a:extLst>
          </p:cNvPr>
          <p:cNvGrpSpPr>
            <a:grpSpLocks noChangeAspect="1"/>
          </p:cNvGrpSpPr>
          <p:nvPr/>
        </p:nvGrpSpPr>
        <p:grpSpPr bwMode="auto">
          <a:xfrm>
            <a:off x="4135439" y="3228975"/>
            <a:ext cx="90487" cy="90488"/>
            <a:chOff x="3726" y="1082"/>
            <a:chExt cx="115" cy="115"/>
          </a:xfrm>
        </p:grpSpPr>
        <p:sp>
          <p:nvSpPr>
            <p:cNvPr id="58423" name="Line 18">
              <a:extLst>
                <a:ext uri="{FF2B5EF4-FFF2-40B4-BE49-F238E27FC236}">
                  <a16:creationId xmlns:a16="http://schemas.microsoft.com/office/drawing/2014/main" id="{BE6466F7-E8FC-4F9A-BAF6-4C1CD4DF5D19}"/>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24" name="Line 19">
              <a:extLst>
                <a:ext uri="{FF2B5EF4-FFF2-40B4-BE49-F238E27FC236}">
                  <a16:creationId xmlns:a16="http://schemas.microsoft.com/office/drawing/2014/main" id="{CD461E4E-437D-48B4-9B4E-2E4ABEACFF94}"/>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5" name="Group 20">
            <a:extLst>
              <a:ext uri="{FF2B5EF4-FFF2-40B4-BE49-F238E27FC236}">
                <a16:creationId xmlns:a16="http://schemas.microsoft.com/office/drawing/2014/main" id="{8909715D-1FF6-4FA9-8DCA-CA47AA4BC53C}"/>
              </a:ext>
            </a:extLst>
          </p:cNvPr>
          <p:cNvGrpSpPr>
            <a:grpSpLocks noChangeAspect="1"/>
          </p:cNvGrpSpPr>
          <p:nvPr/>
        </p:nvGrpSpPr>
        <p:grpSpPr bwMode="auto">
          <a:xfrm>
            <a:off x="5362575" y="3227389"/>
            <a:ext cx="90488" cy="90487"/>
            <a:chOff x="3726" y="1082"/>
            <a:chExt cx="115" cy="115"/>
          </a:xfrm>
        </p:grpSpPr>
        <p:sp>
          <p:nvSpPr>
            <p:cNvPr id="58421" name="Line 21">
              <a:extLst>
                <a:ext uri="{FF2B5EF4-FFF2-40B4-BE49-F238E27FC236}">
                  <a16:creationId xmlns:a16="http://schemas.microsoft.com/office/drawing/2014/main" id="{BB574712-0EDA-4F22-96B1-2A8E12BCE8A5}"/>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22" name="Line 22">
              <a:extLst>
                <a:ext uri="{FF2B5EF4-FFF2-40B4-BE49-F238E27FC236}">
                  <a16:creationId xmlns:a16="http://schemas.microsoft.com/office/drawing/2014/main" id="{E42A0B43-39B9-4B50-A6FC-827CFDFBAF3B}"/>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6" name="Group 23">
            <a:extLst>
              <a:ext uri="{FF2B5EF4-FFF2-40B4-BE49-F238E27FC236}">
                <a16:creationId xmlns:a16="http://schemas.microsoft.com/office/drawing/2014/main" id="{CEE0378C-A75B-4B4A-9B87-AC385FA378DC}"/>
              </a:ext>
            </a:extLst>
          </p:cNvPr>
          <p:cNvGrpSpPr>
            <a:grpSpLocks noChangeAspect="1"/>
          </p:cNvGrpSpPr>
          <p:nvPr/>
        </p:nvGrpSpPr>
        <p:grpSpPr bwMode="auto">
          <a:xfrm>
            <a:off x="4440239" y="3687764"/>
            <a:ext cx="90487" cy="90487"/>
            <a:chOff x="3726" y="1082"/>
            <a:chExt cx="115" cy="115"/>
          </a:xfrm>
        </p:grpSpPr>
        <p:sp>
          <p:nvSpPr>
            <p:cNvPr id="58419" name="Line 24">
              <a:extLst>
                <a:ext uri="{FF2B5EF4-FFF2-40B4-BE49-F238E27FC236}">
                  <a16:creationId xmlns:a16="http://schemas.microsoft.com/office/drawing/2014/main" id="{9429310F-44A8-44C7-A83B-4860F2211355}"/>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20" name="Line 25">
              <a:extLst>
                <a:ext uri="{FF2B5EF4-FFF2-40B4-BE49-F238E27FC236}">
                  <a16:creationId xmlns:a16="http://schemas.microsoft.com/office/drawing/2014/main" id="{452A7465-1667-46B8-9DC1-7BD5C21A02DE}"/>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7" name="Group 26">
            <a:extLst>
              <a:ext uri="{FF2B5EF4-FFF2-40B4-BE49-F238E27FC236}">
                <a16:creationId xmlns:a16="http://schemas.microsoft.com/office/drawing/2014/main" id="{FD475FC0-A464-4DB0-B97B-E39218836736}"/>
              </a:ext>
            </a:extLst>
          </p:cNvPr>
          <p:cNvGrpSpPr>
            <a:grpSpLocks noChangeAspect="1"/>
          </p:cNvGrpSpPr>
          <p:nvPr/>
        </p:nvGrpSpPr>
        <p:grpSpPr bwMode="auto">
          <a:xfrm>
            <a:off x="4746625" y="3687764"/>
            <a:ext cx="90488" cy="90487"/>
            <a:chOff x="3726" y="1082"/>
            <a:chExt cx="115" cy="115"/>
          </a:xfrm>
        </p:grpSpPr>
        <p:sp>
          <p:nvSpPr>
            <p:cNvPr id="58417" name="Line 27">
              <a:extLst>
                <a:ext uri="{FF2B5EF4-FFF2-40B4-BE49-F238E27FC236}">
                  <a16:creationId xmlns:a16="http://schemas.microsoft.com/office/drawing/2014/main" id="{D2AA8144-7E2E-4F4F-BE5B-5FC4A7173447}"/>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18" name="Line 28">
              <a:extLst>
                <a:ext uri="{FF2B5EF4-FFF2-40B4-BE49-F238E27FC236}">
                  <a16:creationId xmlns:a16="http://schemas.microsoft.com/office/drawing/2014/main" id="{5DC2BA9F-4CF6-4A0C-84F5-2BC2A7BA7B36}"/>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8" name="Group 29">
            <a:extLst>
              <a:ext uri="{FF2B5EF4-FFF2-40B4-BE49-F238E27FC236}">
                <a16:creationId xmlns:a16="http://schemas.microsoft.com/office/drawing/2014/main" id="{4AA9696E-753A-4AA9-8250-274E89531437}"/>
              </a:ext>
            </a:extLst>
          </p:cNvPr>
          <p:cNvGrpSpPr>
            <a:grpSpLocks noChangeAspect="1"/>
          </p:cNvGrpSpPr>
          <p:nvPr/>
        </p:nvGrpSpPr>
        <p:grpSpPr bwMode="auto">
          <a:xfrm>
            <a:off x="5668964" y="3687764"/>
            <a:ext cx="90487" cy="90487"/>
            <a:chOff x="3726" y="1082"/>
            <a:chExt cx="115" cy="115"/>
          </a:xfrm>
        </p:grpSpPr>
        <p:sp>
          <p:nvSpPr>
            <p:cNvPr id="58415" name="Line 30">
              <a:extLst>
                <a:ext uri="{FF2B5EF4-FFF2-40B4-BE49-F238E27FC236}">
                  <a16:creationId xmlns:a16="http://schemas.microsoft.com/office/drawing/2014/main" id="{D12B4729-9A51-4B05-9932-39E6F72AF7F3}"/>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16" name="Line 31">
              <a:extLst>
                <a:ext uri="{FF2B5EF4-FFF2-40B4-BE49-F238E27FC236}">
                  <a16:creationId xmlns:a16="http://schemas.microsoft.com/office/drawing/2014/main" id="{058E8064-2E28-4A49-92FB-550060B734E7}"/>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9" name="Group 32">
            <a:extLst>
              <a:ext uri="{FF2B5EF4-FFF2-40B4-BE49-F238E27FC236}">
                <a16:creationId xmlns:a16="http://schemas.microsoft.com/office/drawing/2014/main" id="{BFEA96C5-1EE5-47D0-8ADA-C58CC008264B}"/>
              </a:ext>
            </a:extLst>
          </p:cNvPr>
          <p:cNvGrpSpPr>
            <a:grpSpLocks noChangeAspect="1"/>
          </p:cNvGrpSpPr>
          <p:nvPr/>
        </p:nvGrpSpPr>
        <p:grpSpPr bwMode="auto">
          <a:xfrm>
            <a:off x="4748214" y="4146550"/>
            <a:ext cx="90487" cy="90488"/>
            <a:chOff x="3726" y="1082"/>
            <a:chExt cx="115" cy="115"/>
          </a:xfrm>
        </p:grpSpPr>
        <p:sp>
          <p:nvSpPr>
            <p:cNvPr id="58413" name="Line 33">
              <a:extLst>
                <a:ext uri="{FF2B5EF4-FFF2-40B4-BE49-F238E27FC236}">
                  <a16:creationId xmlns:a16="http://schemas.microsoft.com/office/drawing/2014/main" id="{0B396B15-7578-42A3-85E8-58AE18B29477}"/>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14" name="Line 34">
              <a:extLst>
                <a:ext uri="{FF2B5EF4-FFF2-40B4-BE49-F238E27FC236}">
                  <a16:creationId xmlns:a16="http://schemas.microsoft.com/office/drawing/2014/main" id="{70FBA1F9-56EB-4EC1-9063-21FCB48D140D}"/>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0" name="Group 35">
            <a:extLst>
              <a:ext uri="{FF2B5EF4-FFF2-40B4-BE49-F238E27FC236}">
                <a16:creationId xmlns:a16="http://schemas.microsoft.com/office/drawing/2014/main" id="{445FCC2F-F90D-4E1D-A1E3-05719EA14B5A}"/>
              </a:ext>
            </a:extLst>
          </p:cNvPr>
          <p:cNvGrpSpPr>
            <a:grpSpLocks noChangeAspect="1"/>
          </p:cNvGrpSpPr>
          <p:nvPr/>
        </p:nvGrpSpPr>
        <p:grpSpPr bwMode="auto">
          <a:xfrm>
            <a:off x="5362575" y="4146550"/>
            <a:ext cx="90488" cy="90488"/>
            <a:chOff x="3726" y="1082"/>
            <a:chExt cx="115" cy="115"/>
          </a:xfrm>
        </p:grpSpPr>
        <p:sp>
          <p:nvSpPr>
            <p:cNvPr id="58411" name="Line 36">
              <a:extLst>
                <a:ext uri="{FF2B5EF4-FFF2-40B4-BE49-F238E27FC236}">
                  <a16:creationId xmlns:a16="http://schemas.microsoft.com/office/drawing/2014/main" id="{192CD12A-78F6-4967-BB05-C7366F6551EF}"/>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12" name="Line 37">
              <a:extLst>
                <a:ext uri="{FF2B5EF4-FFF2-40B4-BE49-F238E27FC236}">
                  <a16:creationId xmlns:a16="http://schemas.microsoft.com/office/drawing/2014/main" id="{29E826EF-FDCB-43F0-9DF9-878E688FD5CE}"/>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1" name="Group 38">
            <a:extLst>
              <a:ext uri="{FF2B5EF4-FFF2-40B4-BE49-F238E27FC236}">
                <a16:creationId xmlns:a16="http://schemas.microsoft.com/office/drawing/2014/main" id="{21771150-0899-4069-8ACF-42DA3F9C9B96}"/>
              </a:ext>
            </a:extLst>
          </p:cNvPr>
          <p:cNvGrpSpPr>
            <a:grpSpLocks noChangeAspect="1"/>
          </p:cNvGrpSpPr>
          <p:nvPr/>
        </p:nvGrpSpPr>
        <p:grpSpPr bwMode="auto">
          <a:xfrm>
            <a:off x="7507289" y="2765425"/>
            <a:ext cx="90487" cy="90488"/>
            <a:chOff x="3726" y="1082"/>
            <a:chExt cx="115" cy="115"/>
          </a:xfrm>
        </p:grpSpPr>
        <p:sp>
          <p:nvSpPr>
            <p:cNvPr id="58409" name="Line 39">
              <a:extLst>
                <a:ext uri="{FF2B5EF4-FFF2-40B4-BE49-F238E27FC236}">
                  <a16:creationId xmlns:a16="http://schemas.microsoft.com/office/drawing/2014/main" id="{3B9F5A33-FD22-48AE-B81C-0CC087F7128B}"/>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10" name="Line 40">
              <a:extLst>
                <a:ext uri="{FF2B5EF4-FFF2-40B4-BE49-F238E27FC236}">
                  <a16:creationId xmlns:a16="http://schemas.microsoft.com/office/drawing/2014/main" id="{9415BE25-3020-423E-A8D2-D9AE9E8F19A7}"/>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2" name="Group 41">
            <a:extLst>
              <a:ext uri="{FF2B5EF4-FFF2-40B4-BE49-F238E27FC236}">
                <a16:creationId xmlns:a16="http://schemas.microsoft.com/office/drawing/2014/main" id="{ED875702-D02A-41B9-8E57-0FEDB77E8CE9}"/>
              </a:ext>
            </a:extLst>
          </p:cNvPr>
          <p:cNvGrpSpPr>
            <a:grpSpLocks noChangeAspect="1"/>
          </p:cNvGrpSpPr>
          <p:nvPr/>
        </p:nvGrpSpPr>
        <p:grpSpPr bwMode="auto">
          <a:xfrm>
            <a:off x="7510464" y="3227389"/>
            <a:ext cx="90487" cy="90487"/>
            <a:chOff x="3726" y="1082"/>
            <a:chExt cx="115" cy="115"/>
          </a:xfrm>
        </p:grpSpPr>
        <p:sp>
          <p:nvSpPr>
            <p:cNvPr id="58407" name="Line 42">
              <a:extLst>
                <a:ext uri="{FF2B5EF4-FFF2-40B4-BE49-F238E27FC236}">
                  <a16:creationId xmlns:a16="http://schemas.microsoft.com/office/drawing/2014/main" id="{0211D6F5-B018-4A6A-87FF-F1379BED5921}"/>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08" name="Line 43">
              <a:extLst>
                <a:ext uri="{FF2B5EF4-FFF2-40B4-BE49-F238E27FC236}">
                  <a16:creationId xmlns:a16="http://schemas.microsoft.com/office/drawing/2014/main" id="{0EE543EB-EE32-4731-93EC-E992E6DD6427}"/>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3" name="Group 44">
            <a:extLst>
              <a:ext uri="{FF2B5EF4-FFF2-40B4-BE49-F238E27FC236}">
                <a16:creationId xmlns:a16="http://schemas.microsoft.com/office/drawing/2014/main" id="{331E1D9E-9AD6-45F9-97E6-A2B479A566C8}"/>
              </a:ext>
            </a:extLst>
          </p:cNvPr>
          <p:cNvGrpSpPr>
            <a:grpSpLocks noChangeAspect="1"/>
          </p:cNvGrpSpPr>
          <p:nvPr/>
        </p:nvGrpSpPr>
        <p:grpSpPr bwMode="auto">
          <a:xfrm>
            <a:off x="7510464" y="3687764"/>
            <a:ext cx="90487" cy="90487"/>
            <a:chOff x="3726" y="1082"/>
            <a:chExt cx="115" cy="115"/>
          </a:xfrm>
        </p:grpSpPr>
        <p:sp>
          <p:nvSpPr>
            <p:cNvPr id="58405" name="Line 45">
              <a:extLst>
                <a:ext uri="{FF2B5EF4-FFF2-40B4-BE49-F238E27FC236}">
                  <a16:creationId xmlns:a16="http://schemas.microsoft.com/office/drawing/2014/main" id="{AF4E42A9-D5E0-4556-A71E-7D9FB4460F96}"/>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06" name="Line 46">
              <a:extLst>
                <a:ext uri="{FF2B5EF4-FFF2-40B4-BE49-F238E27FC236}">
                  <a16:creationId xmlns:a16="http://schemas.microsoft.com/office/drawing/2014/main" id="{3B3D46E9-33E7-4A7E-A1F5-7CA9B39E9A48}"/>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4" name="Group 47">
            <a:extLst>
              <a:ext uri="{FF2B5EF4-FFF2-40B4-BE49-F238E27FC236}">
                <a16:creationId xmlns:a16="http://schemas.microsoft.com/office/drawing/2014/main" id="{BD6DC8A5-B338-468A-BB8F-4446ADC60E68}"/>
              </a:ext>
            </a:extLst>
          </p:cNvPr>
          <p:cNvGrpSpPr>
            <a:grpSpLocks noChangeAspect="1"/>
          </p:cNvGrpSpPr>
          <p:nvPr/>
        </p:nvGrpSpPr>
        <p:grpSpPr bwMode="auto">
          <a:xfrm>
            <a:off x="6894514" y="4146550"/>
            <a:ext cx="90487" cy="90488"/>
            <a:chOff x="3726" y="1082"/>
            <a:chExt cx="115" cy="115"/>
          </a:xfrm>
        </p:grpSpPr>
        <p:sp>
          <p:nvSpPr>
            <p:cNvPr id="58403" name="Line 48">
              <a:extLst>
                <a:ext uri="{FF2B5EF4-FFF2-40B4-BE49-F238E27FC236}">
                  <a16:creationId xmlns:a16="http://schemas.microsoft.com/office/drawing/2014/main" id="{3D4CB600-7A48-4CFE-9C0B-3F3DAFADC58D}"/>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04" name="Line 49">
              <a:extLst>
                <a:ext uri="{FF2B5EF4-FFF2-40B4-BE49-F238E27FC236}">
                  <a16:creationId xmlns:a16="http://schemas.microsoft.com/office/drawing/2014/main" id="{3D1CD4F2-D6FB-49F9-8AD7-008E71F63041}"/>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5" name="Group 50">
            <a:extLst>
              <a:ext uri="{FF2B5EF4-FFF2-40B4-BE49-F238E27FC236}">
                <a16:creationId xmlns:a16="http://schemas.microsoft.com/office/drawing/2014/main" id="{D5FD8D3A-D067-4393-A2FD-04B6EA6DA0C3}"/>
              </a:ext>
            </a:extLst>
          </p:cNvPr>
          <p:cNvGrpSpPr>
            <a:grpSpLocks noChangeAspect="1"/>
          </p:cNvGrpSpPr>
          <p:nvPr/>
        </p:nvGrpSpPr>
        <p:grpSpPr bwMode="auto">
          <a:xfrm>
            <a:off x="6897689" y="3227389"/>
            <a:ext cx="90487" cy="90487"/>
            <a:chOff x="3726" y="1082"/>
            <a:chExt cx="115" cy="115"/>
          </a:xfrm>
        </p:grpSpPr>
        <p:sp>
          <p:nvSpPr>
            <p:cNvPr id="58401" name="Line 51">
              <a:extLst>
                <a:ext uri="{FF2B5EF4-FFF2-40B4-BE49-F238E27FC236}">
                  <a16:creationId xmlns:a16="http://schemas.microsoft.com/office/drawing/2014/main" id="{17C2FAB1-7D9E-4848-8323-DB62A7744354}"/>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02" name="Line 52">
              <a:extLst>
                <a:ext uri="{FF2B5EF4-FFF2-40B4-BE49-F238E27FC236}">
                  <a16:creationId xmlns:a16="http://schemas.microsoft.com/office/drawing/2014/main" id="{835B3787-E8D6-4026-BB62-86D73795AB54}"/>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6" name="Group 53">
            <a:extLst>
              <a:ext uri="{FF2B5EF4-FFF2-40B4-BE49-F238E27FC236}">
                <a16:creationId xmlns:a16="http://schemas.microsoft.com/office/drawing/2014/main" id="{D901FD70-8A9C-4FC1-87B9-DB8AF8707874}"/>
              </a:ext>
            </a:extLst>
          </p:cNvPr>
          <p:cNvGrpSpPr>
            <a:grpSpLocks noChangeAspect="1"/>
          </p:cNvGrpSpPr>
          <p:nvPr/>
        </p:nvGrpSpPr>
        <p:grpSpPr bwMode="auto">
          <a:xfrm>
            <a:off x="8582025" y="4454525"/>
            <a:ext cx="90488" cy="90488"/>
            <a:chOff x="3726" y="1082"/>
            <a:chExt cx="115" cy="115"/>
          </a:xfrm>
        </p:grpSpPr>
        <p:sp>
          <p:nvSpPr>
            <p:cNvPr id="58399" name="Line 54">
              <a:extLst>
                <a:ext uri="{FF2B5EF4-FFF2-40B4-BE49-F238E27FC236}">
                  <a16:creationId xmlns:a16="http://schemas.microsoft.com/office/drawing/2014/main" id="{7F10319E-6219-4A68-9750-09E7AC13F919}"/>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400" name="Line 55">
              <a:extLst>
                <a:ext uri="{FF2B5EF4-FFF2-40B4-BE49-F238E27FC236}">
                  <a16:creationId xmlns:a16="http://schemas.microsoft.com/office/drawing/2014/main" id="{FC03018F-6045-4ACC-9D77-F1EA0DCBA3CD}"/>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17" name="Group 56">
            <a:extLst>
              <a:ext uri="{FF2B5EF4-FFF2-40B4-BE49-F238E27FC236}">
                <a16:creationId xmlns:a16="http://schemas.microsoft.com/office/drawing/2014/main" id="{E79F5193-D1CA-463A-8847-BF51CD7B8159}"/>
              </a:ext>
            </a:extLst>
          </p:cNvPr>
          <p:cNvGrpSpPr>
            <a:grpSpLocks noChangeAspect="1"/>
          </p:cNvGrpSpPr>
          <p:nvPr/>
        </p:nvGrpSpPr>
        <p:grpSpPr bwMode="auto">
          <a:xfrm>
            <a:off x="8272464" y="4699000"/>
            <a:ext cx="90487" cy="90488"/>
            <a:chOff x="3726" y="1082"/>
            <a:chExt cx="115" cy="115"/>
          </a:xfrm>
        </p:grpSpPr>
        <p:sp>
          <p:nvSpPr>
            <p:cNvPr id="58397" name="Line 57">
              <a:extLst>
                <a:ext uri="{FF2B5EF4-FFF2-40B4-BE49-F238E27FC236}">
                  <a16:creationId xmlns:a16="http://schemas.microsoft.com/office/drawing/2014/main" id="{939EE1A1-231B-419C-B828-32E143818663}"/>
                </a:ext>
              </a:extLst>
            </p:cNvPr>
            <p:cNvSpPr>
              <a:spLocks noChangeAspect="1" noChangeShapeType="1"/>
            </p:cNvSpPr>
            <p:nvPr/>
          </p:nvSpPr>
          <p:spPr bwMode="auto">
            <a:xfrm flipH="1">
              <a:off x="3728" y="1083"/>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sp>
          <p:nvSpPr>
            <p:cNvPr id="58398" name="Line 58">
              <a:extLst>
                <a:ext uri="{FF2B5EF4-FFF2-40B4-BE49-F238E27FC236}">
                  <a16:creationId xmlns:a16="http://schemas.microsoft.com/office/drawing/2014/main" id="{F21E5B35-A929-4996-807A-372C4A31697A}"/>
                </a:ext>
              </a:extLst>
            </p:cNvPr>
            <p:cNvSpPr>
              <a:spLocks noChangeAspect="1" noChangeShapeType="1"/>
            </p:cNvSpPr>
            <p:nvPr/>
          </p:nvSpPr>
          <p:spPr bwMode="auto">
            <a:xfrm>
              <a:off x="3726" y="1082"/>
              <a:ext cx="113" cy="114"/>
            </a:xfrm>
            <a:prstGeom prst="line">
              <a:avLst/>
            </a:prstGeom>
            <a:noFill/>
            <a:ln w="38100">
              <a:solidFill>
                <a:srgbClr val="C00000"/>
              </a:solidFill>
              <a:round/>
              <a:headEnd/>
              <a:tailEnd/>
            </a:ln>
            <a:extLst>
              <a:ext uri="{909E8E84-426E-40DD-AFC4-6F175D3DCCD1}">
                <a14:hiddenFill xmlns:a14="http://schemas.microsoft.com/office/drawing/2010/main">
                  <a:noFill/>
                </a14:hiddenFill>
              </a:ext>
            </a:extLst>
          </p:spPr>
          <p:txBody>
            <a:bodyPr lIns="0" tIns="0" rIns="0" bIns="0" anchor="ctr">
              <a:spAutoFit/>
            </a:bodyPr>
            <a:lstStyle/>
            <a:p>
              <a:endParaRPr lang="en-US"/>
            </a:p>
          </p:txBody>
        </p:sp>
      </p:grpSp>
      <p:grpSp>
        <p:nvGrpSpPr>
          <p:cNvPr id="58391" name="Group 62">
            <a:extLst>
              <a:ext uri="{FF2B5EF4-FFF2-40B4-BE49-F238E27FC236}">
                <a16:creationId xmlns:a16="http://schemas.microsoft.com/office/drawing/2014/main" id="{00B60004-FA23-4BB9-8DCC-B3A3E207FD6D}"/>
              </a:ext>
            </a:extLst>
          </p:cNvPr>
          <p:cNvGrpSpPr>
            <a:grpSpLocks/>
          </p:cNvGrpSpPr>
          <p:nvPr/>
        </p:nvGrpSpPr>
        <p:grpSpPr bwMode="auto">
          <a:xfrm>
            <a:off x="1955800" y="4508501"/>
            <a:ext cx="4140200" cy="1477963"/>
            <a:chOff x="431800" y="4508500"/>
            <a:chExt cx="4140200" cy="1477328"/>
          </a:xfrm>
        </p:grpSpPr>
        <p:sp>
          <p:nvSpPr>
            <p:cNvPr id="58392" name="Rectangle 6">
              <a:extLst>
                <a:ext uri="{FF2B5EF4-FFF2-40B4-BE49-F238E27FC236}">
                  <a16:creationId xmlns:a16="http://schemas.microsoft.com/office/drawing/2014/main" id="{2FE385BA-0F96-4D2F-8BCA-612E1A15979D}"/>
                </a:ext>
              </a:extLst>
            </p:cNvPr>
            <p:cNvSpPr>
              <a:spLocks noChangeArrowheads="1"/>
            </p:cNvSpPr>
            <p:nvPr/>
          </p:nvSpPr>
          <p:spPr bwMode="auto">
            <a:xfrm>
              <a:off x="431800" y="4508500"/>
              <a:ext cx="4140200"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lgn="ctr">
                  <a:solidFill>
                    <a:srgbClr val="000000"/>
                  </a:solidFill>
                  <a:miter lim="800000"/>
                  <a:headEnd/>
                  <a:tailEnd/>
                </a14:hiddenLine>
              </a:ext>
            </a:extLst>
          </p:spPr>
          <p:txBody>
            <a:bodyPr lIns="0" tIns="0" rIns="0" bIns="0">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
                  <a:srgbClr val="CC3300"/>
                </a:buClr>
                <a:buSzPct val="100000"/>
                <a:buFont typeface="Wingdings" panose="05000000000000000000" pitchFamily="2" charset="2"/>
                <a:buNone/>
              </a:pPr>
              <a:r>
                <a:rPr lang="en-US" altLang="en-US" sz="2400" i="1" dirty="0">
                  <a:solidFill>
                    <a:srgbClr val="080808"/>
                  </a:solidFill>
                  <a:latin typeface="Comic Sans MS" panose="030F0702030302020204" pitchFamily="66" charset="0"/>
                  <a:cs typeface="Times New Roman" panose="02020603050405020304" pitchFamily="18" charset="0"/>
                </a:rPr>
                <a:t>Example:</a:t>
              </a:r>
            </a:p>
            <a:p>
              <a:pPr eaLnBrk="1" hangingPunct="1">
                <a:spcBef>
                  <a:spcPct val="0"/>
                </a:spcBef>
                <a:buClr>
                  <a:srgbClr val="CC3300"/>
                </a:buClr>
                <a:buSzPct val="100000"/>
                <a:buFont typeface="Wingdings" panose="05000000000000000000" pitchFamily="2" charset="2"/>
                <a:buNone/>
              </a:pPr>
              <a:r>
                <a:rPr lang="en-US" altLang="en-US" sz="2400" i="1" dirty="0">
                  <a:solidFill>
                    <a:srgbClr val="080808"/>
                  </a:solidFill>
                  <a:latin typeface="Comic Sans MS" panose="030F0702030302020204" pitchFamily="66" charset="0"/>
                  <a:cs typeface="Times New Roman" panose="02020603050405020304" pitchFamily="18" charset="0"/>
                </a:rPr>
                <a:t>F</a:t>
              </a:r>
              <a:r>
                <a:rPr lang="en-US" altLang="en-US" sz="2400" baseline="-25000" dirty="0">
                  <a:solidFill>
                    <a:srgbClr val="080808"/>
                  </a:solidFill>
                  <a:latin typeface="Comic Sans MS" panose="030F0702030302020204" pitchFamily="66" charset="0"/>
                  <a:cs typeface="Times New Roman" panose="02020603050405020304" pitchFamily="18" charset="0"/>
                </a:rPr>
                <a:t>1</a:t>
              </a:r>
              <a:r>
                <a:rPr lang="en-US" altLang="en-US" sz="2400" i="1" dirty="0">
                  <a:solidFill>
                    <a:srgbClr val="080808"/>
                  </a:solidFill>
                  <a:latin typeface="Comic Sans MS" panose="030F0702030302020204" pitchFamily="66" charset="0"/>
                  <a:cs typeface="Times New Roman" panose="02020603050405020304" pitchFamily="18" charset="0"/>
                </a:rPr>
                <a:t> </a:t>
              </a:r>
              <a:r>
                <a:rPr lang="en-US" altLang="en-US" sz="2400" dirty="0">
                  <a:solidFill>
                    <a:srgbClr val="080808"/>
                  </a:solidFill>
                  <a:latin typeface="Comic Sans MS" panose="030F0702030302020204" pitchFamily="66" charset="0"/>
                  <a:cs typeface="Times New Roman" panose="02020603050405020304" pitchFamily="18" charset="0"/>
                </a:rPr>
                <a:t>=</a:t>
              </a:r>
              <a:r>
                <a:rPr lang="en-US" altLang="en-US" sz="2400" i="1" dirty="0">
                  <a:solidFill>
                    <a:srgbClr val="080808"/>
                  </a:solidFill>
                  <a:latin typeface="Comic Sans MS" panose="030F0702030302020204" pitchFamily="66" charset="0"/>
                  <a:cs typeface="Times New Roman" panose="02020603050405020304" pitchFamily="18" charset="0"/>
                </a:rPr>
                <a:t> A B</a:t>
              </a:r>
              <a:r>
                <a:rPr lang="en-US" altLang="en-US" sz="2400" dirty="0">
                  <a:solidFill>
                    <a:srgbClr val="080808"/>
                  </a:solidFill>
                  <a:latin typeface="Comic Sans MS" panose="030F0702030302020204" pitchFamily="66" charset="0"/>
                  <a:cs typeface="Times New Roman" panose="02020603050405020304" pitchFamily="18" charset="0"/>
                </a:rPr>
                <a:t> + </a:t>
              </a:r>
              <a:r>
                <a:rPr lang="en-US" altLang="en-US" sz="2400" i="1" dirty="0">
                  <a:solidFill>
                    <a:srgbClr val="080808"/>
                  </a:solidFill>
                  <a:latin typeface="Comic Sans MS" panose="030F0702030302020204" pitchFamily="66" charset="0"/>
                  <a:cs typeface="Times New Roman" panose="02020603050405020304" pitchFamily="18" charset="0"/>
                </a:rPr>
                <a:t>AC</a:t>
              </a:r>
              <a:r>
                <a:rPr lang="en-US" altLang="en-US" sz="2400" dirty="0">
                  <a:solidFill>
                    <a:srgbClr val="080808"/>
                  </a:solidFill>
                  <a:latin typeface="Comic Sans MS" panose="030F0702030302020204" pitchFamily="66" charset="0"/>
                  <a:cs typeface="Times New Roman" panose="02020603050405020304" pitchFamily="18" charset="0"/>
                </a:rPr>
                <a:t> + </a:t>
              </a:r>
              <a:r>
                <a:rPr lang="en-US" altLang="en-US" sz="2400" i="1" dirty="0">
                  <a:solidFill>
                    <a:srgbClr val="080808"/>
                  </a:solidFill>
                  <a:latin typeface="Comic Sans MS" panose="030F0702030302020204" pitchFamily="66" charset="0"/>
                  <a:cs typeface="Times New Roman" panose="02020603050405020304" pitchFamily="18" charset="0"/>
                </a:rPr>
                <a:t>A B C</a:t>
              </a:r>
              <a:endParaRPr lang="en-US" altLang="en-US" sz="2400" dirty="0">
                <a:solidFill>
                  <a:srgbClr val="080808"/>
                </a:solidFill>
                <a:latin typeface="Comic Sans MS" panose="030F0702030302020204" pitchFamily="66" charset="0"/>
                <a:cs typeface="Times New Roman" panose="02020603050405020304" pitchFamily="18" charset="0"/>
              </a:endParaRPr>
            </a:p>
            <a:p>
              <a:pPr eaLnBrk="1" hangingPunct="1">
                <a:spcBef>
                  <a:spcPct val="0"/>
                </a:spcBef>
                <a:buClr>
                  <a:srgbClr val="CC3300"/>
                </a:buClr>
                <a:buSzPct val="100000"/>
                <a:buFont typeface="Wingdings" panose="05000000000000000000" pitchFamily="2" charset="2"/>
                <a:buNone/>
              </a:pPr>
              <a:endParaRPr lang="en-US" altLang="en-US" sz="2400" i="1" dirty="0">
                <a:solidFill>
                  <a:srgbClr val="080808"/>
                </a:solidFill>
                <a:latin typeface="Comic Sans MS" panose="030F0702030302020204" pitchFamily="66" charset="0"/>
                <a:cs typeface="Times New Roman" panose="02020603050405020304" pitchFamily="18" charset="0"/>
              </a:endParaRPr>
            </a:p>
            <a:p>
              <a:pPr eaLnBrk="1" hangingPunct="1">
                <a:spcBef>
                  <a:spcPct val="0"/>
                </a:spcBef>
                <a:buClr>
                  <a:srgbClr val="CC3300"/>
                </a:buClr>
                <a:buSzPct val="100000"/>
                <a:buFont typeface="Wingdings" panose="05000000000000000000" pitchFamily="2" charset="2"/>
                <a:buNone/>
              </a:pPr>
              <a:r>
                <a:rPr lang="en-US" altLang="en-US" sz="2400" i="1" dirty="0">
                  <a:solidFill>
                    <a:srgbClr val="080808"/>
                  </a:solidFill>
                  <a:latin typeface="Comic Sans MS" panose="030F0702030302020204" pitchFamily="66" charset="0"/>
                  <a:cs typeface="Times New Roman" panose="02020603050405020304" pitchFamily="18" charset="0"/>
                </a:rPr>
                <a:t>F</a:t>
              </a:r>
              <a:r>
                <a:rPr lang="en-US" altLang="en-US" sz="2400" baseline="-25000" dirty="0">
                  <a:solidFill>
                    <a:srgbClr val="080808"/>
                  </a:solidFill>
                  <a:latin typeface="Comic Sans MS" panose="030F0702030302020204" pitchFamily="66" charset="0"/>
                  <a:cs typeface="Times New Roman" panose="02020603050405020304" pitchFamily="18" charset="0"/>
                </a:rPr>
                <a:t>2</a:t>
              </a:r>
              <a:r>
                <a:rPr lang="en-US" altLang="en-US" sz="2400" i="1" dirty="0">
                  <a:solidFill>
                    <a:srgbClr val="080808"/>
                  </a:solidFill>
                  <a:latin typeface="Comic Sans MS" panose="030F0702030302020204" pitchFamily="66" charset="0"/>
                  <a:cs typeface="Times New Roman" panose="02020603050405020304" pitchFamily="18" charset="0"/>
                </a:rPr>
                <a:t> </a:t>
              </a:r>
              <a:r>
                <a:rPr lang="en-US" altLang="en-US" sz="2400" dirty="0">
                  <a:solidFill>
                    <a:srgbClr val="080808"/>
                  </a:solidFill>
                  <a:latin typeface="Comic Sans MS" panose="030F0702030302020204" pitchFamily="66" charset="0"/>
                  <a:cs typeface="Times New Roman" panose="02020603050405020304" pitchFamily="18" charset="0"/>
                </a:rPr>
                <a:t>=</a:t>
              </a:r>
              <a:r>
                <a:rPr lang="en-US" altLang="en-US" sz="2400" i="1" dirty="0">
                  <a:solidFill>
                    <a:srgbClr val="080808"/>
                  </a:solidFill>
                  <a:latin typeface="Comic Sans MS" panose="030F0702030302020204" pitchFamily="66" charset="0"/>
                  <a:cs typeface="Times New Roman" panose="02020603050405020304" pitchFamily="18" charset="0"/>
                </a:rPr>
                <a:t> </a:t>
              </a:r>
              <a:r>
                <a:rPr lang="en-US" altLang="en-US" sz="2400" dirty="0">
                  <a:solidFill>
                    <a:srgbClr val="080808"/>
                  </a:solidFill>
                  <a:latin typeface="Comic Sans MS" panose="030F0702030302020204" pitchFamily="66" charset="0"/>
                  <a:cs typeface="Times New Roman" panose="02020603050405020304" pitchFamily="18" charset="0"/>
                </a:rPr>
                <a:t>(</a:t>
              </a:r>
              <a:r>
                <a:rPr lang="en-US" altLang="en-US" sz="2400" i="1" dirty="0">
                  <a:solidFill>
                    <a:srgbClr val="080808"/>
                  </a:solidFill>
                  <a:latin typeface="Comic Sans MS" panose="030F0702030302020204" pitchFamily="66" charset="0"/>
                  <a:cs typeface="Times New Roman" panose="02020603050405020304" pitchFamily="18" charset="0"/>
                </a:rPr>
                <a:t>AC</a:t>
              </a:r>
              <a:r>
                <a:rPr lang="en-US" altLang="en-US" sz="2400" dirty="0">
                  <a:solidFill>
                    <a:srgbClr val="080808"/>
                  </a:solidFill>
                  <a:latin typeface="Comic Sans MS" panose="030F0702030302020204" pitchFamily="66" charset="0"/>
                  <a:cs typeface="Times New Roman" panose="02020603050405020304" pitchFamily="18" charset="0"/>
                </a:rPr>
                <a:t> + </a:t>
              </a:r>
              <a:r>
                <a:rPr lang="en-US" altLang="en-US" sz="2400" i="1" dirty="0">
                  <a:solidFill>
                    <a:srgbClr val="080808"/>
                  </a:solidFill>
                  <a:latin typeface="Comic Sans MS" panose="030F0702030302020204" pitchFamily="66" charset="0"/>
                  <a:cs typeface="Times New Roman" panose="02020603050405020304" pitchFamily="18" charset="0"/>
                </a:rPr>
                <a:t>BC</a:t>
              </a:r>
              <a:r>
                <a:rPr lang="en-US" altLang="en-US" sz="2400" dirty="0">
                  <a:solidFill>
                    <a:srgbClr val="080808"/>
                  </a:solidFill>
                  <a:latin typeface="Comic Sans MS" panose="030F0702030302020204" pitchFamily="66" charset="0"/>
                  <a:cs typeface="Times New Roman" panose="02020603050405020304" pitchFamily="18" charset="0"/>
                </a:rPr>
                <a:t>)</a:t>
              </a:r>
            </a:p>
          </p:txBody>
        </p:sp>
        <p:cxnSp>
          <p:nvCxnSpPr>
            <p:cNvPr id="58" name="Straight Connector 57">
              <a:extLst>
                <a:ext uri="{FF2B5EF4-FFF2-40B4-BE49-F238E27FC236}">
                  <a16:creationId xmlns:a16="http://schemas.microsoft.com/office/drawing/2014/main" id="{D28ACD12-A079-4225-9197-E25B6A60848B}"/>
                </a:ext>
              </a:extLst>
            </p:cNvPr>
            <p:cNvCxnSpPr/>
            <p:nvPr/>
          </p:nvCxnSpPr>
          <p:spPr>
            <a:xfrm>
              <a:off x="1339850" y="4902031"/>
              <a:ext cx="142875" cy="1587"/>
            </a:xfrm>
            <a:prstGeom prst="line">
              <a:avLst/>
            </a:prstGeom>
            <a:ln>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475C89A8-32DF-42AE-9B44-587709FC9985}"/>
                </a:ext>
              </a:extLst>
            </p:cNvPr>
            <p:cNvCxnSpPr/>
            <p:nvPr/>
          </p:nvCxnSpPr>
          <p:spPr>
            <a:xfrm>
              <a:off x="2676525" y="4913139"/>
              <a:ext cx="142875" cy="1586"/>
            </a:xfrm>
            <a:prstGeom prst="line">
              <a:avLst/>
            </a:prstGeom>
            <a:ln>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60" name="Straight Connector 59">
              <a:extLst>
                <a:ext uri="{FF2B5EF4-FFF2-40B4-BE49-F238E27FC236}">
                  <a16:creationId xmlns:a16="http://schemas.microsoft.com/office/drawing/2014/main" id="{EE8015D7-8B98-4936-96DB-85A084BD5000}"/>
                </a:ext>
              </a:extLst>
            </p:cNvPr>
            <p:cNvCxnSpPr/>
            <p:nvPr/>
          </p:nvCxnSpPr>
          <p:spPr>
            <a:xfrm>
              <a:off x="3200400" y="4903618"/>
              <a:ext cx="142875" cy="1586"/>
            </a:xfrm>
            <a:prstGeom prst="line">
              <a:avLst/>
            </a:prstGeom>
            <a:ln>
              <a:solidFill>
                <a:srgbClr val="080808"/>
              </a:solidFill>
            </a:ln>
          </p:spPr>
          <p:style>
            <a:lnRef idx="1">
              <a:schemeClr val="accent1"/>
            </a:lnRef>
            <a:fillRef idx="0">
              <a:schemeClr val="accent1"/>
            </a:fillRef>
            <a:effectRef idx="0">
              <a:schemeClr val="accent1"/>
            </a:effectRef>
            <a:fontRef idx="minor">
              <a:schemeClr val="tx1"/>
            </a:fontRef>
          </p:style>
        </p:cxnSp>
        <p:cxnSp>
          <p:nvCxnSpPr>
            <p:cNvPr id="61" name="Straight Connector 60">
              <a:extLst>
                <a:ext uri="{FF2B5EF4-FFF2-40B4-BE49-F238E27FC236}">
                  <a16:creationId xmlns:a16="http://schemas.microsoft.com/office/drawing/2014/main" id="{16143292-7AE1-423C-AE78-1D839D42E84F}"/>
                </a:ext>
              </a:extLst>
            </p:cNvPr>
            <p:cNvCxnSpPr/>
            <p:nvPr/>
          </p:nvCxnSpPr>
          <p:spPr>
            <a:xfrm>
              <a:off x="1071563" y="5571668"/>
              <a:ext cx="1285875" cy="1587"/>
            </a:xfrm>
            <a:prstGeom prst="line">
              <a:avLst/>
            </a:prstGeom>
            <a:ln>
              <a:solidFill>
                <a:srgbClr val="080808"/>
              </a:solidFill>
            </a:ln>
          </p:spPr>
          <p:style>
            <a:lnRef idx="1">
              <a:schemeClr val="accent1"/>
            </a:lnRef>
            <a:fillRef idx="0">
              <a:schemeClr val="accent1"/>
            </a:fillRef>
            <a:effectRef idx="0">
              <a:schemeClr val="accent1"/>
            </a:effectRef>
            <a:fontRef idx="minor">
              <a:schemeClr val="tx1"/>
            </a:fontRef>
          </p:style>
        </p:cxnSp>
      </p:grpSp>
      <p:sp>
        <p:nvSpPr>
          <p:cNvPr id="18" name="Slide Number Placeholder 17"/>
          <p:cNvSpPr>
            <a:spLocks noGrp="1"/>
          </p:cNvSpPr>
          <p:nvPr>
            <p:ph type="sldNum" sz="quarter" idx="12"/>
          </p:nvPr>
        </p:nvSpPr>
        <p:spPr/>
        <p:txBody>
          <a:bodyPr/>
          <a:lstStyle/>
          <a:p>
            <a:fld id="{5A81485A-01B8-4054-A537-7FB3100B64ED}" type="slidenum">
              <a:rPr lang="en-US" smtClean="0"/>
              <a:t>41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36584"/>
                                        </p:tgtEl>
                                        <p:attrNameLst>
                                          <p:attrName>style.visibility</p:attrName>
                                        </p:attrNameLst>
                                      </p:cBhvr>
                                      <p:to>
                                        <p:strVal val="visible"/>
                                      </p:to>
                                    </p:set>
                                    <p:animEffect transition="in" filter="wipe(left)">
                                      <p:cBhvr>
                                        <p:cTn id="7" dur="500"/>
                                        <p:tgtEl>
                                          <p:spTgt spid="536584"/>
                                        </p:tgtEl>
                                      </p:cBhvr>
                                    </p:animEffect>
                                  </p:childTnLst>
                                </p:cTn>
                              </p:par>
                            </p:childTnLst>
                          </p:cTn>
                        </p:par>
                        <p:par>
                          <p:cTn id="8" fill="hold" nodeType="afterGroup">
                            <p:stCondLst>
                              <p:cond delay="500"/>
                            </p:stCondLst>
                            <p:childTnLst>
                              <p:par>
                                <p:cTn id="9" presetID="22" presetClass="entr" presetSubtype="8" fill="hold" grpId="0" nodeType="afterEffect">
                                  <p:stCondLst>
                                    <p:cond delay="0"/>
                                  </p:stCondLst>
                                  <p:childTnLst>
                                    <p:set>
                                      <p:cBhvr>
                                        <p:cTn id="10" dur="1" fill="hold">
                                          <p:stCondLst>
                                            <p:cond delay="0"/>
                                          </p:stCondLst>
                                        </p:cTn>
                                        <p:tgtEl>
                                          <p:spTgt spid="536585"/>
                                        </p:tgtEl>
                                        <p:attrNameLst>
                                          <p:attrName>style.visibility</p:attrName>
                                        </p:attrNameLst>
                                      </p:cBhvr>
                                      <p:to>
                                        <p:strVal val="visible"/>
                                      </p:to>
                                    </p:set>
                                    <p:animEffect transition="in" filter="wipe(left)">
                                      <p:cBhvr>
                                        <p:cTn id="11" dur="500"/>
                                        <p:tgtEl>
                                          <p:spTgt spid="536585"/>
                                        </p:tgtEl>
                                      </p:cBhvr>
                                    </p:animEffect>
                                  </p:childTnLst>
                                </p:cTn>
                              </p:par>
                            </p:childTnLst>
                          </p:cTn>
                        </p:par>
                        <p:par>
                          <p:cTn id="12" fill="hold" nodeType="afterGroup">
                            <p:stCondLst>
                              <p:cond delay="1000"/>
                            </p:stCondLst>
                            <p:childTnLst>
                              <p:par>
                                <p:cTn id="13" presetID="22" presetClass="entr" presetSubtype="8" fill="hold" grpId="0" nodeType="afterEffect">
                                  <p:stCondLst>
                                    <p:cond delay="0"/>
                                  </p:stCondLst>
                                  <p:childTnLst>
                                    <p:set>
                                      <p:cBhvr>
                                        <p:cTn id="14" dur="1" fill="hold">
                                          <p:stCondLst>
                                            <p:cond delay="0"/>
                                          </p:stCondLst>
                                        </p:cTn>
                                        <p:tgtEl>
                                          <p:spTgt spid="536586"/>
                                        </p:tgtEl>
                                        <p:attrNameLst>
                                          <p:attrName>style.visibility</p:attrName>
                                        </p:attrNameLst>
                                      </p:cBhvr>
                                      <p:to>
                                        <p:strVal val="visible"/>
                                      </p:to>
                                    </p:set>
                                    <p:animEffect transition="in" filter="wipe(left)">
                                      <p:cBhvr>
                                        <p:cTn id="15" dur="500"/>
                                        <p:tgtEl>
                                          <p:spTgt spid="536586"/>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22" presetClass="entr" presetSubtype="8" fill="hold" nodeType="clickEffect">
                                  <p:stCondLst>
                                    <p:cond delay="0"/>
                                  </p:stCondLst>
                                  <p:childTnLst>
                                    <p:set>
                                      <p:cBhvr>
                                        <p:cTn id="19" dur="1" fill="hold">
                                          <p:stCondLst>
                                            <p:cond delay="0"/>
                                          </p:stCondLst>
                                        </p:cTn>
                                        <p:tgtEl>
                                          <p:spTgt spid="2"/>
                                        </p:tgtEl>
                                        <p:attrNameLst>
                                          <p:attrName>style.visibility</p:attrName>
                                        </p:attrNameLst>
                                      </p:cBhvr>
                                      <p:to>
                                        <p:strVal val="visible"/>
                                      </p:to>
                                    </p:set>
                                    <p:animEffect transition="in" filter="wipe(left)">
                                      <p:cBhvr>
                                        <p:cTn id="20" dur="500"/>
                                        <p:tgtEl>
                                          <p:spTgt spid="2"/>
                                        </p:tgtEl>
                                      </p:cBhvr>
                                    </p:animEffect>
                                  </p:childTnLst>
                                </p:cTn>
                              </p:par>
                            </p:childTnLst>
                          </p:cTn>
                        </p:par>
                        <p:par>
                          <p:cTn id="21" fill="hold" nodeType="afterGroup">
                            <p:stCondLst>
                              <p:cond delay="500"/>
                            </p:stCondLst>
                            <p:childTnLst>
                              <p:par>
                                <p:cTn id="22" presetID="22" presetClass="entr" presetSubtype="8" fill="hold" nodeType="afterEffect">
                                  <p:stCondLst>
                                    <p:cond delay="0"/>
                                  </p:stCondLst>
                                  <p:childTnLst>
                                    <p:set>
                                      <p:cBhvr>
                                        <p:cTn id="23" dur="1" fill="hold">
                                          <p:stCondLst>
                                            <p:cond delay="0"/>
                                          </p:stCondLst>
                                        </p:cTn>
                                        <p:tgtEl>
                                          <p:spTgt spid="3"/>
                                        </p:tgtEl>
                                        <p:attrNameLst>
                                          <p:attrName>style.visibility</p:attrName>
                                        </p:attrNameLst>
                                      </p:cBhvr>
                                      <p:to>
                                        <p:strVal val="visible"/>
                                      </p:to>
                                    </p:set>
                                    <p:animEffect transition="in" filter="wipe(left)">
                                      <p:cBhvr>
                                        <p:cTn id="24" dur="500"/>
                                        <p:tgtEl>
                                          <p:spTgt spid="3"/>
                                        </p:tgtEl>
                                      </p:cBhvr>
                                    </p:animEffect>
                                  </p:childTnLst>
                                </p:cTn>
                              </p:par>
                            </p:childTnLst>
                          </p:cTn>
                        </p:par>
                        <p:par>
                          <p:cTn id="25" fill="hold" nodeType="afterGroup">
                            <p:stCondLst>
                              <p:cond delay="1000"/>
                            </p:stCondLst>
                            <p:childTnLst>
                              <p:par>
                                <p:cTn id="26" presetID="22" presetClass="entr" presetSubtype="8" fill="hold" nodeType="afterEffect">
                                  <p:stCondLst>
                                    <p:cond delay="0"/>
                                  </p:stCondLst>
                                  <p:childTnLst>
                                    <p:set>
                                      <p:cBhvr>
                                        <p:cTn id="27" dur="1" fill="hold">
                                          <p:stCondLst>
                                            <p:cond delay="0"/>
                                          </p:stCondLst>
                                        </p:cTn>
                                        <p:tgtEl>
                                          <p:spTgt spid="11"/>
                                        </p:tgtEl>
                                        <p:attrNameLst>
                                          <p:attrName>style.visibility</p:attrName>
                                        </p:attrNameLst>
                                      </p:cBhvr>
                                      <p:to>
                                        <p:strVal val="visible"/>
                                      </p:to>
                                    </p:set>
                                    <p:animEffect transition="in" filter="wipe(left)">
                                      <p:cBhvr>
                                        <p:cTn id="28" dur="500"/>
                                        <p:tgtEl>
                                          <p:spTgt spid="11"/>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2" presetClass="entr" presetSubtype="8" fill="hold" nodeType="clickEffect">
                                  <p:stCondLst>
                                    <p:cond delay="0"/>
                                  </p:stCondLst>
                                  <p:childTnLst>
                                    <p:set>
                                      <p:cBhvr>
                                        <p:cTn id="32" dur="1" fill="hold">
                                          <p:stCondLst>
                                            <p:cond delay="0"/>
                                          </p:stCondLst>
                                        </p:cTn>
                                        <p:tgtEl>
                                          <p:spTgt spid="4"/>
                                        </p:tgtEl>
                                        <p:attrNameLst>
                                          <p:attrName>style.visibility</p:attrName>
                                        </p:attrNameLst>
                                      </p:cBhvr>
                                      <p:to>
                                        <p:strVal val="visible"/>
                                      </p:to>
                                    </p:set>
                                    <p:animEffect transition="in" filter="wipe(left)">
                                      <p:cBhvr>
                                        <p:cTn id="33" dur="500"/>
                                        <p:tgtEl>
                                          <p:spTgt spid="4"/>
                                        </p:tgtEl>
                                      </p:cBhvr>
                                    </p:animEffect>
                                  </p:childTnLst>
                                </p:cTn>
                              </p:par>
                            </p:childTnLst>
                          </p:cTn>
                        </p:par>
                        <p:par>
                          <p:cTn id="34" fill="hold" nodeType="afterGroup">
                            <p:stCondLst>
                              <p:cond delay="500"/>
                            </p:stCondLst>
                            <p:childTnLst>
                              <p:par>
                                <p:cTn id="35" presetID="22" presetClass="entr" presetSubtype="8" fill="hold" nodeType="afterEffect">
                                  <p:stCondLst>
                                    <p:cond delay="0"/>
                                  </p:stCondLst>
                                  <p:childTnLst>
                                    <p:set>
                                      <p:cBhvr>
                                        <p:cTn id="36" dur="1" fill="hold">
                                          <p:stCondLst>
                                            <p:cond delay="0"/>
                                          </p:stCondLst>
                                        </p:cTn>
                                        <p:tgtEl>
                                          <p:spTgt spid="5"/>
                                        </p:tgtEl>
                                        <p:attrNameLst>
                                          <p:attrName>style.visibility</p:attrName>
                                        </p:attrNameLst>
                                      </p:cBhvr>
                                      <p:to>
                                        <p:strVal val="visible"/>
                                      </p:to>
                                    </p:set>
                                    <p:animEffect transition="in" filter="wipe(left)">
                                      <p:cBhvr>
                                        <p:cTn id="37" dur="500"/>
                                        <p:tgtEl>
                                          <p:spTgt spid="5"/>
                                        </p:tgtEl>
                                      </p:cBhvr>
                                    </p:animEffect>
                                  </p:childTnLst>
                                </p:cTn>
                              </p:par>
                            </p:childTnLst>
                          </p:cTn>
                        </p:par>
                        <p:par>
                          <p:cTn id="38" fill="hold" nodeType="afterGroup">
                            <p:stCondLst>
                              <p:cond delay="1000"/>
                            </p:stCondLst>
                            <p:childTnLst>
                              <p:par>
                                <p:cTn id="39" presetID="22" presetClass="entr" presetSubtype="8" fill="hold" nodeType="afterEffect">
                                  <p:stCondLst>
                                    <p:cond delay="0"/>
                                  </p:stCondLst>
                                  <p:childTnLst>
                                    <p:set>
                                      <p:cBhvr>
                                        <p:cTn id="40" dur="1" fill="hold">
                                          <p:stCondLst>
                                            <p:cond delay="0"/>
                                          </p:stCondLst>
                                        </p:cTn>
                                        <p:tgtEl>
                                          <p:spTgt spid="12"/>
                                        </p:tgtEl>
                                        <p:attrNameLst>
                                          <p:attrName>style.visibility</p:attrName>
                                        </p:attrNameLst>
                                      </p:cBhvr>
                                      <p:to>
                                        <p:strVal val="visible"/>
                                      </p:to>
                                    </p:set>
                                    <p:animEffect transition="in" filter="wipe(left)">
                                      <p:cBhvr>
                                        <p:cTn id="41" dur="500"/>
                                        <p:tgtEl>
                                          <p:spTgt spid="12"/>
                                        </p:tgtEl>
                                      </p:cBhvr>
                                    </p:animEffect>
                                  </p:childTnLst>
                                </p:cTn>
                              </p:par>
                            </p:childTnLst>
                          </p:cTn>
                        </p:par>
                      </p:childTnLst>
                    </p:cTn>
                  </p:par>
                  <p:par>
                    <p:cTn id="42" fill="hold" nodeType="clickPar">
                      <p:stCondLst>
                        <p:cond delay="indefinite"/>
                      </p:stCondLst>
                      <p:childTnLst>
                        <p:par>
                          <p:cTn id="43" fill="hold" nodeType="withGroup">
                            <p:stCondLst>
                              <p:cond delay="0"/>
                            </p:stCondLst>
                            <p:childTnLst>
                              <p:par>
                                <p:cTn id="44" presetID="22" presetClass="entr" presetSubtype="8" fill="hold" nodeType="clickEffect">
                                  <p:stCondLst>
                                    <p:cond delay="0"/>
                                  </p:stCondLst>
                                  <p:childTnLst>
                                    <p:set>
                                      <p:cBhvr>
                                        <p:cTn id="45" dur="1" fill="hold">
                                          <p:stCondLst>
                                            <p:cond delay="0"/>
                                          </p:stCondLst>
                                        </p:cTn>
                                        <p:tgtEl>
                                          <p:spTgt spid="6"/>
                                        </p:tgtEl>
                                        <p:attrNameLst>
                                          <p:attrName>style.visibility</p:attrName>
                                        </p:attrNameLst>
                                      </p:cBhvr>
                                      <p:to>
                                        <p:strVal val="visible"/>
                                      </p:to>
                                    </p:set>
                                    <p:animEffect transition="in" filter="wipe(left)">
                                      <p:cBhvr>
                                        <p:cTn id="46" dur="500"/>
                                        <p:tgtEl>
                                          <p:spTgt spid="6"/>
                                        </p:tgtEl>
                                      </p:cBhvr>
                                    </p:animEffect>
                                  </p:childTnLst>
                                </p:cTn>
                              </p:par>
                            </p:childTnLst>
                          </p:cTn>
                        </p:par>
                        <p:par>
                          <p:cTn id="47" fill="hold" nodeType="afterGroup">
                            <p:stCondLst>
                              <p:cond delay="500"/>
                            </p:stCondLst>
                            <p:childTnLst>
                              <p:par>
                                <p:cTn id="48" presetID="22" presetClass="entr" presetSubtype="8" fill="hold" nodeType="afterEffect">
                                  <p:stCondLst>
                                    <p:cond delay="0"/>
                                  </p:stCondLst>
                                  <p:childTnLst>
                                    <p:set>
                                      <p:cBhvr>
                                        <p:cTn id="49" dur="1" fill="hold">
                                          <p:stCondLst>
                                            <p:cond delay="0"/>
                                          </p:stCondLst>
                                        </p:cTn>
                                        <p:tgtEl>
                                          <p:spTgt spid="7"/>
                                        </p:tgtEl>
                                        <p:attrNameLst>
                                          <p:attrName>style.visibility</p:attrName>
                                        </p:attrNameLst>
                                      </p:cBhvr>
                                      <p:to>
                                        <p:strVal val="visible"/>
                                      </p:to>
                                    </p:set>
                                    <p:animEffect transition="in" filter="wipe(left)">
                                      <p:cBhvr>
                                        <p:cTn id="50" dur="500"/>
                                        <p:tgtEl>
                                          <p:spTgt spid="7"/>
                                        </p:tgtEl>
                                      </p:cBhvr>
                                    </p:animEffect>
                                  </p:childTnLst>
                                </p:cTn>
                              </p:par>
                            </p:childTnLst>
                          </p:cTn>
                        </p:par>
                        <p:par>
                          <p:cTn id="51" fill="hold" nodeType="afterGroup">
                            <p:stCondLst>
                              <p:cond delay="1000"/>
                            </p:stCondLst>
                            <p:childTnLst>
                              <p:par>
                                <p:cTn id="52" presetID="22" presetClass="entr" presetSubtype="8" fill="hold" nodeType="afterEffect">
                                  <p:stCondLst>
                                    <p:cond delay="0"/>
                                  </p:stCondLst>
                                  <p:childTnLst>
                                    <p:set>
                                      <p:cBhvr>
                                        <p:cTn id="53" dur="1" fill="hold">
                                          <p:stCondLst>
                                            <p:cond delay="0"/>
                                          </p:stCondLst>
                                        </p:cTn>
                                        <p:tgtEl>
                                          <p:spTgt spid="8"/>
                                        </p:tgtEl>
                                        <p:attrNameLst>
                                          <p:attrName>style.visibility</p:attrName>
                                        </p:attrNameLst>
                                      </p:cBhvr>
                                      <p:to>
                                        <p:strVal val="visible"/>
                                      </p:to>
                                    </p:set>
                                    <p:animEffect transition="in" filter="wipe(left)">
                                      <p:cBhvr>
                                        <p:cTn id="54" dur="500"/>
                                        <p:tgtEl>
                                          <p:spTgt spid="8"/>
                                        </p:tgtEl>
                                      </p:cBhvr>
                                    </p:animEffect>
                                  </p:childTnLst>
                                </p:cTn>
                              </p:par>
                            </p:childTnLst>
                          </p:cTn>
                        </p:par>
                        <p:par>
                          <p:cTn id="55" fill="hold" nodeType="afterGroup">
                            <p:stCondLst>
                              <p:cond delay="1500"/>
                            </p:stCondLst>
                            <p:childTnLst>
                              <p:par>
                                <p:cTn id="56" presetID="22" presetClass="entr" presetSubtype="8" fill="hold" nodeType="afterEffect">
                                  <p:stCondLst>
                                    <p:cond delay="0"/>
                                  </p:stCondLst>
                                  <p:childTnLst>
                                    <p:set>
                                      <p:cBhvr>
                                        <p:cTn id="57" dur="1" fill="hold">
                                          <p:stCondLst>
                                            <p:cond delay="0"/>
                                          </p:stCondLst>
                                        </p:cTn>
                                        <p:tgtEl>
                                          <p:spTgt spid="13"/>
                                        </p:tgtEl>
                                        <p:attrNameLst>
                                          <p:attrName>style.visibility</p:attrName>
                                        </p:attrNameLst>
                                      </p:cBhvr>
                                      <p:to>
                                        <p:strVal val="visible"/>
                                      </p:to>
                                    </p:set>
                                    <p:animEffect transition="in" filter="wipe(left)">
                                      <p:cBhvr>
                                        <p:cTn id="58" dur="500"/>
                                        <p:tgtEl>
                                          <p:spTgt spid="13"/>
                                        </p:tgtEl>
                                      </p:cBhvr>
                                    </p:animEffect>
                                  </p:childTnLst>
                                </p:cTn>
                              </p:par>
                            </p:childTnLst>
                          </p:cTn>
                        </p:par>
                        <p:par>
                          <p:cTn id="59" fill="hold" nodeType="afterGroup">
                            <p:stCondLst>
                              <p:cond delay="2000"/>
                            </p:stCondLst>
                            <p:childTnLst>
                              <p:par>
                                <p:cTn id="60" presetID="22" presetClass="entr" presetSubtype="8" fill="hold" nodeType="afterEffect">
                                  <p:stCondLst>
                                    <p:cond delay="0"/>
                                  </p:stCondLst>
                                  <p:childTnLst>
                                    <p:set>
                                      <p:cBhvr>
                                        <p:cTn id="61" dur="1" fill="hold">
                                          <p:stCondLst>
                                            <p:cond delay="0"/>
                                          </p:stCondLst>
                                        </p:cTn>
                                        <p:tgtEl>
                                          <p:spTgt spid="16"/>
                                        </p:tgtEl>
                                        <p:attrNameLst>
                                          <p:attrName>style.visibility</p:attrName>
                                        </p:attrNameLst>
                                      </p:cBhvr>
                                      <p:to>
                                        <p:strVal val="visible"/>
                                      </p:to>
                                    </p:set>
                                    <p:animEffect transition="in" filter="wipe(left)">
                                      <p:cBhvr>
                                        <p:cTn id="62" dur="500"/>
                                        <p:tgtEl>
                                          <p:spTgt spid="16"/>
                                        </p:tgtEl>
                                      </p:cBhvr>
                                    </p:animEffect>
                                  </p:childTnLst>
                                </p:cTn>
                              </p:par>
                            </p:childTnLst>
                          </p:cTn>
                        </p:par>
                      </p:childTnLst>
                    </p:cTn>
                  </p:par>
                  <p:par>
                    <p:cTn id="63" fill="hold" nodeType="clickPar">
                      <p:stCondLst>
                        <p:cond delay="indefinite"/>
                      </p:stCondLst>
                      <p:childTnLst>
                        <p:par>
                          <p:cTn id="64" fill="hold" nodeType="withGroup">
                            <p:stCondLst>
                              <p:cond delay="0"/>
                            </p:stCondLst>
                            <p:childTnLst>
                              <p:par>
                                <p:cTn id="65" presetID="22" presetClass="entr" presetSubtype="8" fill="hold" nodeType="clickEffect">
                                  <p:stCondLst>
                                    <p:cond delay="0"/>
                                  </p:stCondLst>
                                  <p:childTnLst>
                                    <p:set>
                                      <p:cBhvr>
                                        <p:cTn id="66" dur="1" fill="hold">
                                          <p:stCondLst>
                                            <p:cond delay="0"/>
                                          </p:stCondLst>
                                        </p:cTn>
                                        <p:tgtEl>
                                          <p:spTgt spid="15"/>
                                        </p:tgtEl>
                                        <p:attrNameLst>
                                          <p:attrName>style.visibility</p:attrName>
                                        </p:attrNameLst>
                                      </p:cBhvr>
                                      <p:to>
                                        <p:strVal val="visible"/>
                                      </p:to>
                                    </p:set>
                                    <p:animEffect transition="in" filter="wipe(left)">
                                      <p:cBhvr>
                                        <p:cTn id="67" dur="500"/>
                                        <p:tgtEl>
                                          <p:spTgt spid="15"/>
                                        </p:tgtEl>
                                      </p:cBhvr>
                                    </p:animEffect>
                                  </p:childTnLst>
                                </p:cTn>
                              </p:par>
                            </p:childTnLst>
                          </p:cTn>
                        </p:par>
                      </p:childTnLst>
                    </p:cTn>
                  </p:par>
                  <p:par>
                    <p:cTn id="68" fill="hold" nodeType="clickPar">
                      <p:stCondLst>
                        <p:cond delay="indefinite"/>
                      </p:stCondLst>
                      <p:childTnLst>
                        <p:par>
                          <p:cTn id="69" fill="hold" nodeType="withGroup">
                            <p:stCondLst>
                              <p:cond delay="0"/>
                            </p:stCondLst>
                            <p:childTnLst>
                              <p:par>
                                <p:cTn id="70" presetID="22" presetClass="entr" presetSubtype="8" fill="hold" nodeType="clickEffect">
                                  <p:stCondLst>
                                    <p:cond delay="0"/>
                                  </p:stCondLst>
                                  <p:childTnLst>
                                    <p:set>
                                      <p:cBhvr>
                                        <p:cTn id="71" dur="1" fill="hold">
                                          <p:stCondLst>
                                            <p:cond delay="0"/>
                                          </p:stCondLst>
                                        </p:cTn>
                                        <p:tgtEl>
                                          <p:spTgt spid="9"/>
                                        </p:tgtEl>
                                        <p:attrNameLst>
                                          <p:attrName>style.visibility</p:attrName>
                                        </p:attrNameLst>
                                      </p:cBhvr>
                                      <p:to>
                                        <p:strVal val="visible"/>
                                      </p:to>
                                    </p:set>
                                    <p:animEffect transition="in" filter="wipe(left)">
                                      <p:cBhvr>
                                        <p:cTn id="72" dur="500"/>
                                        <p:tgtEl>
                                          <p:spTgt spid="9"/>
                                        </p:tgtEl>
                                      </p:cBhvr>
                                    </p:animEffect>
                                  </p:childTnLst>
                                </p:cTn>
                              </p:par>
                            </p:childTnLst>
                          </p:cTn>
                        </p:par>
                        <p:par>
                          <p:cTn id="73" fill="hold" nodeType="afterGroup">
                            <p:stCondLst>
                              <p:cond delay="500"/>
                            </p:stCondLst>
                            <p:childTnLst>
                              <p:par>
                                <p:cTn id="74" presetID="22" presetClass="entr" presetSubtype="8" fill="hold" nodeType="afterEffect">
                                  <p:stCondLst>
                                    <p:cond delay="0"/>
                                  </p:stCondLst>
                                  <p:childTnLst>
                                    <p:set>
                                      <p:cBhvr>
                                        <p:cTn id="75" dur="1" fill="hold">
                                          <p:stCondLst>
                                            <p:cond delay="0"/>
                                          </p:stCondLst>
                                        </p:cTn>
                                        <p:tgtEl>
                                          <p:spTgt spid="10"/>
                                        </p:tgtEl>
                                        <p:attrNameLst>
                                          <p:attrName>style.visibility</p:attrName>
                                        </p:attrNameLst>
                                      </p:cBhvr>
                                      <p:to>
                                        <p:strVal val="visible"/>
                                      </p:to>
                                    </p:set>
                                    <p:animEffect transition="in" filter="wipe(left)">
                                      <p:cBhvr>
                                        <p:cTn id="76" dur="500"/>
                                        <p:tgtEl>
                                          <p:spTgt spid="10"/>
                                        </p:tgtEl>
                                      </p:cBhvr>
                                    </p:animEffect>
                                  </p:childTnLst>
                                </p:cTn>
                              </p:par>
                            </p:childTnLst>
                          </p:cTn>
                        </p:par>
                        <p:par>
                          <p:cTn id="77" fill="hold" nodeType="afterGroup">
                            <p:stCondLst>
                              <p:cond delay="1000"/>
                            </p:stCondLst>
                            <p:childTnLst>
                              <p:par>
                                <p:cTn id="78" presetID="22" presetClass="entr" presetSubtype="8" fill="hold" nodeType="afterEffect">
                                  <p:stCondLst>
                                    <p:cond delay="0"/>
                                  </p:stCondLst>
                                  <p:childTnLst>
                                    <p:set>
                                      <p:cBhvr>
                                        <p:cTn id="79" dur="1" fill="hold">
                                          <p:stCondLst>
                                            <p:cond delay="0"/>
                                          </p:stCondLst>
                                        </p:cTn>
                                        <p:tgtEl>
                                          <p:spTgt spid="14"/>
                                        </p:tgtEl>
                                        <p:attrNameLst>
                                          <p:attrName>style.visibility</p:attrName>
                                        </p:attrNameLst>
                                      </p:cBhvr>
                                      <p:to>
                                        <p:strVal val="visible"/>
                                      </p:to>
                                    </p:set>
                                    <p:animEffect transition="in" filter="wipe(left)">
                                      <p:cBhvr>
                                        <p:cTn id="80" dur="500"/>
                                        <p:tgtEl>
                                          <p:spTgt spid="14"/>
                                        </p:tgtEl>
                                      </p:cBhvr>
                                    </p:animEffect>
                                  </p:childTnLst>
                                </p:cTn>
                              </p:par>
                            </p:childTnLst>
                          </p:cTn>
                        </p:par>
                        <p:par>
                          <p:cTn id="81" fill="hold" nodeType="afterGroup">
                            <p:stCondLst>
                              <p:cond delay="2000"/>
                            </p:stCondLst>
                            <p:childTnLst>
                              <p:par>
                                <p:cTn id="82" presetID="22" presetClass="entr" presetSubtype="8" fill="hold" nodeType="afterEffect">
                                  <p:stCondLst>
                                    <p:cond delay="0"/>
                                  </p:stCondLst>
                                  <p:childTnLst>
                                    <p:set>
                                      <p:cBhvr>
                                        <p:cTn id="83" dur="1" fill="hold">
                                          <p:stCondLst>
                                            <p:cond delay="0"/>
                                          </p:stCondLst>
                                        </p:cTn>
                                        <p:tgtEl>
                                          <p:spTgt spid="17"/>
                                        </p:tgtEl>
                                        <p:attrNameLst>
                                          <p:attrName>style.visibility</p:attrName>
                                        </p:attrNameLst>
                                      </p:cBhvr>
                                      <p:to>
                                        <p:strVal val="visible"/>
                                      </p:to>
                                    </p:set>
                                    <p:animEffect transition="in" filter="wipe(left)">
                                      <p:cBhvr>
                                        <p:cTn id="84"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6584" grpId="0"/>
      <p:bldP spid="536585" grpId="0"/>
      <p:bldP spid="536586"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a:extLst>
              <a:ext uri="{FF2B5EF4-FFF2-40B4-BE49-F238E27FC236}">
                <a16:creationId xmlns:a16="http://schemas.microsoft.com/office/drawing/2014/main" id="{53EEF7DE-2124-4957-B799-26013D950755}"/>
              </a:ext>
            </a:extLst>
          </p:cNvPr>
          <p:cNvSpPr>
            <a:spLocks noGrp="1"/>
          </p:cNvSpPr>
          <p:nvPr>
            <p:ph type="title"/>
          </p:nvPr>
        </p:nvSpPr>
        <p:spPr/>
        <p:txBody>
          <a:bodyPr/>
          <a:lstStyle/>
          <a:p>
            <a:endParaRPr lang="en-US" altLang="en-US"/>
          </a:p>
        </p:txBody>
      </p:sp>
      <p:sp>
        <p:nvSpPr>
          <p:cNvPr id="59395" name="Slide Number Placeholder 2">
            <a:extLst>
              <a:ext uri="{FF2B5EF4-FFF2-40B4-BE49-F238E27FC236}">
                <a16:creationId xmlns:a16="http://schemas.microsoft.com/office/drawing/2014/main" id="{5783548A-48C3-4EB9-8AD2-2D065CC29426}"/>
              </a:ext>
            </a:extLst>
          </p:cNvPr>
          <p:cNvSpPr>
            <a:spLocks noGrp="1"/>
          </p:cNvSpPr>
          <p:nvPr>
            <p:ph type="sldNum" sz="quarter" idx="4294967295"/>
          </p:nvPr>
        </p:nvSpPr>
        <p:spPr bwMode="auto">
          <a:xfrm>
            <a:off x="9656619" y="6328642"/>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45BD60E1-424C-46A1-BDD5-886DA520FA61}" type="slidenum">
              <a:rPr lang="en-GB" altLang="en-US" sz="1800"/>
              <a:pPr>
                <a:spcBef>
                  <a:spcPct val="0"/>
                </a:spcBef>
                <a:buClrTx/>
                <a:buSzTx/>
                <a:buFontTx/>
                <a:buNone/>
              </a:pPr>
              <a:t>42</a:t>
            </a:fld>
            <a:endParaRPr lang="en-GB" altLang="en-US" sz="1800" dirty="0"/>
          </a:p>
        </p:txBody>
      </p:sp>
      <p:sp>
        <p:nvSpPr>
          <p:cNvPr id="4" name="TextBox 3">
            <a:extLst>
              <a:ext uri="{FF2B5EF4-FFF2-40B4-BE49-F238E27FC236}">
                <a16:creationId xmlns:a16="http://schemas.microsoft.com/office/drawing/2014/main" id="{6E25CD3E-A8B5-44F6-AF5E-CA187588CD1F}"/>
              </a:ext>
            </a:extLst>
          </p:cNvPr>
          <p:cNvSpPr txBox="1"/>
          <p:nvPr/>
        </p:nvSpPr>
        <p:spPr>
          <a:xfrm>
            <a:off x="3394779" y="1398300"/>
            <a:ext cx="5402441" cy="584775"/>
          </a:xfrm>
          <a:prstGeom prst="rect">
            <a:avLst/>
          </a:prstGeom>
          <a:noFill/>
        </p:spPr>
        <p:txBody>
          <a:bodyPr wrap="none">
            <a:spAutoFit/>
          </a:bodyPr>
          <a:lstStyle/>
          <a:p>
            <a:pPr>
              <a:defRPr/>
            </a:pPr>
            <a:r>
              <a:rPr lang="en-US" sz="3200" b="1" dirty="0">
                <a:solidFill>
                  <a:srgbClr val="006600"/>
                </a:solidFill>
                <a:effectLst>
                  <a:outerShdw blurRad="38100" dist="38100" dir="2700000" algn="tl">
                    <a:srgbClr val="000000">
                      <a:alpha val="43137"/>
                    </a:srgbClr>
                  </a:outerShdw>
                </a:effectLst>
                <a:latin typeface="Comic Sans MS" panose="030F0702030302020204" pitchFamily="66" charset="0"/>
              </a:rPr>
              <a:t>Programmable Array Logic</a:t>
            </a:r>
          </a:p>
        </p:txBody>
      </p:sp>
      <p:pic>
        <p:nvPicPr>
          <p:cNvPr id="59397" name="Picture 4">
            <a:extLst>
              <a:ext uri="{FF2B5EF4-FFF2-40B4-BE49-F238E27FC236}">
                <a16:creationId xmlns:a16="http://schemas.microsoft.com/office/drawing/2014/main" id="{80B29ECE-1885-47BA-9F98-2285FA2A0D25}"/>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3971638" y="2311400"/>
            <a:ext cx="3876676" cy="32085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2">
            <a:extLst>
              <a:ext uri="{FF2B5EF4-FFF2-40B4-BE49-F238E27FC236}">
                <a16:creationId xmlns:a16="http://schemas.microsoft.com/office/drawing/2014/main" id="{4D3A5BDA-ABB1-4F69-AF6C-EFC2E2C452CA}"/>
              </a:ext>
            </a:extLst>
          </p:cNvPr>
          <p:cNvSpPr>
            <a:spLocks noGrp="1" noChangeArrowheads="1"/>
          </p:cNvSpPr>
          <p:nvPr>
            <p:ph type="title"/>
          </p:nvPr>
        </p:nvSpPr>
        <p:spPr>
          <a:xfrm>
            <a:off x="1830244" y="403515"/>
            <a:ext cx="8464550" cy="838200"/>
          </a:xfrm>
        </p:spPr>
        <p:txBody>
          <a:bodyPr/>
          <a:lstStyle/>
          <a:p>
            <a:pPr algn="ctr"/>
            <a:r>
              <a:rPr lang="en-GB" altLang="en-US" sz="4000" dirty="0">
                <a:latin typeface="Comic Sans MS" panose="030F0702030302020204" pitchFamily="66" charset="0"/>
              </a:rPr>
              <a:t>Programmable Array Logic (PAL)</a:t>
            </a:r>
            <a:endParaRPr lang="en-GB" altLang="en-US" sz="3600" dirty="0">
              <a:latin typeface="Comic Sans MS" panose="030F0702030302020204" pitchFamily="66" charset="0"/>
            </a:endParaRPr>
          </a:p>
        </p:txBody>
      </p:sp>
      <p:sp>
        <p:nvSpPr>
          <p:cNvPr id="150531" name="Rectangle 3">
            <a:extLst>
              <a:ext uri="{FF2B5EF4-FFF2-40B4-BE49-F238E27FC236}">
                <a16:creationId xmlns:a16="http://schemas.microsoft.com/office/drawing/2014/main" id="{793E65C1-711C-43FA-B6DE-7BBC85D2916E}"/>
              </a:ext>
            </a:extLst>
          </p:cNvPr>
          <p:cNvSpPr>
            <a:spLocks noGrp="1" noChangeArrowheads="1"/>
          </p:cNvSpPr>
          <p:nvPr>
            <p:ph type="body" idx="1"/>
          </p:nvPr>
        </p:nvSpPr>
        <p:spPr>
          <a:xfrm>
            <a:off x="212436" y="1662113"/>
            <a:ext cx="12090400" cy="4038600"/>
          </a:xfrm>
        </p:spPr>
        <p:txBody>
          <a:bodyPr/>
          <a:lstStyle/>
          <a:p>
            <a:r>
              <a:rPr lang="en-US" altLang="en-US" dirty="0">
                <a:solidFill>
                  <a:srgbClr val="0000FF"/>
                </a:solidFill>
                <a:latin typeface="Comic Sans MS" panose="030F0702030302020204" pitchFamily="66" charset="0"/>
              </a:rPr>
              <a:t>PAL</a:t>
            </a:r>
            <a:r>
              <a:rPr lang="en-US" altLang="en-US" dirty="0">
                <a:latin typeface="Comic Sans MS" panose="030F0702030302020204" pitchFamily="66" charset="0"/>
              </a:rPr>
              <a:t> (Programmable Array Logic) chips were introduced by Monolithic Memories in the </a:t>
            </a:r>
            <a:r>
              <a:rPr lang="en-US" altLang="en-US" u="sng" dirty="0">
                <a:latin typeface="Comic Sans MS" panose="030F0702030302020204" pitchFamily="66" charset="0"/>
              </a:rPr>
              <a:t>mid 1970s</a:t>
            </a:r>
            <a:endParaRPr lang="en-GB" altLang="en-US" u="sng" dirty="0">
              <a:latin typeface="Comic Sans MS" panose="030F0702030302020204" pitchFamily="66" charset="0"/>
            </a:endParaRPr>
          </a:p>
          <a:p>
            <a:pPr>
              <a:spcBef>
                <a:spcPct val="50000"/>
              </a:spcBef>
              <a:buSzPct val="120000"/>
            </a:pPr>
            <a:r>
              <a:rPr lang="en-GB" altLang="en-US" dirty="0">
                <a:latin typeface="Comic Sans MS" panose="030F0702030302020204" pitchFamily="66" charset="0"/>
              </a:rPr>
              <a:t>PAL has </a:t>
            </a:r>
            <a:r>
              <a:rPr lang="en-GB" altLang="en-US" dirty="0">
                <a:solidFill>
                  <a:srgbClr val="006600"/>
                </a:solidFill>
                <a:latin typeface="Comic Sans MS" panose="030F0702030302020204" pitchFamily="66" charset="0"/>
              </a:rPr>
              <a:t>programmable AND array </a:t>
            </a:r>
            <a:r>
              <a:rPr lang="en-GB" altLang="en-US" dirty="0">
                <a:latin typeface="Comic Sans MS" panose="030F0702030302020204" pitchFamily="66" charset="0"/>
              </a:rPr>
              <a:t>and </a:t>
            </a:r>
            <a:r>
              <a:rPr lang="en-GB" altLang="en-US" dirty="0">
                <a:solidFill>
                  <a:srgbClr val="FF3300"/>
                </a:solidFill>
                <a:latin typeface="Comic Sans MS" panose="030F0702030302020204" pitchFamily="66" charset="0"/>
              </a:rPr>
              <a:t>fixed OR array</a:t>
            </a:r>
            <a:r>
              <a:rPr lang="en-GB" altLang="en-US" dirty="0">
                <a:latin typeface="Comic Sans MS" panose="030F0702030302020204" pitchFamily="66" charset="0"/>
              </a:rPr>
              <a:t>.</a:t>
            </a:r>
          </a:p>
          <a:p>
            <a:pPr>
              <a:spcBef>
                <a:spcPct val="50000"/>
              </a:spcBef>
              <a:buSzPct val="120000"/>
            </a:pPr>
            <a:r>
              <a:rPr lang="en-GB" altLang="en-US" dirty="0">
                <a:latin typeface="Comic Sans MS" panose="030F0702030302020204" pitchFamily="66" charset="0"/>
              </a:rPr>
              <a:t>Less general than PLA but easier to manufacture and design.</a:t>
            </a:r>
          </a:p>
        </p:txBody>
      </p:sp>
      <p:sp>
        <p:nvSpPr>
          <p:cNvPr id="2" name="Slide Number Placeholder 1"/>
          <p:cNvSpPr>
            <a:spLocks noGrp="1"/>
          </p:cNvSpPr>
          <p:nvPr>
            <p:ph type="sldNum" sz="quarter" idx="12"/>
          </p:nvPr>
        </p:nvSpPr>
        <p:spPr/>
        <p:txBody>
          <a:bodyPr/>
          <a:lstStyle/>
          <a:p>
            <a:fld id="{5A81485A-01B8-4054-A537-7FB3100B64ED}" type="slidenum">
              <a:rPr lang="en-US" smtClean="0"/>
              <a:t>43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9" presetClass="entr" presetSubtype="0" decel="100000" fill="hold" nodeType="clickEffect">
                                  <p:stCondLst>
                                    <p:cond delay="0"/>
                                  </p:stCondLst>
                                  <p:childTnLst>
                                    <p:set>
                                      <p:cBhvr>
                                        <p:cTn id="6" dur="1" fill="hold">
                                          <p:stCondLst>
                                            <p:cond delay="0"/>
                                          </p:stCondLst>
                                        </p:cTn>
                                        <p:tgtEl>
                                          <p:spTgt spid="150531">
                                            <p:txEl>
                                              <p:pRg st="0" end="0"/>
                                            </p:txEl>
                                          </p:spTgt>
                                        </p:tgtEl>
                                        <p:attrNameLst>
                                          <p:attrName>style.visibility</p:attrName>
                                        </p:attrNameLst>
                                      </p:cBhvr>
                                      <p:to>
                                        <p:strVal val="visible"/>
                                      </p:to>
                                    </p:set>
                                    <p:anim calcmode="lin" valueType="num">
                                      <p:cBhvr>
                                        <p:cTn id="7" dur="500" fill="hold"/>
                                        <p:tgtEl>
                                          <p:spTgt spid="1505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150531">
                                            <p:txEl>
                                              <p:pRg st="0" end="0"/>
                                            </p:txEl>
                                          </p:spTgt>
                                        </p:tgtEl>
                                        <p:attrNameLst>
                                          <p:attrName>ppt_h</p:attrName>
                                        </p:attrNameLst>
                                      </p:cBhvr>
                                      <p:tavLst>
                                        <p:tav tm="0">
                                          <p:val>
                                            <p:fltVal val="0"/>
                                          </p:val>
                                        </p:tav>
                                        <p:tav tm="100000">
                                          <p:val>
                                            <p:strVal val="#ppt_h"/>
                                          </p:val>
                                        </p:tav>
                                      </p:tavLst>
                                    </p:anim>
                                    <p:anim calcmode="lin" valueType="num">
                                      <p:cBhvr>
                                        <p:cTn id="9" dur="500" fill="hold"/>
                                        <p:tgtEl>
                                          <p:spTgt spid="150531">
                                            <p:txEl>
                                              <p:pRg st="0" end="0"/>
                                            </p:txEl>
                                          </p:spTgt>
                                        </p:tgtEl>
                                        <p:attrNameLst>
                                          <p:attrName>style.rotation</p:attrName>
                                        </p:attrNameLst>
                                      </p:cBhvr>
                                      <p:tavLst>
                                        <p:tav tm="0">
                                          <p:val>
                                            <p:fltVal val="360"/>
                                          </p:val>
                                        </p:tav>
                                        <p:tav tm="100000">
                                          <p:val>
                                            <p:fltVal val="0"/>
                                          </p:val>
                                        </p:tav>
                                      </p:tavLst>
                                    </p:anim>
                                    <p:animEffect transition="in" filter="fade">
                                      <p:cBhvr>
                                        <p:cTn id="10" dur="500"/>
                                        <p:tgtEl>
                                          <p:spTgt spid="150531">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9" presetClass="entr" presetSubtype="0" decel="100000" fill="hold" nodeType="clickEffect">
                                  <p:stCondLst>
                                    <p:cond delay="0"/>
                                  </p:stCondLst>
                                  <p:childTnLst>
                                    <p:set>
                                      <p:cBhvr>
                                        <p:cTn id="14" dur="1" fill="hold">
                                          <p:stCondLst>
                                            <p:cond delay="0"/>
                                          </p:stCondLst>
                                        </p:cTn>
                                        <p:tgtEl>
                                          <p:spTgt spid="150531">
                                            <p:txEl>
                                              <p:pRg st="1" end="1"/>
                                            </p:txEl>
                                          </p:spTgt>
                                        </p:tgtEl>
                                        <p:attrNameLst>
                                          <p:attrName>style.visibility</p:attrName>
                                        </p:attrNameLst>
                                      </p:cBhvr>
                                      <p:to>
                                        <p:strVal val="visible"/>
                                      </p:to>
                                    </p:set>
                                    <p:anim calcmode="lin" valueType="num">
                                      <p:cBhvr>
                                        <p:cTn id="15" dur="500" fill="hold"/>
                                        <p:tgtEl>
                                          <p:spTgt spid="150531">
                                            <p:txEl>
                                              <p:pRg st="1" end="1"/>
                                            </p:txEl>
                                          </p:spTgt>
                                        </p:tgtEl>
                                        <p:attrNameLst>
                                          <p:attrName>ppt_w</p:attrName>
                                        </p:attrNameLst>
                                      </p:cBhvr>
                                      <p:tavLst>
                                        <p:tav tm="0">
                                          <p:val>
                                            <p:fltVal val="0"/>
                                          </p:val>
                                        </p:tav>
                                        <p:tav tm="100000">
                                          <p:val>
                                            <p:strVal val="#ppt_w"/>
                                          </p:val>
                                        </p:tav>
                                      </p:tavLst>
                                    </p:anim>
                                    <p:anim calcmode="lin" valueType="num">
                                      <p:cBhvr>
                                        <p:cTn id="16" dur="500" fill="hold"/>
                                        <p:tgtEl>
                                          <p:spTgt spid="150531">
                                            <p:txEl>
                                              <p:pRg st="1" end="1"/>
                                            </p:txEl>
                                          </p:spTgt>
                                        </p:tgtEl>
                                        <p:attrNameLst>
                                          <p:attrName>ppt_h</p:attrName>
                                        </p:attrNameLst>
                                      </p:cBhvr>
                                      <p:tavLst>
                                        <p:tav tm="0">
                                          <p:val>
                                            <p:fltVal val="0"/>
                                          </p:val>
                                        </p:tav>
                                        <p:tav tm="100000">
                                          <p:val>
                                            <p:strVal val="#ppt_h"/>
                                          </p:val>
                                        </p:tav>
                                      </p:tavLst>
                                    </p:anim>
                                    <p:anim calcmode="lin" valueType="num">
                                      <p:cBhvr>
                                        <p:cTn id="17" dur="500" fill="hold"/>
                                        <p:tgtEl>
                                          <p:spTgt spid="150531">
                                            <p:txEl>
                                              <p:pRg st="1" end="1"/>
                                            </p:txEl>
                                          </p:spTgt>
                                        </p:tgtEl>
                                        <p:attrNameLst>
                                          <p:attrName>style.rotation</p:attrName>
                                        </p:attrNameLst>
                                      </p:cBhvr>
                                      <p:tavLst>
                                        <p:tav tm="0">
                                          <p:val>
                                            <p:fltVal val="360"/>
                                          </p:val>
                                        </p:tav>
                                        <p:tav tm="100000">
                                          <p:val>
                                            <p:fltVal val="0"/>
                                          </p:val>
                                        </p:tav>
                                      </p:tavLst>
                                    </p:anim>
                                    <p:animEffect transition="in" filter="fade">
                                      <p:cBhvr>
                                        <p:cTn id="18" dur="500"/>
                                        <p:tgtEl>
                                          <p:spTgt spid="150531">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49" presetClass="entr" presetSubtype="0" decel="100000" fill="hold" nodeType="clickEffect">
                                  <p:stCondLst>
                                    <p:cond delay="0"/>
                                  </p:stCondLst>
                                  <p:childTnLst>
                                    <p:set>
                                      <p:cBhvr>
                                        <p:cTn id="22" dur="1" fill="hold">
                                          <p:stCondLst>
                                            <p:cond delay="0"/>
                                          </p:stCondLst>
                                        </p:cTn>
                                        <p:tgtEl>
                                          <p:spTgt spid="150531">
                                            <p:txEl>
                                              <p:pRg st="2" end="2"/>
                                            </p:txEl>
                                          </p:spTgt>
                                        </p:tgtEl>
                                        <p:attrNameLst>
                                          <p:attrName>style.visibility</p:attrName>
                                        </p:attrNameLst>
                                      </p:cBhvr>
                                      <p:to>
                                        <p:strVal val="visible"/>
                                      </p:to>
                                    </p:set>
                                    <p:anim calcmode="lin" valueType="num">
                                      <p:cBhvr>
                                        <p:cTn id="23" dur="500" fill="hold"/>
                                        <p:tgtEl>
                                          <p:spTgt spid="150531">
                                            <p:txEl>
                                              <p:pRg st="2" end="2"/>
                                            </p:txEl>
                                          </p:spTgt>
                                        </p:tgtEl>
                                        <p:attrNameLst>
                                          <p:attrName>ppt_w</p:attrName>
                                        </p:attrNameLst>
                                      </p:cBhvr>
                                      <p:tavLst>
                                        <p:tav tm="0">
                                          <p:val>
                                            <p:fltVal val="0"/>
                                          </p:val>
                                        </p:tav>
                                        <p:tav tm="100000">
                                          <p:val>
                                            <p:strVal val="#ppt_w"/>
                                          </p:val>
                                        </p:tav>
                                      </p:tavLst>
                                    </p:anim>
                                    <p:anim calcmode="lin" valueType="num">
                                      <p:cBhvr>
                                        <p:cTn id="24" dur="500" fill="hold"/>
                                        <p:tgtEl>
                                          <p:spTgt spid="150531">
                                            <p:txEl>
                                              <p:pRg st="2" end="2"/>
                                            </p:txEl>
                                          </p:spTgt>
                                        </p:tgtEl>
                                        <p:attrNameLst>
                                          <p:attrName>ppt_h</p:attrName>
                                        </p:attrNameLst>
                                      </p:cBhvr>
                                      <p:tavLst>
                                        <p:tav tm="0">
                                          <p:val>
                                            <p:fltVal val="0"/>
                                          </p:val>
                                        </p:tav>
                                        <p:tav tm="100000">
                                          <p:val>
                                            <p:strVal val="#ppt_h"/>
                                          </p:val>
                                        </p:tav>
                                      </p:tavLst>
                                    </p:anim>
                                    <p:anim calcmode="lin" valueType="num">
                                      <p:cBhvr>
                                        <p:cTn id="25" dur="500" fill="hold"/>
                                        <p:tgtEl>
                                          <p:spTgt spid="150531">
                                            <p:txEl>
                                              <p:pRg st="2" end="2"/>
                                            </p:txEl>
                                          </p:spTgt>
                                        </p:tgtEl>
                                        <p:attrNameLst>
                                          <p:attrName>style.rotation</p:attrName>
                                        </p:attrNameLst>
                                      </p:cBhvr>
                                      <p:tavLst>
                                        <p:tav tm="0">
                                          <p:val>
                                            <p:fltVal val="360"/>
                                          </p:val>
                                        </p:tav>
                                        <p:tav tm="100000">
                                          <p:val>
                                            <p:fltVal val="0"/>
                                          </p:val>
                                        </p:tav>
                                      </p:tavLst>
                                    </p:anim>
                                    <p:animEffect transition="in" filter="fade">
                                      <p:cBhvr>
                                        <p:cTn id="26" dur="500"/>
                                        <p:tgtEl>
                                          <p:spTgt spid="1505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a:extLst>
              <a:ext uri="{FF2B5EF4-FFF2-40B4-BE49-F238E27FC236}">
                <a16:creationId xmlns:a16="http://schemas.microsoft.com/office/drawing/2014/main" id="{0C129A0A-2CF5-4055-92A0-5DDDDD5C8C14}"/>
              </a:ext>
            </a:extLst>
          </p:cNvPr>
          <p:cNvSpPr>
            <a:spLocks noGrp="1"/>
          </p:cNvSpPr>
          <p:nvPr>
            <p:ph type="title"/>
          </p:nvPr>
        </p:nvSpPr>
        <p:spPr>
          <a:xfrm>
            <a:off x="838200" y="104717"/>
            <a:ext cx="10515600" cy="1325563"/>
          </a:xfrm>
        </p:spPr>
        <p:txBody>
          <a:bodyPr/>
          <a:lstStyle/>
          <a:p>
            <a:pPr algn="ctr"/>
            <a:r>
              <a:rPr lang="en-US" altLang="en-US" dirty="0">
                <a:latin typeface="Comic Sans MS" panose="030F0702030302020204" pitchFamily="66" charset="0"/>
              </a:rPr>
              <a:t>PAL Structure</a:t>
            </a:r>
          </a:p>
        </p:txBody>
      </p:sp>
      <p:grpSp>
        <p:nvGrpSpPr>
          <p:cNvPr id="61444" name="Group 4">
            <a:extLst>
              <a:ext uri="{FF2B5EF4-FFF2-40B4-BE49-F238E27FC236}">
                <a16:creationId xmlns:a16="http://schemas.microsoft.com/office/drawing/2014/main" id="{1EBA7E4F-0F8A-435B-BBDE-067173C1531D}"/>
              </a:ext>
            </a:extLst>
          </p:cNvPr>
          <p:cNvGrpSpPr>
            <a:grpSpLocks noChangeAspect="1"/>
          </p:cNvGrpSpPr>
          <p:nvPr/>
        </p:nvGrpSpPr>
        <p:grpSpPr bwMode="auto">
          <a:xfrm>
            <a:off x="3008744" y="1430280"/>
            <a:ext cx="5707495" cy="5186479"/>
            <a:chOff x="839" y="663"/>
            <a:chExt cx="3629" cy="3298"/>
          </a:xfrm>
        </p:grpSpPr>
        <p:sp>
          <p:nvSpPr>
            <p:cNvPr id="61445" name="AutoShape 3">
              <a:extLst>
                <a:ext uri="{FF2B5EF4-FFF2-40B4-BE49-F238E27FC236}">
                  <a16:creationId xmlns:a16="http://schemas.microsoft.com/office/drawing/2014/main" id="{115E1433-9B89-4436-920C-5E8F102FB73B}"/>
                </a:ext>
              </a:extLst>
            </p:cNvPr>
            <p:cNvSpPr>
              <a:spLocks noChangeAspect="1" noChangeArrowheads="1" noTextEdit="1"/>
            </p:cNvSpPr>
            <p:nvPr/>
          </p:nvSpPr>
          <p:spPr bwMode="auto">
            <a:xfrm>
              <a:off x="839" y="663"/>
              <a:ext cx="3629" cy="32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61446" name="Picture 5">
              <a:extLst>
                <a:ext uri="{FF2B5EF4-FFF2-40B4-BE49-F238E27FC236}">
                  <a16:creationId xmlns:a16="http://schemas.microsoft.com/office/drawing/2014/main" id="{F9049B75-2005-4F5F-AE9D-85F848C4C22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 y="663"/>
              <a:ext cx="3635" cy="3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44</a:t>
            </a:fld>
            <a:endParaRPr lang="en-US"/>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a:extLst>
              <a:ext uri="{FF2B5EF4-FFF2-40B4-BE49-F238E27FC236}">
                <a16:creationId xmlns:a16="http://schemas.microsoft.com/office/drawing/2014/main" id="{DCBD67F5-B707-4C13-9D26-6ED168A458F5}"/>
              </a:ext>
            </a:extLst>
          </p:cNvPr>
          <p:cNvSpPr>
            <a:spLocks noGrp="1" noChangeArrowheads="1"/>
          </p:cNvSpPr>
          <p:nvPr>
            <p:ph type="title"/>
          </p:nvPr>
        </p:nvSpPr>
        <p:spPr>
          <a:xfrm>
            <a:off x="3187483" y="209912"/>
            <a:ext cx="7456487" cy="1016000"/>
          </a:xfrm>
        </p:spPr>
        <p:txBody>
          <a:bodyPr>
            <a:normAutofit/>
          </a:bodyPr>
          <a:lstStyle/>
          <a:p>
            <a:r>
              <a:rPr lang="en-GB" altLang="en-US" dirty="0">
                <a:latin typeface="Comic Sans MS" panose="030F0702030302020204" pitchFamily="66" charset="0"/>
              </a:rPr>
              <a:t>PAL Structure (II)</a:t>
            </a:r>
            <a:endParaRPr lang="en-GB" altLang="en-US" sz="3600" dirty="0">
              <a:latin typeface="Comic Sans MS" panose="030F0702030302020204" pitchFamily="66" charset="0"/>
            </a:endParaRPr>
          </a:p>
        </p:txBody>
      </p:sp>
      <p:grpSp>
        <p:nvGrpSpPr>
          <p:cNvPr id="62467" name="Group 244">
            <a:extLst>
              <a:ext uri="{FF2B5EF4-FFF2-40B4-BE49-F238E27FC236}">
                <a16:creationId xmlns:a16="http://schemas.microsoft.com/office/drawing/2014/main" id="{3DF97748-525C-41E0-A823-828FB1578219}"/>
              </a:ext>
            </a:extLst>
          </p:cNvPr>
          <p:cNvGrpSpPr>
            <a:grpSpLocks/>
          </p:cNvGrpSpPr>
          <p:nvPr/>
        </p:nvGrpSpPr>
        <p:grpSpPr bwMode="auto">
          <a:xfrm>
            <a:off x="3791527" y="1327150"/>
            <a:ext cx="5410200" cy="3735388"/>
            <a:chOff x="1440" y="816"/>
            <a:chExt cx="3408" cy="2353"/>
          </a:xfrm>
        </p:grpSpPr>
        <p:sp>
          <p:nvSpPr>
            <p:cNvPr id="62472" name="Text Box 27">
              <a:extLst>
                <a:ext uri="{FF2B5EF4-FFF2-40B4-BE49-F238E27FC236}">
                  <a16:creationId xmlns:a16="http://schemas.microsoft.com/office/drawing/2014/main" id="{4B05A6F2-55FC-4126-B60F-EC68A8927156}"/>
                </a:ext>
              </a:extLst>
            </p:cNvPr>
            <p:cNvSpPr txBox="1">
              <a:spLocks noChangeArrowheads="1"/>
            </p:cNvSpPr>
            <p:nvPr/>
          </p:nvSpPr>
          <p:spPr bwMode="auto">
            <a:xfrm>
              <a:off x="2640" y="81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C</a:t>
              </a:r>
              <a:endParaRPr lang="en-GB" altLang="en-US" sz="1800"/>
            </a:p>
          </p:txBody>
        </p:sp>
        <p:sp>
          <p:nvSpPr>
            <p:cNvPr id="62473" name="Text Box 37">
              <a:extLst>
                <a:ext uri="{FF2B5EF4-FFF2-40B4-BE49-F238E27FC236}">
                  <a16:creationId xmlns:a16="http://schemas.microsoft.com/office/drawing/2014/main" id="{FC0B2101-1611-4106-9D49-FEB3604AC5B0}"/>
                </a:ext>
              </a:extLst>
            </p:cNvPr>
            <p:cNvSpPr txBox="1">
              <a:spLocks noChangeArrowheads="1"/>
            </p:cNvSpPr>
            <p:nvPr/>
          </p:nvSpPr>
          <p:spPr bwMode="auto">
            <a:xfrm>
              <a:off x="2304" y="81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B</a:t>
              </a:r>
              <a:endParaRPr lang="en-GB" altLang="en-US" sz="1800"/>
            </a:p>
          </p:txBody>
        </p:sp>
        <p:sp>
          <p:nvSpPr>
            <p:cNvPr id="62474" name="Text Box 46">
              <a:extLst>
                <a:ext uri="{FF2B5EF4-FFF2-40B4-BE49-F238E27FC236}">
                  <a16:creationId xmlns:a16="http://schemas.microsoft.com/office/drawing/2014/main" id="{02AA2970-D521-42FF-ADCC-765B7E78F45F}"/>
                </a:ext>
              </a:extLst>
            </p:cNvPr>
            <p:cNvSpPr txBox="1">
              <a:spLocks noChangeArrowheads="1"/>
            </p:cNvSpPr>
            <p:nvPr/>
          </p:nvSpPr>
          <p:spPr bwMode="auto">
            <a:xfrm>
              <a:off x="1968" y="81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A</a:t>
              </a:r>
              <a:endParaRPr lang="en-GB" altLang="en-US" sz="1800" b="1"/>
            </a:p>
          </p:txBody>
        </p:sp>
        <p:sp>
          <p:nvSpPr>
            <p:cNvPr id="62475" name="Text Box 145">
              <a:extLst>
                <a:ext uri="{FF2B5EF4-FFF2-40B4-BE49-F238E27FC236}">
                  <a16:creationId xmlns:a16="http://schemas.microsoft.com/office/drawing/2014/main" id="{B5678AA3-EC35-40F5-9533-824BFA1BCA0B}"/>
                </a:ext>
              </a:extLst>
            </p:cNvPr>
            <p:cNvSpPr txBox="1">
              <a:spLocks noChangeArrowheads="1"/>
            </p:cNvSpPr>
            <p:nvPr/>
          </p:nvSpPr>
          <p:spPr bwMode="auto">
            <a:xfrm>
              <a:off x="2976" y="816"/>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D</a:t>
              </a:r>
              <a:endParaRPr lang="en-GB" altLang="en-US" sz="1800" b="1"/>
            </a:p>
          </p:txBody>
        </p:sp>
        <p:grpSp>
          <p:nvGrpSpPr>
            <p:cNvPr id="62476" name="Group 180">
              <a:extLst>
                <a:ext uri="{FF2B5EF4-FFF2-40B4-BE49-F238E27FC236}">
                  <a16:creationId xmlns:a16="http://schemas.microsoft.com/office/drawing/2014/main" id="{4D10BF7B-1FAC-4818-AD5A-6900B34AD5DB}"/>
                </a:ext>
              </a:extLst>
            </p:cNvPr>
            <p:cNvGrpSpPr>
              <a:grpSpLocks/>
            </p:cNvGrpSpPr>
            <p:nvPr/>
          </p:nvGrpSpPr>
          <p:grpSpPr bwMode="auto">
            <a:xfrm>
              <a:off x="2976" y="1152"/>
              <a:ext cx="193" cy="2017"/>
              <a:chOff x="2736" y="1296"/>
              <a:chExt cx="193" cy="2017"/>
            </a:xfrm>
          </p:grpSpPr>
          <p:grpSp>
            <p:nvGrpSpPr>
              <p:cNvPr id="62549" name="Group 168">
                <a:extLst>
                  <a:ext uri="{FF2B5EF4-FFF2-40B4-BE49-F238E27FC236}">
                    <a16:creationId xmlns:a16="http://schemas.microsoft.com/office/drawing/2014/main" id="{F876CDC6-7C3F-432A-94D0-8CCED677BC46}"/>
                  </a:ext>
                </a:extLst>
              </p:cNvPr>
              <p:cNvGrpSpPr>
                <a:grpSpLocks/>
              </p:cNvGrpSpPr>
              <p:nvPr/>
            </p:nvGrpSpPr>
            <p:grpSpPr bwMode="auto">
              <a:xfrm>
                <a:off x="2736" y="1296"/>
                <a:ext cx="193" cy="172"/>
                <a:chOff x="1536" y="1152"/>
                <a:chExt cx="193" cy="172"/>
              </a:xfrm>
            </p:grpSpPr>
            <p:sp>
              <p:nvSpPr>
                <p:cNvPr id="62552" name="AutoShape 169">
                  <a:extLst>
                    <a:ext uri="{FF2B5EF4-FFF2-40B4-BE49-F238E27FC236}">
                      <a16:creationId xmlns:a16="http://schemas.microsoft.com/office/drawing/2014/main" id="{C658756C-4859-4EE7-AF59-CF0CDF97B973}"/>
                    </a:ext>
                  </a:extLst>
                </p:cNvPr>
                <p:cNvSpPr>
                  <a:spLocks noChangeArrowheads="1"/>
                </p:cNvSpPr>
                <p:nvPr/>
              </p:nvSpPr>
              <p:spPr bwMode="auto">
                <a:xfrm rot="10800000">
                  <a:off x="1536" y="1152"/>
                  <a:ext cx="171" cy="172"/>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553" name="Oval 170">
                  <a:extLst>
                    <a:ext uri="{FF2B5EF4-FFF2-40B4-BE49-F238E27FC236}">
                      <a16:creationId xmlns:a16="http://schemas.microsoft.com/office/drawing/2014/main" id="{4DC5C2CF-098D-4576-9700-39A020C9A567}"/>
                    </a:ext>
                  </a:extLst>
                </p:cNvPr>
                <p:cNvSpPr>
                  <a:spLocks noChangeArrowheads="1"/>
                </p:cNvSpPr>
                <p:nvPr/>
              </p:nvSpPr>
              <p:spPr bwMode="auto">
                <a:xfrm>
                  <a:off x="1671" y="121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62550" name="Line 171">
                <a:extLst>
                  <a:ext uri="{FF2B5EF4-FFF2-40B4-BE49-F238E27FC236}">
                    <a16:creationId xmlns:a16="http://schemas.microsoft.com/office/drawing/2014/main" id="{32789878-BB7D-4A37-B767-89385B98D2AD}"/>
                  </a:ext>
                </a:extLst>
              </p:cNvPr>
              <p:cNvSpPr>
                <a:spLocks noChangeShapeType="1"/>
              </p:cNvSpPr>
              <p:nvPr/>
            </p:nvSpPr>
            <p:spPr bwMode="auto">
              <a:xfrm>
                <a:off x="2776" y="1368"/>
                <a:ext cx="0" cy="19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51" name="Line 172">
                <a:extLst>
                  <a:ext uri="{FF2B5EF4-FFF2-40B4-BE49-F238E27FC236}">
                    <a16:creationId xmlns:a16="http://schemas.microsoft.com/office/drawing/2014/main" id="{045A97FF-DC72-4162-BD93-00B06754B07E}"/>
                  </a:ext>
                </a:extLst>
              </p:cNvPr>
              <p:cNvSpPr>
                <a:spLocks noChangeShapeType="1"/>
              </p:cNvSpPr>
              <p:nvPr/>
            </p:nvSpPr>
            <p:spPr bwMode="auto">
              <a:xfrm>
                <a:off x="2896" y="1440"/>
                <a:ext cx="0" cy="187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2477" name="Group 181">
              <a:extLst>
                <a:ext uri="{FF2B5EF4-FFF2-40B4-BE49-F238E27FC236}">
                  <a16:creationId xmlns:a16="http://schemas.microsoft.com/office/drawing/2014/main" id="{D79AF046-3313-4585-AEC1-6B445103FC5E}"/>
                </a:ext>
              </a:extLst>
            </p:cNvPr>
            <p:cNvGrpSpPr>
              <a:grpSpLocks/>
            </p:cNvGrpSpPr>
            <p:nvPr/>
          </p:nvGrpSpPr>
          <p:grpSpPr bwMode="auto">
            <a:xfrm>
              <a:off x="2640" y="1152"/>
              <a:ext cx="193" cy="2017"/>
              <a:chOff x="2736" y="1296"/>
              <a:chExt cx="193" cy="2017"/>
            </a:xfrm>
          </p:grpSpPr>
          <p:grpSp>
            <p:nvGrpSpPr>
              <p:cNvPr id="62544" name="Group 182">
                <a:extLst>
                  <a:ext uri="{FF2B5EF4-FFF2-40B4-BE49-F238E27FC236}">
                    <a16:creationId xmlns:a16="http://schemas.microsoft.com/office/drawing/2014/main" id="{6BD22A3D-CD0B-4C40-A453-40F848367B9F}"/>
                  </a:ext>
                </a:extLst>
              </p:cNvPr>
              <p:cNvGrpSpPr>
                <a:grpSpLocks/>
              </p:cNvGrpSpPr>
              <p:nvPr/>
            </p:nvGrpSpPr>
            <p:grpSpPr bwMode="auto">
              <a:xfrm>
                <a:off x="2736" y="1296"/>
                <a:ext cx="193" cy="172"/>
                <a:chOff x="1536" y="1152"/>
                <a:chExt cx="193" cy="172"/>
              </a:xfrm>
            </p:grpSpPr>
            <p:sp>
              <p:nvSpPr>
                <p:cNvPr id="62547" name="AutoShape 183">
                  <a:extLst>
                    <a:ext uri="{FF2B5EF4-FFF2-40B4-BE49-F238E27FC236}">
                      <a16:creationId xmlns:a16="http://schemas.microsoft.com/office/drawing/2014/main" id="{3E4D14D7-D9FE-4B7A-ADC8-281C8F04BD0A}"/>
                    </a:ext>
                  </a:extLst>
                </p:cNvPr>
                <p:cNvSpPr>
                  <a:spLocks noChangeArrowheads="1"/>
                </p:cNvSpPr>
                <p:nvPr/>
              </p:nvSpPr>
              <p:spPr bwMode="auto">
                <a:xfrm rot="10800000">
                  <a:off x="1536" y="1152"/>
                  <a:ext cx="171" cy="172"/>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548" name="Oval 184">
                  <a:extLst>
                    <a:ext uri="{FF2B5EF4-FFF2-40B4-BE49-F238E27FC236}">
                      <a16:creationId xmlns:a16="http://schemas.microsoft.com/office/drawing/2014/main" id="{5E287837-716A-4055-BD41-1B1C910639DC}"/>
                    </a:ext>
                  </a:extLst>
                </p:cNvPr>
                <p:cNvSpPr>
                  <a:spLocks noChangeArrowheads="1"/>
                </p:cNvSpPr>
                <p:nvPr/>
              </p:nvSpPr>
              <p:spPr bwMode="auto">
                <a:xfrm>
                  <a:off x="1671" y="121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62545" name="Line 185">
                <a:extLst>
                  <a:ext uri="{FF2B5EF4-FFF2-40B4-BE49-F238E27FC236}">
                    <a16:creationId xmlns:a16="http://schemas.microsoft.com/office/drawing/2014/main" id="{772FDD97-3B0B-4FD9-9495-9618E1546BA8}"/>
                  </a:ext>
                </a:extLst>
              </p:cNvPr>
              <p:cNvSpPr>
                <a:spLocks noChangeShapeType="1"/>
              </p:cNvSpPr>
              <p:nvPr/>
            </p:nvSpPr>
            <p:spPr bwMode="auto">
              <a:xfrm>
                <a:off x="2776" y="1368"/>
                <a:ext cx="0" cy="19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46" name="Line 186">
                <a:extLst>
                  <a:ext uri="{FF2B5EF4-FFF2-40B4-BE49-F238E27FC236}">
                    <a16:creationId xmlns:a16="http://schemas.microsoft.com/office/drawing/2014/main" id="{707F1AE9-521A-4509-83CB-D8CEB082C94E}"/>
                  </a:ext>
                </a:extLst>
              </p:cNvPr>
              <p:cNvSpPr>
                <a:spLocks noChangeShapeType="1"/>
              </p:cNvSpPr>
              <p:nvPr/>
            </p:nvSpPr>
            <p:spPr bwMode="auto">
              <a:xfrm>
                <a:off x="2896" y="1440"/>
                <a:ext cx="0" cy="187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2478" name="Group 187">
              <a:extLst>
                <a:ext uri="{FF2B5EF4-FFF2-40B4-BE49-F238E27FC236}">
                  <a16:creationId xmlns:a16="http://schemas.microsoft.com/office/drawing/2014/main" id="{C0034982-F2BF-49BA-A218-1D87EB24A52E}"/>
                </a:ext>
              </a:extLst>
            </p:cNvPr>
            <p:cNvGrpSpPr>
              <a:grpSpLocks/>
            </p:cNvGrpSpPr>
            <p:nvPr/>
          </p:nvGrpSpPr>
          <p:grpSpPr bwMode="auto">
            <a:xfrm>
              <a:off x="2304" y="1152"/>
              <a:ext cx="193" cy="2017"/>
              <a:chOff x="2736" y="1296"/>
              <a:chExt cx="193" cy="2017"/>
            </a:xfrm>
          </p:grpSpPr>
          <p:grpSp>
            <p:nvGrpSpPr>
              <p:cNvPr id="62539" name="Group 188">
                <a:extLst>
                  <a:ext uri="{FF2B5EF4-FFF2-40B4-BE49-F238E27FC236}">
                    <a16:creationId xmlns:a16="http://schemas.microsoft.com/office/drawing/2014/main" id="{49417B2D-88F2-4D3D-AA8E-AD20029354B0}"/>
                  </a:ext>
                </a:extLst>
              </p:cNvPr>
              <p:cNvGrpSpPr>
                <a:grpSpLocks/>
              </p:cNvGrpSpPr>
              <p:nvPr/>
            </p:nvGrpSpPr>
            <p:grpSpPr bwMode="auto">
              <a:xfrm>
                <a:off x="2736" y="1296"/>
                <a:ext cx="193" cy="172"/>
                <a:chOff x="1536" y="1152"/>
                <a:chExt cx="193" cy="172"/>
              </a:xfrm>
            </p:grpSpPr>
            <p:sp>
              <p:nvSpPr>
                <p:cNvPr id="62542" name="AutoShape 189">
                  <a:extLst>
                    <a:ext uri="{FF2B5EF4-FFF2-40B4-BE49-F238E27FC236}">
                      <a16:creationId xmlns:a16="http://schemas.microsoft.com/office/drawing/2014/main" id="{B81D61E3-B51F-42AD-9025-8DE18DBDEBDA}"/>
                    </a:ext>
                  </a:extLst>
                </p:cNvPr>
                <p:cNvSpPr>
                  <a:spLocks noChangeArrowheads="1"/>
                </p:cNvSpPr>
                <p:nvPr/>
              </p:nvSpPr>
              <p:spPr bwMode="auto">
                <a:xfrm rot="10800000">
                  <a:off x="1536" y="1152"/>
                  <a:ext cx="171" cy="172"/>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543" name="Oval 190">
                  <a:extLst>
                    <a:ext uri="{FF2B5EF4-FFF2-40B4-BE49-F238E27FC236}">
                      <a16:creationId xmlns:a16="http://schemas.microsoft.com/office/drawing/2014/main" id="{1F1886D4-3664-4754-8E6A-272673BA0FD7}"/>
                    </a:ext>
                  </a:extLst>
                </p:cNvPr>
                <p:cNvSpPr>
                  <a:spLocks noChangeArrowheads="1"/>
                </p:cNvSpPr>
                <p:nvPr/>
              </p:nvSpPr>
              <p:spPr bwMode="auto">
                <a:xfrm>
                  <a:off x="1671" y="121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62540" name="Line 191">
                <a:extLst>
                  <a:ext uri="{FF2B5EF4-FFF2-40B4-BE49-F238E27FC236}">
                    <a16:creationId xmlns:a16="http://schemas.microsoft.com/office/drawing/2014/main" id="{144B03BB-61B3-402F-8C92-365E76D822E0}"/>
                  </a:ext>
                </a:extLst>
              </p:cNvPr>
              <p:cNvSpPr>
                <a:spLocks noChangeShapeType="1"/>
              </p:cNvSpPr>
              <p:nvPr/>
            </p:nvSpPr>
            <p:spPr bwMode="auto">
              <a:xfrm>
                <a:off x="2776" y="1368"/>
                <a:ext cx="0" cy="19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41" name="Line 192">
                <a:extLst>
                  <a:ext uri="{FF2B5EF4-FFF2-40B4-BE49-F238E27FC236}">
                    <a16:creationId xmlns:a16="http://schemas.microsoft.com/office/drawing/2014/main" id="{8F50A537-1636-4B0E-99F2-8DE46E33D33D}"/>
                  </a:ext>
                </a:extLst>
              </p:cNvPr>
              <p:cNvSpPr>
                <a:spLocks noChangeShapeType="1"/>
              </p:cNvSpPr>
              <p:nvPr/>
            </p:nvSpPr>
            <p:spPr bwMode="auto">
              <a:xfrm>
                <a:off x="2896" y="1440"/>
                <a:ext cx="0" cy="187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2479" name="Group 193">
              <a:extLst>
                <a:ext uri="{FF2B5EF4-FFF2-40B4-BE49-F238E27FC236}">
                  <a16:creationId xmlns:a16="http://schemas.microsoft.com/office/drawing/2014/main" id="{CB097073-132B-4358-9B39-F93ADC1D5A7F}"/>
                </a:ext>
              </a:extLst>
            </p:cNvPr>
            <p:cNvGrpSpPr>
              <a:grpSpLocks/>
            </p:cNvGrpSpPr>
            <p:nvPr/>
          </p:nvGrpSpPr>
          <p:grpSpPr bwMode="auto">
            <a:xfrm>
              <a:off x="1968" y="1152"/>
              <a:ext cx="193" cy="2017"/>
              <a:chOff x="2736" y="1296"/>
              <a:chExt cx="193" cy="2017"/>
            </a:xfrm>
          </p:grpSpPr>
          <p:grpSp>
            <p:nvGrpSpPr>
              <p:cNvPr id="62534" name="Group 194">
                <a:extLst>
                  <a:ext uri="{FF2B5EF4-FFF2-40B4-BE49-F238E27FC236}">
                    <a16:creationId xmlns:a16="http://schemas.microsoft.com/office/drawing/2014/main" id="{E329BA0D-330E-4E6A-88B1-A7D026AFCA44}"/>
                  </a:ext>
                </a:extLst>
              </p:cNvPr>
              <p:cNvGrpSpPr>
                <a:grpSpLocks/>
              </p:cNvGrpSpPr>
              <p:nvPr/>
            </p:nvGrpSpPr>
            <p:grpSpPr bwMode="auto">
              <a:xfrm>
                <a:off x="2736" y="1296"/>
                <a:ext cx="193" cy="172"/>
                <a:chOff x="1536" y="1152"/>
                <a:chExt cx="193" cy="172"/>
              </a:xfrm>
            </p:grpSpPr>
            <p:sp>
              <p:nvSpPr>
                <p:cNvPr id="62537" name="AutoShape 195">
                  <a:extLst>
                    <a:ext uri="{FF2B5EF4-FFF2-40B4-BE49-F238E27FC236}">
                      <a16:creationId xmlns:a16="http://schemas.microsoft.com/office/drawing/2014/main" id="{0DEBA2E0-DBC4-4E1A-AE42-72DE2BD23517}"/>
                    </a:ext>
                  </a:extLst>
                </p:cNvPr>
                <p:cNvSpPr>
                  <a:spLocks noChangeArrowheads="1"/>
                </p:cNvSpPr>
                <p:nvPr/>
              </p:nvSpPr>
              <p:spPr bwMode="auto">
                <a:xfrm rot="10800000">
                  <a:off x="1536" y="1152"/>
                  <a:ext cx="171" cy="172"/>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538" name="Oval 196">
                  <a:extLst>
                    <a:ext uri="{FF2B5EF4-FFF2-40B4-BE49-F238E27FC236}">
                      <a16:creationId xmlns:a16="http://schemas.microsoft.com/office/drawing/2014/main" id="{08AC5BD9-890B-4A44-B1C4-FF8AFA84B75E}"/>
                    </a:ext>
                  </a:extLst>
                </p:cNvPr>
                <p:cNvSpPr>
                  <a:spLocks noChangeArrowheads="1"/>
                </p:cNvSpPr>
                <p:nvPr/>
              </p:nvSpPr>
              <p:spPr bwMode="auto">
                <a:xfrm>
                  <a:off x="1671" y="121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62535" name="Line 197">
                <a:extLst>
                  <a:ext uri="{FF2B5EF4-FFF2-40B4-BE49-F238E27FC236}">
                    <a16:creationId xmlns:a16="http://schemas.microsoft.com/office/drawing/2014/main" id="{33D94AF8-B7B4-4DE6-BE76-F8E958CEDF25}"/>
                  </a:ext>
                </a:extLst>
              </p:cNvPr>
              <p:cNvSpPr>
                <a:spLocks noChangeShapeType="1"/>
              </p:cNvSpPr>
              <p:nvPr/>
            </p:nvSpPr>
            <p:spPr bwMode="auto">
              <a:xfrm>
                <a:off x="2776" y="1368"/>
                <a:ext cx="0" cy="19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36" name="Line 198">
                <a:extLst>
                  <a:ext uri="{FF2B5EF4-FFF2-40B4-BE49-F238E27FC236}">
                    <a16:creationId xmlns:a16="http://schemas.microsoft.com/office/drawing/2014/main" id="{BF9DF405-EF5C-474C-8D06-B901F3D29BD6}"/>
                  </a:ext>
                </a:extLst>
              </p:cNvPr>
              <p:cNvSpPr>
                <a:spLocks noChangeShapeType="1"/>
              </p:cNvSpPr>
              <p:nvPr/>
            </p:nvSpPr>
            <p:spPr bwMode="auto">
              <a:xfrm>
                <a:off x="2896" y="1440"/>
                <a:ext cx="0" cy="1873"/>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2480" name="Line 205">
              <a:extLst>
                <a:ext uri="{FF2B5EF4-FFF2-40B4-BE49-F238E27FC236}">
                  <a16:creationId xmlns:a16="http://schemas.microsoft.com/office/drawing/2014/main" id="{599F626B-FCE0-4BA8-BFCA-06B72442CB8A}"/>
                </a:ext>
              </a:extLst>
            </p:cNvPr>
            <p:cNvSpPr>
              <a:spLocks noChangeShapeType="1"/>
            </p:cNvSpPr>
            <p:nvPr/>
          </p:nvSpPr>
          <p:spPr bwMode="auto">
            <a:xfrm>
              <a:off x="2064" y="1008"/>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81" name="Line 206">
              <a:extLst>
                <a:ext uri="{FF2B5EF4-FFF2-40B4-BE49-F238E27FC236}">
                  <a16:creationId xmlns:a16="http://schemas.microsoft.com/office/drawing/2014/main" id="{329EEDC3-9A7A-4A1C-8EA4-110A7B4E33D7}"/>
                </a:ext>
              </a:extLst>
            </p:cNvPr>
            <p:cNvSpPr>
              <a:spLocks noChangeShapeType="1"/>
            </p:cNvSpPr>
            <p:nvPr/>
          </p:nvSpPr>
          <p:spPr bwMode="auto">
            <a:xfrm>
              <a:off x="2400" y="1008"/>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82" name="Line 207">
              <a:extLst>
                <a:ext uri="{FF2B5EF4-FFF2-40B4-BE49-F238E27FC236}">
                  <a16:creationId xmlns:a16="http://schemas.microsoft.com/office/drawing/2014/main" id="{87C93D24-B56F-44B2-B1A3-8B0EA952CD27}"/>
                </a:ext>
              </a:extLst>
            </p:cNvPr>
            <p:cNvSpPr>
              <a:spLocks noChangeShapeType="1"/>
            </p:cNvSpPr>
            <p:nvPr/>
          </p:nvSpPr>
          <p:spPr bwMode="auto">
            <a:xfrm>
              <a:off x="2736" y="1008"/>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83" name="Line 208">
              <a:extLst>
                <a:ext uri="{FF2B5EF4-FFF2-40B4-BE49-F238E27FC236}">
                  <a16:creationId xmlns:a16="http://schemas.microsoft.com/office/drawing/2014/main" id="{42961821-E862-4F46-B997-B4CDCCE0EF91}"/>
                </a:ext>
              </a:extLst>
            </p:cNvPr>
            <p:cNvSpPr>
              <a:spLocks noChangeShapeType="1"/>
            </p:cNvSpPr>
            <p:nvPr/>
          </p:nvSpPr>
          <p:spPr bwMode="auto">
            <a:xfrm>
              <a:off x="3072" y="1008"/>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nvGrpSpPr>
            <p:cNvPr id="62484" name="Group 242">
              <a:extLst>
                <a:ext uri="{FF2B5EF4-FFF2-40B4-BE49-F238E27FC236}">
                  <a16:creationId xmlns:a16="http://schemas.microsoft.com/office/drawing/2014/main" id="{9996106D-518B-401D-AD4C-6CE7D15BF421}"/>
                </a:ext>
              </a:extLst>
            </p:cNvPr>
            <p:cNvGrpSpPr>
              <a:grpSpLocks/>
            </p:cNvGrpSpPr>
            <p:nvPr/>
          </p:nvGrpSpPr>
          <p:grpSpPr bwMode="auto">
            <a:xfrm>
              <a:off x="1440" y="1440"/>
              <a:ext cx="3408" cy="692"/>
              <a:chOff x="1440" y="1440"/>
              <a:chExt cx="3408" cy="692"/>
            </a:xfrm>
          </p:grpSpPr>
          <p:sp>
            <p:nvSpPr>
              <p:cNvPr id="62510" name="AutoShape 10">
                <a:extLst>
                  <a:ext uri="{FF2B5EF4-FFF2-40B4-BE49-F238E27FC236}">
                    <a16:creationId xmlns:a16="http://schemas.microsoft.com/office/drawing/2014/main" id="{FC031A45-D291-4060-BDBD-63D41F5D6FB6}"/>
                  </a:ext>
                </a:extLst>
              </p:cNvPr>
              <p:cNvSpPr>
                <a:spLocks noChangeArrowheads="1"/>
              </p:cNvSpPr>
              <p:nvPr/>
            </p:nvSpPr>
            <p:spPr bwMode="auto">
              <a:xfrm>
                <a:off x="3408" y="1920"/>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511" name="AutoShape 47">
                <a:extLst>
                  <a:ext uri="{FF2B5EF4-FFF2-40B4-BE49-F238E27FC236}">
                    <a16:creationId xmlns:a16="http://schemas.microsoft.com/office/drawing/2014/main" id="{DD06B0BB-1558-4CD7-B94E-70B949FD965D}"/>
                  </a:ext>
                </a:extLst>
              </p:cNvPr>
              <p:cNvSpPr>
                <a:spLocks noChangeArrowheads="1"/>
              </p:cNvSpPr>
              <p:nvPr/>
            </p:nvSpPr>
            <p:spPr bwMode="auto">
              <a:xfrm>
                <a:off x="3408" y="1680"/>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512" name="AutoShape 48">
                <a:extLst>
                  <a:ext uri="{FF2B5EF4-FFF2-40B4-BE49-F238E27FC236}">
                    <a16:creationId xmlns:a16="http://schemas.microsoft.com/office/drawing/2014/main" id="{17472003-4D2A-4656-A78A-05C4A5F58CAA}"/>
                  </a:ext>
                </a:extLst>
              </p:cNvPr>
              <p:cNvSpPr>
                <a:spLocks noChangeArrowheads="1"/>
              </p:cNvSpPr>
              <p:nvPr/>
            </p:nvSpPr>
            <p:spPr bwMode="auto">
              <a:xfrm>
                <a:off x="3408" y="1440"/>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513" name="Line 146">
                <a:extLst>
                  <a:ext uri="{FF2B5EF4-FFF2-40B4-BE49-F238E27FC236}">
                    <a16:creationId xmlns:a16="http://schemas.microsoft.com/office/drawing/2014/main" id="{EE97DF95-A8CA-402A-853E-E1FD5692E48A}"/>
                  </a:ext>
                </a:extLst>
              </p:cNvPr>
              <p:cNvSpPr>
                <a:spLocks noChangeShapeType="1"/>
              </p:cNvSpPr>
              <p:nvPr/>
            </p:nvSpPr>
            <p:spPr bwMode="auto">
              <a:xfrm flipH="1">
                <a:off x="1728" y="1536"/>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14" name="Line 147">
                <a:extLst>
                  <a:ext uri="{FF2B5EF4-FFF2-40B4-BE49-F238E27FC236}">
                    <a16:creationId xmlns:a16="http://schemas.microsoft.com/office/drawing/2014/main" id="{E332AE36-DEEF-433D-AB83-5481FF2AD5BC}"/>
                  </a:ext>
                </a:extLst>
              </p:cNvPr>
              <p:cNvSpPr>
                <a:spLocks noChangeShapeType="1"/>
              </p:cNvSpPr>
              <p:nvPr/>
            </p:nvSpPr>
            <p:spPr bwMode="auto">
              <a:xfrm flipH="1">
                <a:off x="1728" y="1776"/>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15" name="Line 148">
                <a:extLst>
                  <a:ext uri="{FF2B5EF4-FFF2-40B4-BE49-F238E27FC236}">
                    <a16:creationId xmlns:a16="http://schemas.microsoft.com/office/drawing/2014/main" id="{153F77FB-5C1E-470B-8010-1616881B2D59}"/>
                  </a:ext>
                </a:extLst>
              </p:cNvPr>
              <p:cNvSpPr>
                <a:spLocks noChangeShapeType="1"/>
              </p:cNvSpPr>
              <p:nvPr/>
            </p:nvSpPr>
            <p:spPr bwMode="auto">
              <a:xfrm flipH="1">
                <a:off x="1728" y="2016"/>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16" name="Text Box 149">
                <a:extLst>
                  <a:ext uri="{FF2B5EF4-FFF2-40B4-BE49-F238E27FC236}">
                    <a16:creationId xmlns:a16="http://schemas.microsoft.com/office/drawing/2014/main" id="{A59EA0C5-91CE-43DD-9C56-73BFF579C1DA}"/>
                  </a:ext>
                </a:extLst>
              </p:cNvPr>
              <p:cNvSpPr txBox="1">
                <a:spLocks noChangeArrowheads="1"/>
              </p:cNvSpPr>
              <p:nvPr/>
            </p:nvSpPr>
            <p:spPr bwMode="auto">
              <a:xfrm>
                <a:off x="1440" y="1440"/>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1</a:t>
                </a:r>
                <a:endParaRPr lang="en-GB" altLang="en-US" sz="1800" b="1"/>
              </a:p>
            </p:txBody>
          </p:sp>
          <p:sp>
            <p:nvSpPr>
              <p:cNvPr id="62517" name="Text Box 150">
                <a:extLst>
                  <a:ext uri="{FF2B5EF4-FFF2-40B4-BE49-F238E27FC236}">
                    <a16:creationId xmlns:a16="http://schemas.microsoft.com/office/drawing/2014/main" id="{95B97B44-4545-4B4A-B2E6-2FCCBECAE6BE}"/>
                  </a:ext>
                </a:extLst>
              </p:cNvPr>
              <p:cNvSpPr txBox="1">
                <a:spLocks noChangeArrowheads="1"/>
              </p:cNvSpPr>
              <p:nvPr/>
            </p:nvSpPr>
            <p:spPr bwMode="auto">
              <a:xfrm>
                <a:off x="1440" y="1680"/>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2</a:t>
                </a:r>
                <a:endParaRPr lang="en-GB" altLang="en-US" sz="1800" b="1"/>
              </a:p>
            </p:txBody>
          </p:sp>
          <p:sp>
            <p:nvSpPr>
              <p:cNvPr id="62518" name="Text Box 151">
                <a:extLst>
                  <a:ext uri="{FF2B5EF4-FFF2-40B4-BE49-F238E27FC236}">
                    <a16:creationId xmlns:a16="http://schemas.microsoft.com/office/drawing/2014/main" id="{4ED95FB8-42A1-48C2-B2E8-B87212DE90B3}"/>
                  </a:ext>
                </a:extLst>
              </p:cNvPr>
              <p:cNvSpPr txBox="1">
                <a:spLocks noChangeArrowheads="1"/>
              </p:cNvSpPr>
              <p:nvPr/>
            </p:nvSpPr>
            <p:spPr bwMode="auto">
              <a:xfrm>
                <a:off x="1440" y="1920"/>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3</a:t>
                </a:r>
                <a:endParaRPr lang="en-GB" altLang="en-US" sz="1800" b="1"/>
              </a:p>
            </p:txBody>
          </p:sp>
          <p:grpSp>
            <p:nvGrpSpPr>
              <p:cNvPr id="62519" name="Group 173">
                <a:extLst>
                  <a:ext uri="{FF2B5EF4-FFF2-40B4-BE49-F238E27FC236}">
                    <a16:creationId xmlns:a16="http://schemas.microsoft.com/office/drawing/2014/main" id="{DAAC72B5-273A-4526-84A3-0A4D878A29F1}"/>
                  </a:ext>
                </a:extLst>
              </p:cNvPr>
              <p:cNvGrpSpPr>
                <a:grpSpLocks/>
              </p:cNvGrpSpPr>
              <p:nvPr/>
            </p:nvGrpSpPr>
            <p:grpSpPr bwMode="auto">
              <a:xfrm>
                <a:off x="3960" y="1632"/>
                <a:ext cx="363" cy="289"/>
                <a:chOff x="6768" y="11808"/>
                <a:chExt cx="1008" cy="792"/>
              </a:xfrm>
            </p:grpSpPr>
            <p:sp>
              <p:nvSpPr>
                <p:cNvPr id="62529" name="Freeform 174">
                  <a:extLst>
                    <a:ext uri="{FF2B5EF4-FFF2-40B4-BE49-F238E27FC236}">
                      <a16:creationId xmlns:a16="http://schemas.microsoft.com/office/drawing/2014/main" id="{63EB1C04-C0C6-49C7-87E5-2EE81B30FA80}"/>
                    </a:ext>
                  </a:extLst>
                </p:cNvPr>
                <p:cNvSpPr>
                  <a:spLocks/>
                </p:cNvSpPr>
                <p:nvPr/>
              </p:nvSpPr>
              <p:spPr bwMode="auto">
                <a:xfrm>
                  <a:off x="6768" y="11808"/>
                  <a:ext cx="144" cy="792"/>
                </a:xfrm>
                <a:custGeom>
                  <a:avLst/>
                  <a:gdLst>
                    <a:gd name="T0" fmla="*/ 0 w 288"/>
                    <a:gd name="T1" fmla="*/ 0 h 864"/>
                    <a:gd name="T2" fmla="*/ 1 w 288"/>
                    <a:gd name="T3" fmla="*/ 153 h 864"/>
                    <a:gd name="T4" fmla="*/ 0 w 288"/>
                    <a:gd name="T5" fmla="*/ 30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30" name="Line 175">
                  <a:extLst>
                    <a:ext uri="{FF2B5EF4-FFF2-40B4-BE49-F238E27FC236}">
                      <a16:creationId xmlns:a16="http://schemas.microsoft.com/office/drawing/2014/main" id="{19C909FD-75A3-4E61-AB20-F142F5F9FCCA}"/>
                    </a:ext>
                  </a:extLst>
                </p:cNvPr>
                <p:cNvSpPr>
                  <a:spLocks noChangeShapeType="1"/>
                </p:cNvSpPr>
                <p:nvPr/>
              </p:nvSpPr>
              <p:spPr bwMode="auto">
                <a:xfrm>
                  <a:off x="6768" y="11808"/>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31" name="Line 176">
                  <a:extLst>
                    <a:ext uri="{FF2B5EF4-FFF2-40B4-BE49-F238E27FC236}">
                      <a16:creationId xmlns:a16="http://schemas.microsoft.com/office/drawing/2014/main" id="{A89792F2-E228-469F-AD06-6A4CF535C107}"/>
                    </a:ext>
                  </a:extLst>
                </p:cNvPr>
                <p:cNvSpPr>
                  <a:spLocks noChangeShapeType="1"/>
                </p:cNvSpPr>
                <p:nvPr/>
              </p:nvSpPr>
              <p:spPr bwMode="auto">
                <a:xfrm>
                  <a:off x="6768" y="12600"/>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32" name="Freeform 177">
                  <a:extLst>
                    <a:ext uri="{FF2B5EF4-FFF2-40B4-BE49-F238E27FC236}">
                      <a16:creationId xmlns:a16="http://schemas.microsoft.com/office/drawing/2014/main" id="{26DB4012-F9B1-4FB7-BFA4-9C0EDA2C9B1F}"/>
                    </a:ext>
                  </a:extLst>
                </p:cNvPr>
                <p:cNvSpPr>
                  <a:spLocks/>
                </p:cNvSpPr>
                <p:nvPr/>
              </p:nvSpPr>
              <p:spPr bwMode="auto">
                <a:xfrm>
                  <a:off x="7128" y="1180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33" name="Freeform 178">
                  <a:extLst>
                    <a:ext uri="{FF2B5EF4-FFF2-40B4-BE49-F238E27FC236}">
                      <a16:creationId xmlns:a16="http://schemas.microsoft.com/office/drawing/2014/main" id="{5034CEEA-C273-4241-893A-EBE12EECD889}"/>
                    </a:ext>
                  </a:extLst>
                </p:cNvPr>
                <p:cNvSpPr>
                  <a:spLocks/>
                </p:cNvSpPr>
                <p:nvPr/>
              </p:nvSpPr>
              <p:spPr bwMode="auto">
                <a:xfrm flipV="1">
                  <a:off x="7128" y="1216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2520" name="Line 179">
                <a:extLst>
                  <a:ext uri="{FF2B5EF4-FFF2-40B4-BE49-F238E27FC236}">
                    <a16:creationId xmlns:a16="http://schemas.microsoft.com/office/drawing/2014/main" id="{62306550-C5E1-489E-A3AB-4105C81B39D0}"/>
                  </a:ext>
                </a:extLst>
              </p:cNvPr>
              <p:cNvSpPr>
                <a:spLocks noChangeShapeType="1"/>
              </p:cNvSpPr>
              <p:nvPr/>
            </p:nvSpPr>
            <p:spPr bwMode="auto">
              <a:xfrm>
                <a:off x="3648" y="1776"/>
                <a:ext cx="36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21" name="Line 199">
                <a:extLst>
                  <a:ext uri="{FF2B5EF4-FFF2-40B4-BE49-F238E27FC236}">
                    <a16:creationId xmlns:a16="http://schemas.microsoft.com/office/drawing/2014/main" id="{178F8D03-1B40-47D9-9D12-7AA1DCCD0D2F}"/>
                  </a:ext>
                </a:extLst>
              </p:cNvPr>
              <p:cNvSpPr>
                <a:spLocks noChangeShapeType="1"/>
              </p:cNvSpPr>
              <p:nvPr/>
            </p:nvSpPr>
            <p:spPr bwMode="auto">
              <a:xfrm>
                <a:off x="3840" y="1680"/>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22" name="Line 200">
                <a:extLst>
                  <a:ext uri="{FF2B5EF4-FFF2-40B4-BE49-F238E27FC236}">
                    <a16:creationId xmlns:a16="http://schemas.microsoft.com/office/drawing/2014/main" id="{7B5AF5E7-9133-48C1-B2B9-3DC87817D47C}"/>
                  </a:ext>
                </a:extLst>
              </p:cNvPr>
              <p:cNvSpPr>
                <a:spLocks noChangeShapeType="1"/>
              </p:cNvSpPr>
              <p:nvPr/>
            </p:nvSpPr>
            <p:spPr bwMode="auto">
              <a:xfrm>
                <a:off x="3840" y="1872"/>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23" name="Line 201">
                <a:extLst>
                  <a:ext uri="{FF2B5EF4-FFF2-40B4-BE49-F238E27FC236}">
                    <a16:creationId xmlns:a16="http://schemas.microsoft.com/office/drawing/2014/main" id="{ADC1BF9E-9DE5-46F8-AEA6-7CF7358C41A4}"/>
                  </a:ext>
                </a:extLst>
              </p:cNvPr>
              <p:cNvSpPr>
                <a:spLocks noChangeShapeType="1"/>
              </p:cNvSpPr>
              <p:nvPr/>
            </p:nvSpPr>
            <p:spPr bwMode="auto">
              <a:xfrm>
                <a:off x="3648" y="1536"/>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24" name="Line 202">
                <a:extLst>
                  <a:ext uri="{FF2B5EF4-FFF2-40B4-BE49-F238E27FC236}">
                    <a16:creationId xmlns:a16="http://schemas.microsoft.com/office/drawing/2014/main" id="{79E07F9B-8792-4937-8EE1-D8F53EA593CB}"/>
                  </a:ext>
                </a:extLst>
              </p:cNvPr>
              <p:cNvSpPr>
                <a:spLocks noChangeShapeType="1"/>
              </p:cNvSpPr>
              <p:nvPr/>
            </p:nvSpPr>
            <p:spPr bwMode="auto">
              <a:xfrm>
                <a:off x="3648" y="2016"/>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25" name="Line 203">
                <a:extLst>
                  <a:ext uri="{FF2B5EF4-FFF2-40B4-BE49-F238E27FC236}">
                    <a16:creationId xmlns:a16="http://schemas.microsoft.com/office/drawing/2014/main" id="{C993640C-A64D-4D48-AF2D-DBDAC827454A}"/>
                  </a:ext>
                </a:extLst>
              </p:cNvPr>
              <p:cNvSpPr>
                <a:spLocks noChangeShapeType="1"/>
              </p:cNvSpPr>
              <p:nvPr/>
            </p:nvSpPr>
            <p:spPr bwMode="auto">
              <a:xfrm>
                <a:off x="3840" y="1872"/>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26" name="Line 204">
                <a:extLst>
                  <a:ext uri="{FF2B5EF4-FFF2-40B4-BE49-F238E27FC236}">
                    <a16:creationId xmlns:a16="http://schemas.microsoft.com/office/drawing/2014/main" id="{ABBDD15B-10FA-4B4E-8A84-3B08B3CA0138}"/>
                  </a:ext>
                </a:extLst>
              </p:cNvPr>
              <p:cNvSpPr>
                <a:spLocks noChangeShapeType="1"/>
              </p:cNvSpPr>
              <p:nvPr/>
            </p:nvSpPr>
            <p:spPr bwMode="auto">
              <a:xfrm>
                <a:off x="3840" y="1536"/>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27" name="Line 209">
                <a:extLst>
                  <a:ext uri="{FF2B5EF4-FFF2-40B4-BE49-F238E27FC236}">
                    <a16:creationId xmlns:a16="http://schemas.microsoft.com/office/drawing/2014/main" id="{9CA7E0DC-BABF-403A-9EFE-D348F5220FB5}"/>
                  </a:ext>
                </a:extLst>
              </p:cNvPr>
              <p:cNvSpPr>
                <a:spLocks noChangeShapeType="1"/>
              </p:cNvSpPr>
              <p:nvPr/>
            </p:nvSpPr>
            <p:spPr bwMode="auto">
              <a:xfrm>
                <a:off x="4325" y="1776"/>
                <a:ext cx="18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28" name="Text Box 210">
                <a:extLst>
                  <a:ext uri="{FF2B5EF4-FFF2-40B4-BE49-F238E27FC236}">
                    <a16:creationId xmlns:a16="http://schemas.microsoft.com/office/drawing/2014/main" id="{2A0EE793-5696-4D10-A7F0-F18CFB9CA17F}"/>
                  </a:ext>
                </a:extLst>
              </p:cNvPr>
              <p:cNvSpPr txBox="1">
                <a:spLocks noChangeArrowheads="1"/>
              </p:cNvSpPr>
              <p:nvPr/>
            </p:nvSpPr>
            <p:spPr bwMode="auto">
              <a:xfrm>
                <a:off x="4560" y="1680"/>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O</a:t>
                </a:r>
                <a:r>
                  <a:rPr lang="en-GB" altLang="en-US" sz="1600" baseline="-25000"/>
                  <a:t>1</a:t>
                </a:r>
                <a:endParaRPr lang="en-GB" altLang="en-US" sz="1800" b="1"/>
              </a:p>
            </p:txBody>
          </p:sp>
        </p:grpSp>
        <p:grpSp>
          <p:nvGrpSpPr>
            <p:cNvPr id="62485" name="Group 243">
              <a:extLst>
                <a:ext uri="{FF2B5EF4-FFF2-40B4-BE49-F238E27FC236}">
                  <a16:creationId xmlns:a16="http://schemas.microsoft.com/office/drawing/2014/main" id="{14ECC472-1D95-40C4-B68A-D738AB1016FB}"/>
                </a:ext>
              </a:extLst>
            </p:cNvPr>
            <p:cNvGrpSpPr>
              <a:grpSpLocks/>
            </p:cNvGrpSpPr>
            <p:nvPr/>
          </p:nvGrpSpPr>
          <p:grpSpPr bwMode="auto">
            <a:xfrm>
              <a:off x="1440" y="2352"/>
              <a:ext cx="3408" cy="692"/>
              <a:chOff x="1440" y="2352"/>
              <a:chExt cx="3408" cy="692"/>
            </a:xfrm>
          </p:grpSpPr>
          <p:sp>
            <p:nvSpPr>
              <p:cNvPr id="62486" name="AutoShape 213">
                <a:extLst>
                  <a:ext uri="{FF2B5EF4-FFF2-40B4-BE49-F238E27FC236}">
                    <a16:creationId xmlns:a16="http://schemas.microsoft.com/office/drawing/2014/main" id="{D15B9419-49D8-473E-8964-BDA613EFFF72}"/>
                  </a:ext>
                </a:extLst>
              </p:cNvPr>
              <p:cNvSpPr>
                <a:spLocks noChangeArrowheads="1"/>
              </p:cNvSpPr>
              <p:nvPr/>
            </p:nvSpPr>
            <p:spPr bwMode="auto">
              <a:xfrm>
                <a:off x="3408" y="283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487" name="AutoShape 214">
                <a:extLst>
                  <a:ext uri="{FF2B5EF4-FFF2-40B4-BE49-F238E27FC236}">
                    <a16:creationId xmlns:a16="http://schemas.microsoft.com/office/drawing/2014/main" id="{78F35CB3-B1C9-481F-8B10-AD407840AF0A}"/>
                  </a:ext>
                </a:extLst>
              </p:cNvPr>
              <p:cNvSpPr>
                <a:spLocks noChangeArrowheads="1"/>
              </p:cNvSpPr>
              <p:nvPr/>
            </p:nvSpPr>
            <p:spPr bwMode="auto">
              <a:xfrm>
                <a:off x="3408" y="259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488" name="AutoShape 215">
                <a:extLst>
                  <a:ext uri="{FF2B5EF4-FFF2-40B4-BE49-F238E27FC236}">
                    <a16:creationId xmlns:a16="http://schemas.microsoft.com/office/drawing/2014/main" id="{CF55AA15-DF82-4F33-AE0B-6FF82B54C171}"/>
                  </a:ext>
                </a:extLst>
              </p:cNvPr>
              <p:cNvSpPr>
                <a:spLocks noChangeArrowheads="1"/>
              </p:cNvSpPr>
              <p:nvPr/>
            </p:nvSpPr>
            <p:spPr bwMode="auto">
              <a:xfrm>
                <a:off x="3408" y="2352"/>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489" name="Line 216">
                <a:extLst>
                  <a:ext uri="{FF2B5EF4-FFF2-40B4-BE49-F238E27FC236}">
                    <a16:creationId xmlns:a16="http://schemas.microsoft.com/office/drawing/2014/main" id="{FAA71430-4599-4D16-8165-7A76F8DE4E0C}"/>
                  </a:ext>
                </a:extLst>
              </p:cNvPr>
              <p:cNvSpPr>
                <a:spLocks noChangeShapeType="1"/>
              </p:cNvSpPr>
              <p:nvPr/>
            </p:nvSpPr>
            <p:spPr bwMode="auto">
              <a:xfrm flipH="1">
                <a:off x="1728" y="2448"/>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0" name="Line 217">
                <a:extLst>
                  <a:ext uri="{FF2B5EF4-FFF2-40B4-BE49-F238E27FC236}">
                    <a16:creationId xmlns:a16="http://schemas.microsoft.com/office/drawing/2014/main" id="{E8C45A0A-4610-4656-A031-BF1DE7313428}"/>
                  </a:ext>
                </a:extLst>
              </p:cNvPr>
              <p:cNvSpPr>
                <a:spLocks noChangeShapeType="1"/>
              </p:cNvSpPr>
              <p:nvPr/>
            </p:nvSpPr>
            <p:spPr bwMode="auto">
              <a:xfrm flipH="1">
                <a:off x="1728" y="2688"/>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1" name="Line 218">
                <a:extLst>
                  <a:ext uri="{FF2B5EF4-FFF2-40B4-BE49-F238E27FC236}">
                    <a16:creationId xmlns:a16="http://schemas.microsoft.com/office/drawing/2014/main" id="{4E508071-E293-41A4-8E75-276DFA1B5E49}"/>
                  </a:ext>
                </a:extLst>
              </p:cNvPr>
              <p:cNvSpPr>
                <a:spLocks noChangeShapeType="1"/>
              </p:cNvSpPr>
              <p:nvPr/>
            </p:nvSpPr>
            <p:spPr bwMode="auto">
              <a:xfrm flipH="1">
                <a:off x="1728" y="2928"/>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2" name="Text Box 219">
                <a:extLst>
                  <a:ext uri="{FF2B5EF4-FFF2-40B4-BE49-F238E27FC236}">
                    <a16:creationId xmlns:a16="http://schemas.microsoft.com/office/drawing/2014/main" id="{BE9C6539-CAEB-4CFD-A72B-04ACAB1115EF}"/>
                  </a:ext>
                </a:extLst>
              </p:cNvPr>
              <p:cNvSpPr txBox="1">
                <a:spLocks noChangeArrowheads="1"/>
              </p:cNvSpPr>
              <p:nvPr/>
            </p:nvSpPr>
            <p:spPr bwMode="auto">
              <a:xfrm>
                <a:off x="1440" y="235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4</a:t>
                </a:r>
                <a:endParaRPr lang="en-GB" altLang="en-US" sz="1800" b="1"/>
              </a:p>
            </p:txBody>
          </p:sp>
          <p:sp>
            <p:nvSpPr>
              <p:cNvPr id="62493" name="Text Box 220">
                <a:extLst>
                  <a:ext uri="{FF2B5EF4-FFF2-40B4-BE49-F238E27FC236}">
                    <a16:creationId xmlns:a16="http://schemas.microsoft.com/office/drawing/2014/main" id="{23429C92-AFE4-4C65-804F-6D483335E4A9}"/>
                  </a:ext>
                </a:extLst>
              </p:cNvPr>
              <p:cNvSpPr txBox="1">
                <a:spLocks noChangeArrowheads="1"/>
              </p:cNvSpPr>
              <p:nvPr/>
            </p:nvSpPr>
            <p:spPr bwMode="auto">
              <a:xfrm>
                <a:off x="1440" y="259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5</a:t>
                </a:r>
                <a:endParaRPr lang="en-GB" altLang="en-US" sz="1800" b="1"/>
              </a:p>
            </p:txBody>
          </p:sp>
          <p:sp>
            <p:nvSpPr>
              <p:cNvPr id="62494" name="Text Box 221">
                <a:extLst>
                  <a:ext uri="{FF2B5EF4-FFF2-40B4-BE49-F238E27FC236}">
                    <a16:creationId xmlns:a16="http://schemas.microsoft.com/office/drawing/2014/main" id="{AC46EBC8-9092-413C-A093-685E5682B4F1}"/>
                  </a:ext>
                </a:extLst>
              </p:cNvPr>
              <p:cNvSpPr txBox="1">
                <a:spLocks noChangeArrowheads="1"/>
              </p:cNvSpPr>
              <p:nvPr/>
            </p:nvSpPr>
            <p:spPr bwMode="auto">
              <a:xfrm>
                <a:off x="1440" y="283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6</a:t>
                </a:r>
                <a:endParaRPr lang="en-GB" altLang="en-US" sz="1800" b="1"/>
              </a:p>
            </p:txBody>
          </p:sp>
          <p:grpSp>
            <p:nvGrpSpPr>
              <p:cNvPr id="62495" name="Group 222">
                <a:extLst>
                  <a:ext uri="{FF2B5EF4-FFF2-40B4-BE49-F238E27FC236}">
                    <a16:creationId xmlns:a16="http://schemas.microsoft.com/office/drawing/2014/main" id="{958AD403-D865-4001-BD27-9F492B1F9B6E}"/>
                  </a:ext>
                </a:extLst>
              </p:cNvPr>
              <p:cNvGrpSpPr>
                <a:grpSpLocks/>
              </p:cNvGrpSpPr>
              <p:nvPr/>
            </p:nvGrpSpPr>
            <p:grpSpPr bwMode="auto">
              <a:xfrm>
                <a:off x="3960" y="2544"/>
                <a:ext cx="363" cy="289"/>
                <a:chOff x="6768" y="11808"/>
                <a:chExt cx="1008" cy="792"/>
              </a:xfrm>
            </p:grpSpPr>
            <p:sp>
              <p:nvSpPr>
                <p:cNvPr id="62505" name="Freeform 223">
                  <a:extLst>
                    <a:ext uri="{FF2B5EF4-FFF2-40B4-BE49-F238E27FC236}">
                      <a16:creationId xmlns:a16="http://schemas.microsoft.com/office/drawing/2014/main" id="{306AF04F-F7C7-4540-B85F-8ACFA2DC6533}"/>
                    </a:ext>
                  </a:extLst>
                </p:cNvPr>
                <p:cNvSpPr>
                  <a:spLocks/>
                </p:cNvSpPr>
                <p:nvPr/>
              </p:nvSpPr>
              <p:spPr bwMode="auto">
                <a:xfrm>
                  <a:off x="6768" y="11808"/>
                  <a:ext cx="144" cy="792"/>
                </a:xfrm>
                <a:custGeom>
                  <a:avLst/>
                  <a:gdLst>
                    <a:gd name="T0" fmla="*/ 0 w 288"/>
                    <a:gd name="T1" fmla="*/ 0 h 864"/>
                    <a:gd name="T2" fmla="*/ 1 w 288"/>
                    <a:gd name="T3" fmla="*/ 153 h 864"/>
                    <a:gd name="T4" fmla="*/ 0 w 288"/>
                    <a:gd name="T5" fmla="*/ 30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06" name="Line 224">
                  <a:extLst>
                    <a:ext uri="{FF2B5EF4-FFF2-40B4-BE49-F238E27FC236}">
                      <a16:creationId xmlns:a16="http://schemas.microsoft.com/office/drawing/2014/main" id="{7979D525-BDD2-4E9A-8A94-483BEFBEA932}"/>
                    </a:ext>
                  </a:extLst>
                </p:cNvPr>
                <p:cNvSpPr>
                  <a:spLocks noChangeShapeType="1"/>
                </p:cNvSpPr>
                <p:nvPr/>
              </p:nvSpPr>
              <p:spPr bwMode="auto">
                <a:xfrm>
                  <a:off x="6768" y="11808"/>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7" name="Line 225">
                  <a:extLst>
                    <a:ext uri="{FF2B5EF4-FFF2-40B4-BE49-F238E27FC236}">
                      <a16:creationId xmlns:a16="http://schemas.microsoft.com/office/drawing/2014/main" id="{60463F5E-BCDA-4D9D-993C-CD350DAF559C}"/>
                    </a:ext>
                  </a:extLst>
                </p:cNvPr>
                <p:cNvSpPr>
                  <a:spLocks noChangeShapeType="1"/>
                </p:cNvSpPr>
                <p:nvPr/>
              </p:nvSpPr>
              <p:spPr bwMode="auto">
                <a:xfrm>
                  <a:off x="6768" y="12600"/>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2508" name="Freeform 226">
                  <a:extLst>
                    <a:ext uri="{FF2B5EF4-FFF2-40B4-BE49-F238E27FC236}">
                      <a16:creationId xmlns:a16="http://schemas.microsoft.com/office/drawing/2014/main" id="{19FB68B2-DFD3-4823-A66A-12FBF11966E7}"/>
                    </a:ext>
                  </a:extLst>
                </p:cNvPr>
                <p:cNvSpPr>
                  <a:spLocks/>
                </p:cNvSpPr>
                <p:nvPr/>
              </p:nvSpPr>
              <p:spPr bwMode="auto">
                <a:xfrm>
                  <a:off x="7128" y="1180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2509" name="Freeform 227">
                  <a:extLst>
                    <a:ext uri="{FF2B5EF4-FFF2-40B4-BE49-F238E27FC236}">
                      <a16:creationId xmlns:a16="http://schemas.microsoft.com/office/drawing/2014/main" id="{F1DE1BA1-31B7-4DAA-B8FF-45F3B6B38E3B}"/>
                    </a:ext>
                  </a:extLst>
                </p:cNvPr>
                <p:cNvSpPr>
                  <a:spLocks/>
                </p:cNvSpPr>
                <p:nvPr/>
              </p:nvSpPr>
              <p:spPr bwMode="auto">
                <a:xfrm flipV="1">
                  <a:off x="7128" y="1216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2496" name="Line 228">
                <a:extLst>
                  <a:ext uri="{FF2B5EF4-FFF2-40B4-BE49-F238E27FC236}">
                    <a16:creationId xmlns:a16="http://schemas.microsoft.com/office/drawing/2014/main" id="{1E448F0F-BF38-4437-B1E6-1389417C31B0}"/>
                  </a:ext>
                </a:extLst>
              </p:cNvPr>
              <p:cNvSpPr>
                <a:spLocks noChangeShapeType="1"/>
              </p:cNvSpPr>
              <p:nvPr/>
            </p:nvSpPr>
            <p:spPr bwMode="auto">
              <a:xfrm>
                <a:off x="3648" y="2688"/>
                <a:ext cx="36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7" name="Line 229">
                <a:extLst>
                  <a:ext uri="{FF2B5EF4-FFF2-40B4-BE49-F238E27FC236}">
                    <a16:creationId xmlns:a16="http://schemas.microsoft.com/office/drawing/2014/main" id="{342104DD-8173-4299-9884-B265EFC2FA1A}"/>
                  </a:ext>
                </a:extLst>
              </p:cNvPr>
              <p:cNvSpPr>
                <a:spLocks noChangeShapeType="1"/>
              </p:cNvSpPr>
              <p:nvPr/>
            </p:nvSpPr>
            <p:spPr bwMode="auto">
              <a:xfrm>
                <a:off x="3840" y="2592"/>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8" name="Line 230">
                <a:extLst>
                  <a:ext uri="{FF2B5EF4-FFF2-40B4-BE49-F238E27FC236}">
                    <a16:creationId xmlns:a16="http://schemas.microsoft.com/office/drawing/2014/main" id="{B088D822-6307-4134-ABF8-CC6B92132656}"/>
                  </a:ext>
                </a:extLst>
              </p:cNvPr>
              <p:cNvSpPr>
                <a:spLocks noChangeShapeType="1"/>
              </p:cNvSpPr>
              <p:nvPr/>
            </p:nvSpPr>
            <p:spPr bwMode="auto">
              <a:xfrm>
                <a:off x="3840" y="2784"/>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499" name="Line 231">
                <a:extLst>
                  <a:ext uri="{FF2B5EF4-FFF2-40B4-BE49-F238E27FC236}">
                    <a16:creationId xmlns:a16="http://schemas.microsoft.com/office/drawing/2014/main" id="{2836D476-755C-4C3D-BB11-BB09D7FEFC46}"/>
                  </a:ext>
                </a:extLst>
              </p:cNvPr>
              <p:cNvSpPr>
                <a:spLocks noChangeShapeType="1"/>
              </p:cNvSpPr>
              <p:nvPr/>
            </p:nvSpPr>
            <p:spPr bwMode="auto">
              <a:xfrm>
                <a:off x="3648" y="2448"/>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00" name="Line 232">
                <a:extLst>
                  <a:ext uri="{FF2B5EF4-FFF2-40B4-BE49-F238E27FC236}">
                    <a16:creationId xmlns:a16="http://schemas.microsoft.com/office/drawing/2014/main" id="{D3442698-0E89-4710-B0FF-4CC91C693FE0}"/>
                  </a:ext>
                </a:extLst>
              </p:cNvPr>
              <p:cNvSpPr>
                <a:spLocks noChangeShapeType="1"/>
              </p:cNvSpPr>
              <p:nvPr/>
            </p:nvSpPr>
            <p:spPr bwMode="auto">
              <a:xfrm>
                <a:off x="3648" y="2928"/>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01" name="Line 233">
                <a:extLst>
                  <a:ext uri="{FF2B5EF4-FFF2-40B4-BE49-F238E27FC236}">
                    <a16:creationId xmlns:a16="http://schemas.microsoft.com/office/drawing/2014/main" id="{5549A1BE-40FF-4752-A6C0-3071C4920261}"/>
                  </a:ext>
                </a:extLst>
              </p:cNvPr>
              <p:cNvSpPr>
                <a:spLocks noChangeShapeType="1"/>
              </p:cNvSpPr>
              <p:nvPr/>
            </p:nvSpPr>
            <p:spPr bwMode="auto">
              <a:xfrm>
                <a:off x="3840" y="2784"/>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02" name="Line 234">
                <a:extLst>
                  <a:ext uri="{FF2B5EF4-FFF2-40B4-BE49-F238E27FC236}">
                    <a16:creationId xmlns:a16="http://schemas.microsoft.com/office/drawing/2014/main" id="{F3EFF465-1A31-427C-A142-C3AB217F448F}"/>
                  </a:ext>
                </a:extLst>
              </p:cNvPr>
              <p:cNvSpPr>
                <a:spLocks noChangeShapeType="1"/>
              </p:cNvSpPr>
              <p:nvPr/>
            </p:nvSpPr>
            <p:spPr bwMode="auto">
              <a:xfrm>
                <a:off x="3840" y="2448"/>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03" name="Line 235">
                <a:extLst>
                  <a:ext uri="{FF2B5EF4-FFF2-40B4-BE49-F238E27FC236}">
                    <a16:creationId xmlns:a16="http://schemas.microsoft.com/office/drawing/2014/main" id="{B3A3104F-D30C-4507-B1B8-9AAEB5D05288}"/>
                  </a:ext>
                </a:extLst>
              </p:cNvPr>
              <p:cNvSpPr>
                <a:spLocks noChangeShapeType="1"/>
              </p:cNvSpPr>
              <p:nvPr/>
            </p:nvSpPr>
            <p:spPr bwMode="auto">
              <a:xfrm>
                <a:off x="4325" y="2688"/>
                <a:ext cx="18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2504" name="Text Box 236">
                <a:extLst>
                  <a:ext uri="{FF2B5EF4-FFF2-40B4-BE49-F238E27FC236}">
                    <a16:creationId xmlns:a16="http://schemas.microsoft.com/office/drawing/2014/main" id="{0815B76E-6FF7-46D3-9CF1-B7255FA30AD5}"/>
                  </a:ext>
                </a:extLst>
              </p:cNvPr>
              <p:cNvSpPr txBox="1">
                <a:spLocks noChangeArrowheads="1"/>
              </p:cNvSpPr>
              <p:nvPr/>
            </p:nvSpPr>
            <p:spPr bwMode="auto">
              <a:xfrm>
                <a:off x="4560" y="2592"/>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O</a:t>
                </a:r>
                <a:r>
                  <a:rPr lang="en-GB" altLang="en-US" sz="1600" baseline="-25000"/>
                  <a:t>2</a:t>
                </a:r>
                <a:endParaRPr lang="en-GB" altLang="en-US" sz="1800" b="1"/>
              </a:p>
            </p:txBody>
          </p:sp>
        </p:grpSp>
      </p:grpSp>
      <p:sp>
        <p:nvSpPr>
          <p:cNvPr id="62468" name="Text Box 238">
            <a:extLst>
              <a:ext uri="{FF2B5EF4-FFF2-40B4-BE49-F238E27FC236}">
                <a16:creationId xmlns:a16="http://schemas.microsoft.com/office/drawing/2014/main" id="{90BA2140-2AD2-48E5-9DDB-A0FF7E4D9400}"/>
              </a:ext>
            </a:extLst>
          </p:cNvPr>
          <p:cNvSpPr txBox="1">
            <a:spLocks noChangeArrowheads="1"/>
          </p:cNvSpPr>
          <p:nvPr/>
        </p:nvSpPr>
        <p:spPr bwMode="auto">
          <a:xfrm>
            <a:off x="4724400" y="5334001"/>
            <a:ext cx="16764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50000"/>
              </a:spcBef>
              <a:buClrTx/>
              <a:buSzTx/>
              <a:buFontTx/>
              <a:buNone/>
            </a:pPr>
            <a:r>
              <a:rPr lang="en-GB" altLang="en-US" sz="1600" dirty="0">
                <a:latin typeface="Comic Sans MS" panose="030F0702030302020204" pitchFamily="66" charset="0"/>
              </a:rPr>
              <a:t>Programmable AND array</a:t>
            </a:r>
            <a:endParaRPr lang="en-GB" altLang="en-US" sz="1800" dirty="0">
              <a:latin typeface="Comic Sans MS" panose="030F0702030302020204" pitchFamily="66" charset="0"/>
            </a:endParaRPr>
          </a:p>
        </p:txBody>
      </p:sp>
      <p:sp>
        <p:nvSpPr>
          <p:cNvPr id="62469" name="AutoShape 239">
            <a:extLst>
              <a:ext uri="{FF2B5EF4-FFF2-40B4-BE49-F238E27FC236}">
                <a16:creationId xmlns:a16="http://schemas.microsoft.com/office/drawing/2014/main" id="{2D7C51AF-820D-4A94-8C21-FC5BF23E5F5D}"/>
              </a:ext>
            </a:extLst>
          </p:cNvPr>
          <p:cNvSpPr>
            <a:spLocks/>
          </p:cNvSpPr>
          <p:nvPr/>
        </p:nvSpPr>
        <p:spPr bwMode="auto">
          <a:xfrm rot="16200000">
            <a:off x="5524500" y="4000500"/>
            <a:ext cx="152400" cy="2362200"/>
          </a:xfrm>
          <a:prstGeom prst="leftBrace">
            <a:avLst>
              <a:gd name="adj1" fmla="val 1291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470" name="AutoShape 240">
            <a:extLst>
              <a:ext uri="{FF2B5EF4-FFF2-40B4-BE49-F238E27FC236}">
                <a16:creationId xmlns:a16="http://schemas.microsoft.com/office/drawing/2014/main" id="{C150D605-6F4D-427F-9576-CD118460B574}"/>
              </a:ext>
            </a:extLst>
          </p:cNvPr>
          <p:cNvSpPr>
            <a:spLocks/>
          </p:cNvSpPr>
          <p:nvPr/>
        </p:nvSpPr>
        <p:spPr bwMode="auto">
          <a:xfrm rot="16200000">
            <a:off x="7620000" y="4800600"/>
            <a:ext cx="152400" cy="762000"/>
          </a:xfrm>
          <a:prstGeom prst="leftBrace">
            <a:avLst>
              <a:gd name="adj1" fmla="val 41667"/>
              <a:gd name="adj2" fmla="val 50000"/>
            </a:avLst>
          </a:prstGeom>
          <a:noFill/>
          <a:ln w="9525">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2471" name="Text Box 241">
            <a:extLst>
              <a:ext uri="{FF2B5EF4-FFF2-40B4-BE49-F238E27FC236}">
                <a16:creationId xmlns:a16="http://schemas.microsoft.com/office/drawing/2014/main" id="{40A3D67D-583B-43F8-9F37-BB5B21026DEA}"/>
              </a:ext>
            </a:extLst>
          </p:cNvPr>
          <p:cNvSpPr txBox="1">
            <a:spLocks noChangeArrowheads="1"/>
          </p:cNvSpPr>
          <p:nvPr/>
        </p:nvSpPr>
        <p:spPr bwMode="auto">
          <a:xfrm>
            <a:off x="7162800" y="5334001"/>
            <a:ext cx="106680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lgn="ctr" eaLnBrk="1" hangingPunct="1">
              <a:spcBef>
                <a:spcPct val="0"/>
              </a:spcBef>
              <a:buClrTx/>
              <a:buSzTx/>
              <a:buFontTx/>
              <a:buNone/>
            </a:pPr>
            <a:r>
              <a:rPr lang="en-GB" altLang="en-US" sz="1600" dirty="0">
                <a:latin typeface="Comic Sans MS" panose="030F0702030302020204" pitchFamily="66" charset="0"/>
              </a:rPr>
              <a:t>Fixed </a:t>
            </a:r>
          </a:p>
          <a:p>
            <a:pPr algn="ctr" eaLnBrk="1" hangingPunct="1">
              <a:spcBef>
                <a:spcPct val="0"/>
              </a:spcBef>
              <a:buClrTx/>
              <a:buSzTx/>
              <a:buFontTx/>
              <a:buNone/>
            </a:pPr>
            <a:r>
              <a:rPr lang="en-GB" altLang="en-US" sz="1600" dirty="0">
                <a:latin typeface="Comic Sans MS" panose="030F0702030302020204" pitchFamily="66" charset="0"/>
              </a:rPr>
              <a:t>OR array</a:t>
            </a:r>
            <a:endParaRPr lang="en-GB" altLang="en-US" sz="1800" dirty="0">
              <a:latin typeface="Comic Sans MS" panose="030F0702030302020204" pitchFamily="66" charset="0"/>
            </a:endParaRPr>
          </a:p>
        </p:txBody>
      </p:sp>
      <p:sp>
        <p:nvSpPr>
          <p:cNvPr id="2" name="Slide Number Placeholder 1"/>
          <p:cNvSpPr>
            <a:spLocks noGrp="1"/>
          </p:cNvSpPr>
          <p:nvPr>
            <p:ph type="sldNum" sz="quarter" idx="12"/>
          </p:nvPr>
        </p:nvSpPr>
        <p:spPr/>
        <p:txBody>
          <a:bodyPr/>
          <a:lstStyle/>
          <a:p>
            <a:fld id="{5A81485A-01B8-4054-A537-7FB3100B64ED}" type="slidenum">
              <a:rPr lang="en-US" smtClean="0"/>
              <a:t>45</a:t>
            </a:fld>
            <a:endParaRPr lang="en-US"/>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a:extLst>
              <a:ext uri="{FF2B5EF4-FFF2-40B4-BE49-F238E27FC236}">
                <a16:creationId xmlns:a16="http://schemas.microsoft.com/office/drawing/2014/main" id="{342A46BC-9697-43AD-A22C-625B3F4E198A}"/>
              </a:ext>
            </a:extLst>
          </p:cNvPr>
          <p:cNvSpPr>
            <a:spLocks noGrp="1" noChangeArrowheads="1"/>
          </p:cNvSpPr>
          <p:nvPr>
            <p:ph type="title"/>
          </p:nvPr>
        </p:nvSpPr>
        <p:spPr>
          <a:xfrm>
            <a:off x="1962438" y="268866"/>
            <a:ext cx="8147050" cy="838200"/>
          </a:xfrm>
        </p:spPr>
        <p:txBody>
          <a:bodyPr/>
          <a:lstStyle/>
          <a:p>
            <a:pPr algn="ctr"/>
            <a:r>
              <a:rPr lang="en-GB" altLang="en-US" sz="3600" dirty="0">
                <a:latin typeface="Comic Sans MS" panose="030F0702030302020204" pitchFamily="66" charset="0"/>
              </a:rPr>
              <a:t>Realising Logic Functions  with PALs</a:t>
            </a:r>
            <a:endParaRPr lang="en-GB" altLang="en-US" sz="3200" dirty="0">
              <a:latin typeface="Comic Sans MS" panose="030F0702030302020204" pitchFamily="66" charset="0"/>
            </a:endParaRPr>
          </a:p>
        </p:txBody>
      </p:sp>
      <p:sp>
        <p:nvSpPr>
          <p:cNvPr id="64515" name="Rectangle 3">
            <a:extLst>
              <a:ext uri="{FF2B5EF4-FFF2-40B4-BE49-F238E27FC236}">
                <a16:creationId xmlns:a16="http://schemas.microsoft.com/office/drawing/2014/main" id="{F07418ED-2008-4A0A-8A75-19CA458568D1}"/>
              </a:ext>
            </a:extLst>
          </p:cNvPr>
          <p:cNvSpPr>
            <a:spLocks noGrp="1" noChangeArrowheads="1"/>
          </p:cNvSpPr>
          <p:nvPr>
            <p:ph type="body" idx="1"/>
          </p:nvPr>
        </p:nvSpPr>
        <p:spPr>
          <a:xfrm>
            <a:off x="378691" y="1600922"/>
            <a:ext cx="11314544" cy="2943370"/>
          </a:xfrm>
        </p:spPr>
        <p:txBody>
          <a:bodyPr/>
          <a:lstStyle/>
          <a:p>
            <a:pPr>
              <a:buSzPct val="120000"/>
            </a:pPr>
            <a:r>
              <a:rPr lang="en-GB" altLang="en-US" sz="2400" dirty="0">
                <a:latin typeface="Comic Sans MS" panose="030F0702030302020204" pitchFamily="66" charset="0"/>
              </a:rPr>
              <a:t>Procedure is to obtain minimal SOP expressions.</a:t>
            </a:r>
          </a:p>
          <a:p>
            <a:pPr>
              <a:spcBef>
                <a:spcPct val="50000"/>
              </a:spcBef>
              <a:buSzPct val="120000"/>
            </a:pPr>
            <a:r>
              <a:rPr lang="en-GB" altLang="en-US" sz="2400" dirty="0">
                <a:latin typeface="Comic Sans MS" panose="030F0702030302020204" pitchFamily="66" charset="0"/>
              </a:rPr>
              <a:t>Example:</a:t>
            </a:r>
          </a:p>
          <a:p>
            <a:pPr>
              <a:spcBef>
                <a:spcPct val="50000"/>
              </a:spcBef>
              <a:buFont typeface="Monotype Sorts"/>
              <a:buNone/>
            </a:pPr>
            <a:r>
              <a:rPr lang="en-GB" altLang="en-US" sz="2400" dirty="0">
                <a:latin typeface="Comic Sans MS" panose="030F0702030302020204" pitchFamily="66" charset="0"/>
              </a:rPr>
              <a:t>		f</a:t>
            </a:r>
            <a:r>
              <a:rPr lang="en-GB" altLang="en-US" sz="2400" baseline="-25000" dirty="0">
                <a:latin typeface="Comic Sans MS" panose="030F0702030302020204" pitchFamily="66" charset="0"/>
              </a:rPr>
              <a:t>a</a:t>
            </a:r>
            <a:r>
              <a:rPr lang="en-GB" altLang="en-US" sz="2400" dirty="0">
                <a:latin typeface="Comic Sans MS" panose="030F0702030302020204" pitchFamily="66" charset="0"/>
              </a:rPr>
              <a:t>(A,B,C,D) = A'.B'.D' + B'.C.D' + A'.B.C.D</a:t>
            </a:r>
          </a:p>
          <a:p>
            <a:pPr>
              <a:spcBef>
                <a:spcPct val="50000"/>
              </a:spcBef>
              <a:buFont typeface="Monotype Sorts"/>
              <a:buNone/>
            </a:pPr>
            <a:r>
              <a:rPr lang="en-GB" altLang="en-US" sz="2400" dirty="0">
                <a:latin typeface="Comic Sans MS" panose="030F0702030302020204" pitchFamily="66" charset="0"/>
              </a:rPr>
              <a:t>		f</a:t>
            </a:r>
            <a:r>
              <a:rPr lang="en-GB" altLang="en-US" sz="2400" baseline="-25000" dirty="0">
                <a:latin typeface="Comic Sans MS" panose="030F0702030302020204" pitchFamily="66" charset="0"/>
              </a:rPr>
              <a:t>b</a:t>
            </a:r>
            <a:r>
              <a:rPr lang="en-GB" altLang="en-US" sz="2400" dirty="0">
                <a:latin typeface="Comic Sans MS" panose="030F0702030302020204" pitchFamily="66" charset="0"/>
              </a:rPr>
              <a:t>(A,B,C,D) = A'.B + B'.C.D'</a:t>
            </a:r>
          </a:p>
          <a:p>
            <a:pPr>
              <a:spcBef>
                <a:spcPct val="50000"/>
              </a:spcBef>
              <a:buFont typeface="Monotype Sorts"/>
              <a:buNone/>
            </a:pPr>
            <a:r>
              <a:rPr lang="en-GB" altLang="en-US" sz="2400" dirty="0">
                <a:latin typeface="Comic Sans MS" panose="030F0702030302020204" pitchFamily="66" charset="0"/>
              </a:rPr>
              <a:t>		f</a:t>
            </a:r>
            <a:r>
              <a:rPr lang="en-GB" altLang="en-US" sz="2400" baseline="-25000" dirty="0">
                <a:latin typeface="Comic Sans MS" panose="030F0702030302020204" pitchFamily="66" charset="0"/>
              </a:rPr>
              <a:t>c</a:t>
            </a:r>
            <a:r>
              <a:rPr lang="en-GB" altLang="en-US" sz="2400" dirty="0">
                <a:latin typeface="Comic Sans MS" panose="030F0702030302020204" pitchFamily="66" charset="0"/>
              </a:rPr>
              <a:t>(A,B,C,D) = A'.B'.D' + B'.C'.D' + A'.B.C.D</a:t>
            </a:r>
          </a:p>
        </p:txBody>
      </p:sp>
      <p:sp>
        <p:nvSpPr>
          <p:cNvPr id="2" name="Slide Number Placeholder 1"/>
          <p:cNvSpPr>
            <a:spLocks noGrp="1"/>
          </p:cNvSpPr>
          <p:nvPr>
            <p:ph type="sldNum" sz="quarter" idx="12"/>
          </p:nvPr>
        </p:nvSpPr>
        <p:spPr/>
        <p:txBody>
          <a:bodyPr/>
          <a:lstStyle/>
          <a:p>
            <a:fld id="{5A81485A-01B8-4054-A537-7FB3100B64ED}" type="slidenum">
              <a:rPr lang="en-US" smtClean="0"/>
              <a:t>46</a:t>
            </a:fld>
            <a:endParaRPr lang="en-US"/>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a:extLst>
              <a:ext uri="{FF2B5EF4-FFF2-40B4-BE49-F238E27FC236}">
                <a16:creationId xmlns:a16="http://schemas.microsoft.com/office/drawing/2014/main" id="{8E5374D5-76D9-4FF9-AEAC-5B86BF532B50}"/>
              </a:ext>
            </a:extLst>
          </p:cNvPr>
          <p:cNvSpPr>
            <a:spLocks noGrp="1" noChangeArrowheads="1"/>
          </p:cNvSpPr>
          <p:nvPr>
            <p:ph type="title"/>
          </p:nvPr>
        </p:nvSpPr>
        <p:spPr>
          <a:xfrm>
            <a:off x="1916113" y="158750"/>
            <a:ext cx="8286750" cy="838200"/>
          </a:xfrm>
        </p:spPr>
        <p:txBody>
          <a:bodyPr>
            <a:noAutofit/>
          </a:bodyPr>
          <a:lstStyle/>
          <a:p>
            <a:pPr algn="ctr"/>
            <a:r>
              <a:rPr lang="en-GB" altLang="en-US" sz="3200" dirty="0">
                <a:latin typeface="Comic Sans MS" panose="030F0702030302020204" pitchFamily="66" charset="0"/>
              </a:rPr>
              <a:t>Realising Logic Functions  with PALs (II)</a:t>
            </a:r>
          </a:p>
        </p:txBody>
      </p:sp>
      <p:sp>
        <p:nvSpPr>
          <p:cNvPr id="65539" name="Rectangle 3">
            <a:extLst>
              <a:ext uri="{FF2B5EF4-FFF2-40B4-BE49-F238E27FC236}">
                <a16:creationId xmlns:a16="http://schemas.microsoft.com/office/drawing/2014/main" id="{620E6CBE-7698-475C-B0C9-E5097A6549D4}"/>
              </a:ext>
            </a:extLst>
          </p:cNvPr>
          <p:cNvSpPr>
            <a:spLocks noGrp="1" noChangeArrowheads="1"/>
          </p:cNvSpPr>
          <p:nvPr>
            <p:ph type="body" idx="1"/>
          </p:nvPr>
        </p:nvSpPr>
        <p:spPr>
          <a:xfrm>
            <a:off x="7543800" y="1447800"/>
            <a:ext cx="2438400" cy="762000"/>
          </a:xfrm>
        </p:spPr>
        <p:txBody>
          <a:bodyPr/>
          <a:lstStyle/>
          <a:p>
            <a:pPr>
              <a:buFont typeface="Monotype Sorts"/>
              <a:buNone/>
            </a:pPr>
            <a:r>
              <a:rPr lang="en-GB" altLang="en-US" sz="2000" dirty="0"/>
              <a:t>	</a:t>
            </a:r>
            <a:r>
              <a:rPr lang="en-GB" altLang="en-US" sz="2000" dirty="0">
                <a:latin typeface="Comic Sans MS" panose="030F0702030302020204" pitchFamily="66" charset="0"/>
              </a:rPr>
              <a:t>PAL realisation of f</a:t>
            </a:r>
            <a:r>
              <a:rPr lang="en-GB" altLang="en-US" sz="2000" baseline="-25000" dirty="0">
                <a:latin typeface="Comic Sans MS" panose="030F0702030302020204" pitchFamily="66" charset="0"/>
              </a:rPr>
              <a:t>a</a:t>
            </a:r>
            <a:r>
              <a:rPr lang="en-GB" altLang="en-US" sz="2000" dirty="0">
                <a:latin typeface="Comic Sans MS" panose="030F0702030302020204" pitchFamily="66" charset="0"/>
              </a:rPr>
              <a:t>, </a:t>
            </a:r>
            <a:r>
              <a:rPr lang="en-GB" altLang="en-US" sz="2000" dirty="0" err="1">
                <a:latin typeface="Comic Sans MS" panose="030F0702030302020204" pitchFamily="66" charset="0"/>
              </a:rPr>
              <a:t>f</a:t>
            </a:r>
            <a:r>
              <a:rPr lang="en-GB" altLang="en-US" sz="2000" baseline="-25000" dirty="0" err="1">
                <a:latin typeface="Comic Sans MS" panose="030F0702030302020204" pitchFamily="66" charset="0"/>
              </a:rPr>
              <a:t>ß</a:t>
            </a:r>
            <a:r>
              <a:rPr lang="en-GB" altLang="en-US" sz="2000" dirty="0">
                <a:latin typeface="Comic Sans MS" panose="030F0702030302020204" pitchFamily="66" charset="0"/>
              </a:rPr>
              <a:t> and </a:t>
            </a:r>
            <a:r>
              <a:rPr lang="en-GB" altLang="en-US" sz="2000" dirty="0" err="1">
                <a:latin typeface="Comic Sans MS" panose="030F0702030302020204" pitchFamily="66" charset="0"/>
              </a:rPr>
              <a:t>f</a:t>
            </a:r>
            <a:r>
              <a:rPr lang="en-GB" altLang="en-US" sz="2000" baseline="-25000" dirty="0" err="1">
                <a:latin typeface="Comic Sans MS" panose="030F0702030302020204" pitchFamily="66" charset="0"/>
              </a:rPr>
              <a:t>r</a:t>
            </a:r>
            <a:r>
              <a:rPr lang="en-GB" altLang="en-US" sz="2000" dirty="0" err="1">
                <a:latin typeface="Comic Sans MS" panose="030F0702030302020204" pitchFamily="66" charset="0"/>
              </a:rPr>
              <a:t>.</a:t>
            </a:r>
            <a:r>
              <a:rPr lang="en-GB" altLang="en-US" sz="1800" dirty="0">
                <a:latin typeface="Comic Sans MS" panose="030F0702030302020204" pitchFamily="66" charset="0"/>
              </a:rPr>
              <a:t> </a:t>
            </a:r>
          </a:p>
        </p:txBody>
      </p:sp>
      <p:grpSp>
        <p:nvGrpSpPr>
          <p:cNvPr id="65540" name="Group 175">
            <a:extLst>
              <a:ext uri="{FF2B5EF4-FFF2-40B4-BE49-F238E27FC236}">
                <a16:creationId xmlns:a16="http://schemas.microsoft.com/office/drawing/2014/main" id="{B9802B2B-D240-4664-90A7-8A75894F304A}"/>
              </a:ext>
            </a:extLst>
          </p:cNvPr>
          <p:cNvGrpSpPr>
            <a:grpSpLocks/>
          </p:cNvGrpSpPr>
          <p:nvPr/>
        </p:nvGrpSpPr>
        <p:grpSpPr bwMode="auto">
          <a:xfrm>
            <a:off x="4838700" y="1692564"/>
            <a:ext cx="5410200" cy="4572000"/>
            <a:chOff x="1584" y="864"/>
            <a:chExt cx="3408" cy="2880"/>
          </a:xfrm>
        </p:grpSpPr>
        <p:grpSp>
          <p:nvGrpSpPr>
            <p:cNvPr id="65542" name="Group 117">
              <a:extLst>
                <a:ext uri="{FF2B5EF4-FFF2-40B4-BE49-F238E27FC236}">
                  <a16:creationId xmlns:a16="http://schemas.microsoft.com/office/drawing/2014/main" id="{3EDDCF3F-ED32-4945-8DF3-FD370441D293}"/>
                </a:ext>
              </a:extLst>
            </p:cNvPr>
            <p:cNvGrpSpPr>
              <a:grpSpLocks/>
            </p:cNvGrpSpPr>
            <p:nvPr/>
          </p:nvGrpSpPr>
          <p:grpSpPr bwMode="auto">
            <a:xfrm>
              <a:off x="2160" y="864"/>
              <a:ext cx="240" cy="2880"/>
              <a:chOff x="2112" y="864"/>
              <a:chExt cx="240" cy="2880"/>
            </a:xfrm>
          </p:grpSpPr>
          <p:sp>
            <p:nvSpPr>
              <p:cNvPr id="65675" name="Text Box 8">
                <a:extLst>
                  <a:ext uri="{FF2B5EF4-FFF2-40B4-BE49-F238E27FC236}">
                    <a16:creationId xmlns:a16="http://schemas.microsoft.com/office/drawing/2014/main" id="{186E93A0-A0DA-4061-B1DA-812F1091B875}"/>
                  </a:ext>
                </a:extLst>
              </p:cNvPr>
              <p:cNvSpPr txBox="1">
                <a:spLocks noChangeArrowheads="1"/>
              </p:cNvSpPr>
              <p:nvPr/>
            </p:nvSpPr>
            <p:spPr bwMode="auto">
              <a:xfrm>
                <a:off x="2112" y="86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A</a:t>
                </a:r>
                <a:endParaRPr lang="en-GB" altLang="en-US" sz="1800" b="1"/>
              </a:p>
            </p:txBody>
          </p:sp>
          <p:grpSp>
            <p:nvGrpSpPr>
              <p:cNvPr id="65676" name="Group 29">
                <a:extLst>
                  <a:ext uri="{FF2B5EF4-FFF2-40B4-BE49-F238E27FC236}">
                    <a16:creationId xmlns:a16="http://schemas.microsoft.com/office/drawing/2014/main" id="{F4BD41BB-20AE-48F5-9DDA-2F19F6AE4516}"/>
                  </a:ext>
                </a:extLst>
              </p:cNvPr>
              <p:cNvGrpSpPr>
                <a:grpSpLocks/>
              </p:cNvGrpSpPr>
              <p:nvPr/>
            </p:nvGrpSpPr>
            <p:grpSpPr bwMode="auto">
              <a:xfrm>
                <a:off x="2112" y="1200"/>
                <a:ext cx="193" cy="172"/>
                <a:chOff x="1536" y="1152"/>
                <a:chExt cx="193" cy="172"/>
              </a:xfrm>
            </p:grpSpPr>
            <p:sp>
              <p:nvSpPr>
                <p:cNvPr id="65680" name="AutoShape 30">
                  <a:extLst>
                    <a:ext uri="{FF2B5EF4-FFF2-40B4-BE49-F238E27FC236}">
                      <a16:creationId xmlns:a16="http://schemas.microsoft.com/office/drawing/2014/main" id="{2552040A-E176-4B17-BAED-B6C4F109B1D0}"/>
                    </a:ext>
                  </a:extLst>
                </p:cNvPr>
                <p:cNvSpPr>
                  <a:spLocks noChangeArrowheads="1"/>
                </p:cNvSpPr>
                <p:nvPr/>
              </p:nvSpPr>
              <p:spPr bwMode="auto">
                <a:xfrm rot="10800000">
                  <a:off x="1536" y="1152"/>
                  <a:ext cx="171" cy="172"/>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81" name="Oval 31">
                  <a:extLst>
                    <a:ext uri="{FF2B5EF4-FFF2-40B4-BE49-F238E27FC236}">
                      <a16:creationId xmlns:a16="http://schemas.microsoft.com/office/drawing/2014/main" id="{48D77FE0-9E81-48EA-90D4-FEE3A26B11F1}"/>
                    </a:ext>
                  </a:extLst>
                </p:cNvPr>
                <p:cNvSpPr>
                  <a:spLocks noChangeArrowheads="1"/>
                </p:cNvSpPr>
                <p:nvPr/>
              </p:nvSpPr>
              <p:spPr bwMode="auto">
                <a:xfrm>
                  <a:off x="1671" y="121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65677" name="Line 32">
                <a:extLst>
                  <a:ext uri="{FF2B5EF4-FFF2-40B4-BE49-F238E27FC236}">
                    <a16:creationId xmlns:a16="http://schemas.microsoft.com/office/drawing/2014/main" id="{3B5C7FDA-1458-46DD-BB1E-DF2E7AF659A3}"/>
                  </a:ext>
                </a:extLst>
              </p:cNvPr>
              <p:cNvSpPr>
                <a:spLocks noChangeShapeType="1"/>
              </p:cNvSpPr>
              <p:nvPr/>
            </p:nvSpPr>
            <p:spPr bwMode="auto">
              <a:xfrm>
                <a:off x="2152" y="1272"/>
                <a:ext cx="0" cy="247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78" name="Line 33">
                <a:extLst>
                  <a:ext uri="{FF2B5EF4-FFF2-40B4-BE49-F238E27FC236}">
                    <a16:creationId xmlns:a16="http://schemas.microsoft.com/office/drawing/2014/main" id="{C07A7195-DCC2-492B-B927-4D8563488058}"/>
                  </a:ext>
                </a:extLst>
              </p:cNvPr>
              <p:cNvSpPr>
                <a:spLocks noChangeShapeType="1"/>
              </p:cNvSpPr>
              <p:nvPr/>
            </p:nvSpPr>
            <p:spPr bwMode="auto">
              <a:xfrm>
                <a:off x="2272" y="1344"/>
                <a:ext cx="0" cy="24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79" name="Line 34">
                <a:extLst>
                  <a:ext uri="{FF2B5EF4-FFF2-40B4-BE49-F238E27FC236}">
                    <a16:creationId xmlns:a16="http://schemas.microsoft.com/office/drawing/2014/main" id="{1966D7AA-5C03-49C3-9BA0-5198D6E518F0}"/>
                  </a:ext>
                </a:extLst>
              </p:cNvPr>
              <p:cNvSpPr>
                <a:spLocks noChangeShapeType="1"/>
              </p:cNvSpPr>
              <p:nvPr/>
            </p:nvSpPr>
            <p:spPr bwMode="auto">
              <a:xfrm>
                <a:off x="2208" y="1056"/>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5543" name="Group 114">
              <a:extLst>
                <a:ext uri="{FF2B5EF4-FFF2-40B4-BE49-F238E27FC236}">
                  <a16:creationId xmlns:a16="http://schemas.microsoft.com/office/drawing/2014/main" id="{89951C89-170D-4B8C-A44B-ECDC38B10F48}"/>
                </a:ext>
              </a:extLst>
            </p:cNvPr>
            <p:cNvGrpSpPr>
              <a:grpSpLocks/>
            </p:cNvGrpSpPr>
            <p:nvPr/>
          </p:nvGrpSpPr>
          <p:grpSpPr bwMode="auto">
            <a:xfrm>
              <a:off x="1584" y="1488"/>
              <a:ext cx="3408" cy="692"/>
              <a:chOff x="1584" y="1488"/>
              <a:chExt cx="3408" cy="692"/>
            </a:xfrm>
          </p:grpSpPr>
          <p:sp>
            <p:nvSpPr>
              <p:cNvPr id="65651" name="AutoShape 39">
                <a:extLst>
                  <a:ext uri="{FF2B5EF4-FFF2-40B4-BE49-F238E27FC236}">
                    <a16:creationId xmlns:a16="http://schemas.microsoft.com/office/drawing/2014/main" id="{4CD6C86C-EC2F-4C6E-A46A-65C31C889273}"/>
                  </a:ext>
                </a:extLst>
              </p:cNvPr>
              <p:cNvSpPr>
                <a:spLocks noChangeArrowheads="1"/>
              </p:cNvSpPr>
              <p:nvPr/>
            </p:nvSpPr>
            <p:spPr bwMode="auto">
              <a:xfrm>
                <a:off x="3552" y="1968"/>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52" name="AutoShape 40">
                <a:extLst>
                  <a:ext uri="{FF2B5EF4-FFF2-40B4-BE49-F238E27FC236}">
                    <a16:creationId xmlns:a16="http://schemas.microsoft.com/office/drawing/2014/main" id="{0BEA4280-FEE9-4CDD-9730-D6932CC7451B}"/>
                  </a:ext>
                </a:extLst>
              </p:cNvPr>
              <p:cNvSpPr>
                <a:spLocks noChangeArrowheads="1"/>
              </p:cNvSpPr>
              <p:nvPr/>
            </p:nvSpPr>
            <p:spPr bwMode="auto">
              <a:xfrm>
                <a:off x="3552" y="1728"/>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53" name="AutoShape 41">
                <a:extLst>
                  <a:ext uri="{FF2B5EF4-FFF2-40B4-BE49-F238E27FC236}">
                    <a16:creationId xmlns:a16="http://schemas.microsoft.com/office/drawing/2014/main" id="{5DD0CD8A-3EFA-4514-AE2F-423DDA9B1539}"/>
                  </a:ext>
                </a:extLst>
              </p:cNvPr>
              <p:cNvSpPr>
                <a:spLocks noChangeArrowheads="1"/>
              </p:cNvSpPr>
              <p:nvPr/>
            </p:nvSpPr>
            <p:spPr bwMode="auto">
              <a:xfrm>
                <a:off x="3552" y="1488"/>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54" name="Line 42">
                <a:extLst>
                  <a:ext uri="{FF2B5EF4-FFF2-40B4-BE49-F238E27FC236}">
                    <a16:creationId xmlns:a16="http://schemas.microsoft.com/office/drawing/2014/main" id="{1BF79568-4562-406F-ACAC-7775F73C3839}"/>
                  </a:ext>
                </a:extLst>
              </p:cNvPr>
              <p:cNvSpPr>
                <a:spLocks noChangeShapeType="1"/>
              </p:cNvSpPr>
              <p:nvPr/>
            </p:nvSpPr>
            <p:spPr bwMode="auto">
              <a:xfrm flipH="1">
                <a:off x="1872" y="1584"/>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55" name="Line 43">
                <a:extLst>
                  <a:ext uri="{FF2B5EF4-FFF2-40B4-BE49-F238E27FC236}">
                    <a16:creationId xmlns:a16="http://schemas.microsoft.com/office/drawing/2014/main" id="{5ACEA7CD-4031-436A-9E3E-ADA119E8A8ED}"/>
                  </a:ext>
                </a:extLst>
              </p:cNvPr>
              <p:cNvSpPr>
                <a:spLocks noChangeShapeType="1"/>
              </p:cNvSpPr>
              <p:nvPr/>
            </p:nvSpPr>
            <p:spPr bwMode="auto">
              <a:xfrm flipH="1">
                <a:off x="1872" y="1824"/>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56" name="Line 44">
                <a:extLst>
                  <a:ext uri="{FF2B5EF4-FFF2-40B4-BE49-F238E27FC236}">
                    <a16:creationId xmlns:a16="http://schemas.microsoft.com/office/drawing/2014/main" id="{D8525CD2-4050-4700-86C9-D0CEC88B7476}"/>
                  </a:ext>
                </a:extLst>
              </p:cNvPr>
              <p:cNvSpPr>
                <a:spLocks noChangeShapeType="1"/>
              </p:cNvSpPr>
              <p:nvPr/>
            </p:nvSpPr>
            <p:spPr bwMode="auto">
              <a:xfrm flipH="1">
                <a:off x="1872" y="2064"/>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57" name="Text Box 45">
                <a:extLst>
                  <a:ext uri="{FF2B5EF4-FFF2-40B4-BE49-F238E27FC236}">
                    <a16:creationId xmlns:a16="http://schemas.microsoft.com/office/drawing/2014/main" id="{477DAF3D-9B97-42C6-B960-024FCD78F551}"/>
                  </a:ext>
                </a:extLst>
              </p:cNvPr>
              <p:cNvSpPr txBox="1">
                <a:spLocks noChangeArrowheads="1"/>
              </p:cNvSpPr>
              <p:nvPr/>
            </p:nvSpPr>
            <p:spPr bwMode="auto">
              <a:xfrm>
                <a:off x="1584" y="148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1</a:t>
                </a:r>
                <a:endParaRPr lang="en-GB" altLang="en-US" sz="1800" b="1"/>
              </a:p>
            </p:txBody>
          </p:sp>
          <p:sp>
            <p:nvSpPr>
              <p:cNvPr id="65658" name="Text Box 46">
                <a:extLst>
                  <a:ext uri="{FF2B5EF4-FFF2-40B4-BE49-F238E27FC236}">
                    <a16:creationId xmlns:a16="http://schemas.microsoft.com/office/drawing/2014/main" id="{398E0A6A-E1C7-46DF-A354-AE15452E73D0}"/>
                  </a:ext>
                </a:extLst>
              </p:cNvPr>
              <p:cNvSpPr txBox="1">
                <a:spLocks noChangeArrowheads="1"/>
              </p:cNvSpPr>
              <p:nvPr/>
            </p:nvSpPr>
            <p:spPr bwMode="auto">
              <a:xfrm>
                <a:off x="1584" y="172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2</a:t>
                </a:r>
                <a:endParaRPr lang="en-GB" altLang="en-US" sz="1800" b="1"/>
              </a:p>
            </p:txBody>
          </p:sp>
          <p:sp>
            <p:nvSpPr>
              <p:cNvPr id="65659" name="Text Box 47">
                <a:extLst>
                  <a:ext uri="{FF2B5EF4-FFF2-40B4-BE49-F238E27FC236}">
                    <a16:creationId xmlns:a16="http://schemas.microsoft.com/office/drawing/2014/main" id="{D624B016-5A76-4687-ACCC-51F55440E177}"/>
                  </a:ext>
                </a:extLst>
              </p:cNvPr>
              <p:cNvSpPr txBox="1">
                <a:spLocks noChangeArrowheads="1"/>
              </p:cNvSpPr>
              <p:nvPr/>
            </p:nvSpPr>
            <p:spPr bwMode="auto">
              <a:xfrm>
                <a:off x="1584" y="1968"/>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3</a:t>
                </a:r>
                <a:endParaRPr lang="en-GB" altLang="en-US" sz="1800" b="1"/>
              </a:p>
            </p:txBody>
          </p:sp>
          <p:grpSp>
            <p:nvGrpSpPr>
              <p:cNvPr id="65660" name="Group 48">
                <a:extLst>
                  <a:ext uri="{FF2B5EF4-FFF2-40B4-BE49-F238E27FC236}">
                    <a16:creationId xmlns:a16="http://schemas.microsoft.com/office/drawing/2014/main" id="{A265981B-96DF-44DD-BAAF-D60BD5558986}"/>
                  </a:ext>
                </a:extLst>
              </p:cNvPr>
              <p:cNvGrpSpPr>
                <a:grpSpLocks/>
              </p:cNvGrpSpPr>
              <p:nvPr/>
            </p:nvGrpSpPr>
            <p:grpSpPr bwMode="auto">
              <a:xfrm>
                <a:off x="4104" y="1680"/>
                <a:ext cx="363" cy="289"/>
                <a:chOff x="6768" y="11808"/>
                <a:chExt cx="1008" cy="792"/>
              </a:xfrm>
            </p:grpSpPr>
            <p:sp>
              <p:nvSpPr>
                <p:cNvPr id="65670" name="Freeform 49">
                  <a:extLst>
                    <a:ext uri="{FF2B5EF4-FFF2-40B4-BE49-F238E27FC236}">
                      <a16:creationId xmlns:a16="http://schemas.microsoft.com/office/drawing/2014/main" id="{2C582EBC-C34B-4E9F-9337-35D41E20BBD6}"/>
                    </a:ext>
                  </a:extLst>
                </p:cNvPr>
                <p:cNvSpPr>
                  <a:spLocks/>
                </p:cNvSpPr>
                <p:nvPr/>
              </p:nvSpPr>
              <p:spPr bwMode="auto">
                <a:xfrm>
                  <a:off x="6768" y="11808"/>
                  <a:ext cx="144" cy="792"/>
                </a:xfrm>
                <a:custGeom>
                  <a:avLst/>
                  <a:gdLst>
                    <a:gd name="T0" fmla="*/ 0 w 288"/>
                    <a:gd name="T1" fmla="*/ 0 h 864"/>
                    <a:gd name="T2" fmla="*/ 1 w 288"/>
                    <a:gd name="T3" fmla="*/ 153 h 864"/>
                    <a:gd name="T4" fmla="*/ 0 w 288"/>
                    <a:gd name="T5" fmla="*/ 30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671" name="Line 50">
                  <a:extLst>
                    <a:ext uri="{FF2B5EF4-FFF2-40B4-BE49-F238E27FC236}">
                      <a16:creationId xmlns:a16="http://schemas.microsoft.com/office/drawing/2014/main" id="{C3741487-F747-474A-8127-6293865C048D}"/>
                    </a:ext>
                  </a:extLst>
                </p:cNvPr>
                <p:cNvSpPr>
                  <a:spLocks noChangeShapeType="1"/>
                </p:cNvSpPr>
                <p:nvPr/>
              </p:nvSpPr>
              <p:spPr bwMode="auto">
                <a:xfrm>
                  <a:off x="6768" y="11808"/>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2" name="Line 51">
                  <a:extLst>
                    <a:ext uri="{FF2B5EF4-FFF2-40B4-BE49-F238E27FC236}">
                      <a16:creationId xmlns:a16="http://schemas.microsoft.com/office/drawing/2014/main" id="{9245105B-6E69-4398-9B38-C8EC7286FE36}"/>
                    </a:ext>
                  </a:extLst>
                </p:cNvPr>
                <p:cNvSpPr>
                  <a:spLocks noChangeShapeType="1"/>
                </p:cNvSpPr>
                <p:nvPr/>
              </p:nvSpPr>
              <p:spPr bwMode="auto">
                <a:xfrm>
                  <a:off x="6768" y="12600"/>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73" name="Freeform 52">
                  <a:extLst>
                    <a:ext uri="{FF2B5EF4-FFF2-40B4-BE49-F238E27FC236}">
                      <a16:creationId xmlns:a16="http://schemas.microsoft.com/office/drawing/2014/main" id="{44C2291B-1835-4942-BD7F-D497874928AC}"/>
                    </a:ext>
                  </a:extLst>
                </p:cNvPr>
                <p:cNvSpPr>
                  <a:spLocks/>
                </p:cNvSpPr>
                <p:nvPr/>
              </p:nvSpPr>
              <p:spPr bwMode="auto">
                <a:xfrm>
                  <a:off x="7128" y="1180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674" name="Freeform 53">
                  <a:extLst>
                    <a:ext uri="{FF2B5EF4-FFF2-40B4-BE49-F238E27FC236}">
                      <a16:creationId xmlns:a16="http://schemas.microsoft.com/office/drawing/2014/main" id="{10F53AAC-34D5-498A-8B47-712316FF66CC}"/>
                    </a:ext>
                  </a:extLst>
                </p:cNvPr>
                <p:cNvSpPr>
                  <a:spLocks/>
                </p:cNvSpPr>
                <p:nvPr/>
              </p:nvSpPr>
              <p:spPr bwMode="auto">
                <a:xfrm flipV="1">
                  <a:off x="7128" y="1216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661" name="Line 54">
                <a:extLst>
                  <a:ext uri="{FF2B5EF4-FFF2-40B4-BE49-F238E27FC236}">
                    <a16:creationId xmlns:a16="http://schemas.microsoft.com/office/drawing/2014/main" id="{55653364-C735-4EFF-8319-29F1FC602F4C}"/>
                  </a:ext>
                </a:extLst>
              </p:cNvPr>
              <p:cNvSpPr>
                <a:spLocks noChangeShapeType="1"/>
              </p:cNvSpPr>
              <p:nvPr/>
            </p:nvSpPr>
            <p:spPr bwMode="auto">
              <a:xfrm>
                <a:off x="3792" y="1824"/>
                <a:ext cx="36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62" name="Line 55">
                <a:extLst>
                  <a:ext uri="{FF2B5EF4-FFF2-40B4-BE49-F238E27FC236}">
                    <a16:creationId xmlns:a16="http://schemas.microsoft.com/office/drawing/2014/main" id="{189A89EF-10BF-4707-8425-4B26B030FE26}"/>
                  </a:ext>
                </a:extLst>
              </p:cNvPr>
              <p:cNvSpPr>
                <a:spLocks noChangeShapeType="1"/>
              </p:cNvSpPr>
              <p:nvPr/>
            </p:nvSpPr>
            <p:spPr bwMode="auto">
              <a:xfrm>
                <a:off x="3984" y="1728"/>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63" name="Line 56">
                <a:extLst>
                  <a:ext uri="{FF2B5EF4-FFF2-40B4-BE49-F238E27FC236}">
                    <a16:creationId xmlns:a16="http://schemas.microsoft.com/office/drawing/2014/main" id="{E86B0CB0-F211-4167-8265-6167E7F1A525}"/>
                  </a:ext>
                </a:extLst>
              </p:cNvPr>
              <p:cNvSpPr>
                <a:spLocks noChangeShapeType="1"/>
              </p:cNvSpPr>
              <p:nvPr/>
            </p:nvSpPr>
            <p:spPr bwMode="auto">
              <a:xfrm>
                <a:off x="3984" y="1920"/>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64" name="Line 57">
                <a:extLst>
                  <a:ext uri="{FF2B5EF4-FFF2-40B4-BE49-F238E27FC236}">
                    <a16:creationId xmlns:a16="http://schemas.microsoft.com/office/drawing/2014/main" id="{0500C5B0-E756-4E44-9C19-500C3830BB14}"/>
                  </a:ext>
                </a:extLst>
              </p:cNvPr>
              <p:cNvSpPr>
                <a:spLocks noChangeShapeType="1"/>
              </p:cNvSpPr>
              <p:nvPr/>
            </p:nvSpPr>
            <p:spPr bwMode="auto">
              <a:xfrm>
                <a:off x="3792" y="1584"/>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65" name="Line 58">
                <a:extLst>
                  <a:ext uri="{FF2B5EF4-FFF2-40B4-BE49-F238E27FC236}">
                    <a16:creationId xmlns:a16="http://schemas.microsoft.com/office/drawing/2014/main" id="{BC465C49-1EF6-4706-9EE3-145A5FD31177}"/>
                  </a:ext>
                </a:extLst>
              </p:cNvPr>
              <p:cNvSpPr>
                <a:spLocks noChangeShapeType="1"/>
              </p:cNvSpPr>
              <p:nvPr/>
            </p:nvSpPr>
            <p:spPr bwMode="auto">
              <a:xfrm>
                <a:off x="3792" y="2064"/>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66" name="Line 59">
                <a:extLst>
                  <a:ext uri="{FF2B5EF4-FFF2-40B4-BE49-F238E27FC236}">
                    <a16:creationId xmlns:a16="http://schemas.microsoft.com/office/drawing/2014/main" id="{55F6BDE9-24FC-4F9D-8337-9F31F75795EA}"/>
                  </a:ext>
                </a:extLst>
              </p:cNvPr>
              <p:cNvSpPr>
                <a:spLocks noChangeShapeType="1"/>
              </p:cNvSpPr>
              <p:nvPr/>
            </p:nvSpPr>
            <p:spPr bwMode="auto">
              <a:xfrm>
                <a:off x="3984" y="1920"/>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67" name="Line 60">
                <a:extLst>
                  <a:ext uri="{FF2B5EF4-FFF2-40B4-BE49-F238E27FC236}">
                    <a16:creationId xmlns:a16="http://schemas.microsoft.com/office/drawing/2014/main" id="{B105664A-2E47-4B52-BBAC-906FAF1055D0}"/>
                  </a:ext>
                </a:extLst>
              </p:cNvPr>
              <p:cNvSpPr>
                <a:spLocks noChangeShapeType="1"/>
              </p:cNvSpPr>
              <p:nvPr/>
            </p:nvSpPr>
            <p:spPr bwMode="auto">
              <a:xfrm>
                <a:off x="3984" y="1584"/>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68" name="Line 61">
                <a:extLst>
                  <a:ext uri="{FF2B5EF4-FFF2-40B4-BE49-F238E27FC236}">
                    <a16:creationId xmlns:a16="http://schemas.microsoft.com/office/drawing/2014/main" id="{C203867D-FA7A-478B-8A21-5F14B9B4FCFC}"/>
                  </a:ext>
                </a:extLst>
              </p:cNvPr>
              <p:cNvSpPr>
                <a:spLocks noChangeShapeType="1"/>
              </p:cNvSpPr>
              <p:nvPr/>
            </p:nvSpPr>
            <p:spPr bwMode="auto">
              <a:xfrm>
                <a:off x="4469" y="1824"/>
                <a:ext cx="18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69" name="Text Box 62">
                <a:extLst>
                  <a:ext uri="{FF2B5EF4-FFF2-40B4-BE49-F238E27FC236}">
                    <a16:creationId xmlns:a16="http://schemas.microsoft.com/office/drawing/2014/main" id="{07E4D724-08D2-4791-BF6F-358C87DBF432}"/>
                  </a:ext>
                </a:extLst>
              </p:cNvPr>
              <p:cNvSpPr txBox="1">
                <a:spLocks noChangeArrowheads="1"/>
              </p:cNvSpPr>
              <p:nvPr/>
            </p:nvSpPr>
            <p:spPr bwMode="auto">
              <a:xfrm>
                <a:off x="4704" y="1728"/>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800"/>
                  <a:t>f</a:t>
                </a:r>
                <a:r>
                  <a:rPr lang="en-GB" altLang="en-US" sz="1800" baseline="-25000">
                    <a:latin typeface="Symbol" panose="05050102010706020507" pitchFamily="18" charset="2"/>
                  </a:rPr>
                  <a:t>a</a:t>
                </a:r>
                <a:endParaRPr lang="en-GB" altLang="en-US" sz="1800" b="1"/>
              </a:p>
            </p:txBody>
          </p:sp>
        </p:grpSp>
        <p:grpSp>
          <p:nvGrpSpPr>
            <p:cNvPr id="65544" name="Group 115">
              <a:extLst>
                <a:ext uri="{FF2B5EF4-FFF2-40B4-BE49-F238E27FC236}">
                  <a16:creationId xmlns:a16="http://schemas.microsoft.com/office/drawing/2014/main" id="{511F6C2A-FCD5-4278-93F7-4CF391D2727C}"/>
                </a:ext>
              </a:extLst>
            </p:cNvPr>
            <p:cNvGrpSpPr>
              <a:grpSpLocks/>
            </p:cNvGrpSpPr>
            <p:nvPr/>
          </p:nvGrpSpPr>
          <p:grpSpPr bwMode="auto">
            <a:xfrm>
              <a:off x="1584" y="2256"/>
              <a:ext cx="3408" cy="692"/>
              <a:chOff x="1584" y="2256"/>
              <a:chExt cx="3408" cy="692"/>
            </a:xfrm>
          </p:grpSpPr>
          <p:sp>
            <p:nvSpPr>
              <p:cNvPr id="65627" name="AutoShape 64">
                <a:extLst>
                  <a:ext uri="{FF2B5EF4-FFF2-40B4-BE49-F238E27FC236}">
                    <a16:creationId xmlns:a16="http://schemas.microsoft.com/office/drawing/2014/main" id="{F82631BF-8024-4D18-8E19-AF526C4F37A9}"/>
                  </a:ext>
                </a:extLst>
              </p:cNvPr>
              <p:cNvSpPr>
                <a:spLocks noChangeArrowheads="1"/>
              </p:cNvSpPr>
              <p:nvPr/>
            </p:nvSpPr>
            <p:spPr bwMode="auto">
              <a:xfrm>
                <a:off x="3552" y="2736"/>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28" name="AutoShape 65">
                <a:extLst>
                  <a:ext uri="{FF2B5EF4-FFF2-40B4-BE49-F238E27FC236}">
                    <a16:creationId xmlns:a16="http://schemas.microsoft.com/office/drawing/2014/main" id="{13E07A9D-BA6E-4924-844D-D8BBCF411B09}"/>
                  </a:ext>
                </a:extLst>
              </p:cNvPr>
              <p:cNvSpPr>
                <a:spLocks noChangeArrowheads="1"/>
              </p:cNvSpPr>
              <p:nvPr/>
            </p:nvSpPr>
            <p:spPr bwMode="auto">
              <a:xfrm>
                <a:off x="3552" y="2496"/>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29" name="AutoShape 66">
                <a:extLst>
                  <a:ext uri="{FF2B5EF4-FFF2-40B4-BE49-F238E27FC236}">
                    <a16:creationId xmlns:a16="http://schemas.microsoft.com/office/drawing/2014/main" id="{2EF5F216-FC39-4616-BB9E-3DBFC1402ECD}"/>
                  </a:ext>
                </a:extLst>
              </p:cNvPr>
              <p:cNvSpPr>
                <a:spLocks noChangeArrowheads="1"/>
              </p:cNvSpPr>
              <p:nvPr/>
            </p:nvSpPr>
            <p:spPr bwMode="auto">
              <a:xfrm>
                <a:off x="3552" y="2256"/>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30" name="Line 67">
                <a:extLst>
                  <a:ext uri="{FF2B5EF4-FFF2-40B4-BE49-F238E27FC236}">
                    <a16:creationId xmlns:a16="http://schemas.microsoft.com/office/drawing/2014/main" id="{1E59D030-0CA6-4E90-8930-B75C3270A1B0}"/>
                  </a:ext>
                </a:extLst>
              </p:cNvPr>
              <p:cNvSpPr>
                <a:spLocks noChangeShapeType="1"/>
              </p:cNvSpPr>
              <p:nvPr/>
            </p:nvSpPr>
            <p:spPr bwMode="auto">
              <a:xfrm flipH="1">
                <a:off x="1872" y="2352"/>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31" name="Line 68">
                <a:extLst>
                  <a:ext uri="{FF2B5EF4-FFF2-40B4-BE49-F238E27FC236}">
                    <a16:creationId xmlns:a16="http://schemas.microsoft.com/office/drawing/2014/main" id="{95365349-E964-4C9B-9CD0-D4F5900CDEFB}"/>
                  </a:ext>
                </a:extLst>
              </p:cNvPr>
              <p:cNvSpPr>
                <a:spLocks noChangeShapeType="1"/>
              </p:cNvSpPr>
              <p:nvPr/>
            </p:nvSpPr>
            <p:spPr bwMode="auto">
              <a:xfrm flipH="1">
                <a:off x="1872" y="2592"/>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32" name="Line 69">
                <a:extLst>
                  <a:ext uri="{FF2B5EF4-FFF2-40B4-BE49-F238E27FC236}">
                    <a16:creationId xmlns:a16="http://schemas.microsoft.com/office/drawing/2014/main" id="{A644BCFD-EB63-44D3-923E-69562C773328}"/>
                  </a:ext>
                </a:extLst>
              </p:cNvPr>
              <p:cNvSpPr>
                <a:spLocks noChangeShapeType="1"/>
              </p:cNvSpPr>
              <p:nvPr/>
            </p:nvSpPr>
            <p:spPr bwMode="auto">
              <a:xfrm flipH="1">
                <a:off x="1824" y="2832"/>
                <a:ext cx="172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33" name="Text Box 70">
                <a:extLst>
                  <a:ext uri="{FF2B5EF4-FFF2-40B4-BE49-F238E27FC236}">
                    <a16:creationId xmlns:a16="http://schemas.microsoft.com/office/drawing/2014/main" id="{4EA687F5-211E-42D5-810B-14F2FCF23211}"/>
                  </a:ext>
                </a:extLst>
              </p:cNvPr>
              <p:cNvSpPr txBox="1">
                <a:spLocks noChangeArrowheads="1"/>
              </p:cNvSpPr>
              <p:nvPr/>
            </p:nvSpPr>
            <p:spPr bwMode="auto">
              <a:xfrm>
                <a:off x="1584" y="2256"/>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4</a:t>
                </a:r>
                <a:endParaRPr lang="en-GB" altLang="en-US" sz="1800" b="1"/>
              </a:p>
            </p:txBody>
          </p:sp>
          <p:sp>
            <p:nvSpPr>
              <p:cNvPr id="65634" name="Text Box 71">
                <a:extLst>
                  <a:ext uri="{FF2B5EF4-FFF2-40B4-BE49-F238E27FC236}">
                    <a16:creationId xmlns:a16="http://schemas.microsoft.com/office/drawing/2014/main" id="{25215F0C-E0FC-4E32-AAD8-C71BAAA3F651}"/>
                  </a:ext>
                </a:extLst>
              </p:cNvPr>
              <p:cNvSpPr txBox="1">
                <a:spLocks noChangeArrowheads="1"/>
              </p:cNvSpPr>
              <p:nvPr/>
            </p:nvSpPr>
            <p:spPr bwMode="auto">
              <a:xfrm>
                <a:off x="1584" y="2496"/>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5</a:t>
                </a:r>
                <a:endParaRPr lang="en-GB" altLang="en-US" sz="1800" b="1"/>
              </a:p>
            </p:txBody>
          </p:sp>
          <p:sp>
            <p:nvSpPr>
              <p:cNvPr id="65635" name="Text Box 72">
                <a:extLst>
                  <a:ext uri="{FF2B5EF4-FFF2-40B4-BE49-F238E27FC236}">
                    <a16:creationId xmlns:a16="http://schemas.microsoft.com/office/drawing/2014/main" id="{D71B76CA-1763-4093-AB92-9CB288A1BFD5}"/>
                  </a:ext>
                </a:extLst>
              </p:cNvPr>
              <p:cNvSpPr txBox="1">
                <a:spLocks noChangeArrowheads="1"/>
              </p:cNvSpPr>
              <p:nvPr/>
            </p:nvSpPr>
            <p:spPr bwMode="auto">
              <a:xfrm>
                <a:off x="1584" y="2736"/>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6</a:t>
                </a:r>
                <a:endParaRPr lang="en-GB" altLang="en-US" sz="1800" b="1"/>
              </a:p>
            </p:txBody>
          </p:sp>
          <p:grpSp>
            <p:nvGrpSpPr>
              <p:cNvPr id="65636" name="Group 73">
                <a:extLst>
                  <a:ext uri="{FF2B5EF4-FFF2-40B4-BE49-F238E27FC236}">
                    <a16:creationId xmlns:a16="http://schemas.microsoft.com/office/drawing/2014/main" id="{F74C5CFF-609B-49DF-B202-271B611A7888}"/>
                  </a:ext>
                </a:extLst>
              </p:cNvPr>
              <p:cNvGrpSpPr>
                <a:grpSpLocks/>
              </p:cNvGrpSpPr>
              <p:nvPr/>
            </p:nvGrpSpPr>
            <p:grpSpPr bwMode="auto">
              <a:xfrm>
                <a:off x="4104" y="2448"/>
                <a:ext cx="363" cy="289"/>
                <a:chOff x="6768" y="11808"/>
                <a:chExt cx="1008" cy="792"/>
              </a:xfrm>
            </p:grpSpPr>
            <p:sp>
              <p:nvSpPr>
                <p:cNvPr id="65646" name="Freeform 74">
                  <a:extLst>
                    <a:ext uri="{FF2B5EF4-FFF2-40B4-BE49-F238E27FC236}">
                      <a16:creationId xmlns:a16="http://schemas.microsoft.com/office/drawing/2014/main" id="{93F0C625-8D7E-495C-9B03-6B903A4725D8}"/>
                    </a:ext>
                  </a:extLst>
                </p:cNvPr>
                <p:cNvSpPr>
                  <a:spLocks/>
                </p:cNvSpPr>
                <p:nvPr/>
              </p:nvSpPr>
              <p:spPr bwMode="auto">
                <a:xfrm>
                  <a:off x="6768" y="11808"/>
                  <a:ext cx="144" cy="792"/>
                </a:xfrm>
                <a:custGeom>
                  <a:avLst/>
                  <a:gdLst>
                    <a:gd name="T0" fmla="*/ 0 w 288"/>
                    <a:gd name="T1" fmla="*/ 0 h 864"/>
                    <a:gd name="T2" fmla="*/ 1 w 288"/>
                    <a:gd name="T3" fmla="*/ 153 h 864"/>
                    <a:gd name="T4" fmla="*/ 0 w 288"/>
                    <a:gd name="T5" fmla="*/ 30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647" name="Line 75">
                  <a:extLst>
                    <a:ext uri="{FF2B5EF4-FFF2-40B4-BE49-F238E27FC236}">
                      <a16:creationId xmlns:a16="http://schemas.microsoft.com/office/drawing/2014/main" id="{5D85A3D4-0991-45B3-B172-D017BA6F6838}"/>
                    </a:ext>
                  </a:extLst>
                </p:cNvPr>
                <p:cNvSpPr>
                  <a:spLocks noChangeShapeType="1"/>
                </p:cNvSpPr>
                <p:nvPr/>
              </p:nvSpPr>
              <p:spPr bwMode="auto">
                <a:xfrm>
                  <a:off x="6768" y="11808"/>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8" name="Line 76">
                  <a:extLst>
                    <a:ext uri="{FF2B5EF4-FFF2-40B4-BE49-F238E27FC236}">
                      <a16:creationId xmlns:a16="http://schemas.microsoft.com/office/drawing/2014/main" id="{5871D1C8-3806-4C31-9E07-04E6281AA1BC}"/>
                    </a:ext>
                  </a:extLst>
                </p:cNvPr>
                <p:cNvSpPr>
                  <a:spLocks noChangeShapeType="1"/>
                </p:cNvSpPr>
                <p:nvPr/>
              </p:nvSpPr>
              <p:spPr bwMode="auto">
                <a:xfrm>
                  <a:off x="6768" y="12600"/>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49" name="Freeform 77">
                  <a:extLst>
                    <a:ext uri="{FF2B5EF4-FFF2-40B4-BE49-F238E27FC236}">
                      <a16:creationId xmlns:a16="http://schemas.microsoft.com/office/drawing/2014/main" id="{86DEC04F-FC4A-4C35-819A-32AF6DB37E19}"/>
                    </a:ext>
                  </a:extLst>
                </p:cNvPr>
                <p:cNvSpPr>
                  <a:spLocks/>
                </p:cNvSpPr>
                <p:nvPr/>
              </p:nvSpPr>
              <p:spPr bwMode="auto">
                <a:xfrm>
                  <a:off x="7128" y="1180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650" name="Freeform 78">
                  <a:extLst>
                    <a:ext uri="{FF2B5EF4-FFF2-40B4-BE49-F238E27FC236}">
                      <a16:creationId xmlns:a16="http://schemas.microsoft.com/office/drawing/2014/main" id="{25932E67-AF31-4E13-B930-B618CCD2F9A5}"/>
                    </a:ext>
                  </a:extLst>
                </p:cNvPr>
                <p:cNvSpPr>
                  <a:spLocks/>
                </p:cNvSpPr>
                <p:nvPr/>
              </p:nvSpPr>
              <p:spPr bwMode="auto">
                <a:xfrm flipV="1">
                  <a:off x="7128" y="1216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637" name="Line 79">
                <a:extLst>
                  <a:ext uri="{FF2B5EF4-FFF2-40B4-BE49-F238E27FC236}">
                    <a16:creationId xmlns:a16="http://schemas.microsoft.com/office/drawing/2014/main" id="{BD4A8C81-50A0-4FFD-A65D-B4946DA3E350}"/>
                  </a:ext>
                </a:extLst>
              </p:cNvPr>
              <p:cNvSpPr>
                <a:spLocks noChangeShapeType="1"/>
              </p:cNvSpPr>
              <p:nvPr/>
            </p:nvSpPr>
            <p:spPr bwMode="auto">
              <a:xfrm>
                <a:off x="3792" y="2592"/>
                <a:ext cx="36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38" name="Line 80">
                <a:extLst>
                  <a:ext uri="{FF2B5EF4-FFF2-40B4-BE49-F238E27FC236}">
                    <a16:creationId xmlns:a16="http://schemas.microsoft.com/office/drawing/2014/main" id="{55EC377A-F914-41AE-8C5E-166F92B2A0A3}"/>
                  </a:ext>
                </a:extLst>
              </p:cNvPr>
              <p:cNvSpPr>
                <a:spLocks noChangeShapeType="1"/>
              </p:cNvSpPr>
              <p:nvPr/>
            </p:nvSpPr>
            <p:spPr bwMode="auto">
              <a:xfrm>
                <a:off x="3984" y="2496"/>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39" name="Line 81">
                <a:extLst>
                  <a:ext uri="{FF2B5EF4-FFF2-40B4-BE49-F238E27FC236}">
                    <a16:creationId xmlns:a16="http://schemas.microsoft.com/office/drawing/2014/main" id="{1ECC144C-731C-4F23-B773-37BEDC05FDD9}"/>
                  </a:ext>
                </a:extLst>
              </p:cNvPr>
              <p:cNvSpPr>
                <a:spLocks noChangeShapeType="1"/>
              </p:cNvSpPr>
              <p:nvPr/>
            </p:nvSpPr>
            <p:spPr bwMode="auto">
              <a:xfrm>
                <a:off x="3984" y="2688"/>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40" name="Line 82">
                <a:extLst>
                  <a:ext uri="{FF2B5EF4-FFF2-40B4-BE49-F238E27FC236}">
                    <a16:creationId xmlns:a16="http://schemas.microsoft.com/office/drawing/2014/main" id="{6AC182B6-68E1-412D-8FC4-E40732E06DC9}"/>
                  </a:ext>
                </a:extLst>
              </p:cNvPr>
              <p:cNvSpPr>
                <a:spLocks noChangeShapeType="1"/>
              </p:cNvSpPr>
              <p:nvPr/>
            </p:nvSpPr>
            <p:spPr bwMode="auto">
              <a:xfrm>
                <a:off x="3792" y="2352"/>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41" name="Line 83">
                <a:extLst>
                  <a:ext uri="{FF2B5EF4-FFF2-40B4-BE49-F238E27FC236}">
                    <a16:creationId xmlns:a16="http://schemas.microsoft.com/office/drawing/2014/main" id="{D9CD9F9F-647A-40C0-A8CD-57B156C57A4F}"/>
                  </a:ext>
                </a:extLst>
              </p:cNvPr>
              <p:cNvSpPr>
                <a:spLocks noChangeShapeType="1"/>
              </p:cNvSpPr>
              <p:nvPr/>
            </p:nvSpPr>
            <p:spPr bwMode="auto">
              <a:xfrm>
                <a:off x="3792" y="2832"/>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42" name="Line 84">
                <a:extLst>
                  <a:ext uri="{FF2B5EF4-FFF2-40B4-BE49-F238E27FC236}">
                    <a16:creationId xmlns:a16="http://schemas.microsoft.com/office/drawing/2014/main" id="{DF15D1BA-7D84-4B3E-923A-4EB37AD16A65}"/>
                  </a:ext>
                </a:extLst>
              </p:cNvPr>
              <p:cNvSpPr>
                <a:spLocks noChangeShapeType="1"/>
              </p:cNvSpPr>
              <p:nvPr/>
            </p:nvSpPr>
            <p:spPr bwMode="auto">
              <a:xfrm>
                <a:off x="3984" y="2688"/>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43" name="Line 85">
                <a:extLst>
                  <a:ext uri="{FF2B5EF4-FFF2-40B4-BE49-F238E27FC236}">
                    <a16:creationId xmlns:a16="http://schemas.microsoft.com/office/drawing/2014/main" id="{C4D6A50C-9CCE-4F3D-AF26-CEF20B865488}"/>
                  </a:ext>
                </a:extLst>
              </p:cNvPr>
              <p:cNvSpPr>
                <a:spLocks noChangeShapeType="1"/>
              </p:cNvSpPr>
              <p:nvPr/>
            </p:nvSpPr>
            <p:spPr bwMode="auto">
              <a:xfrm>
                <a:off x="3984" y="2352"/>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44" name="Line 86">
                <a:extLst>
                  <a:ext uri="{FF2B5EF4-FFF2-40B4-BE49-F238E27FC236}">
                    <a16:creationId xmlns:a16="http://schemas.microsoft.com/office/drawing/2014/main" id="{D2E1A538-3116-4EA6-8F93-98136273C136}"/>
                  </a:ext>
                </a:extLst>
              </p:cNvPr>
              <p:cNvSpPr>
                <a:spLocks noChangeShapeType="1"/>
              </p:cNvSpPr>
              <p:nvPr/>
            </p:nvSpPr>
            <p:spPr bwMode="auto">
              <a:xfrm>
                <a:off x="4469" y="2592"/>
                <a:ext cx="18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45" name="Text Box 87">
                <a:extLst>
                  <a:ext uri="{FF2B5EF4-FFF2-40B4-BE49-F238E27FC236}">
                    <a16:creationId xmlns:a16="http://schemas.microsoft.com/office/drawing/2014/main" id="{3D3C0854-21DA-438A-81A1-1614A39822B0}"/>
                  </a:ext>
                </a:extLst>
              </p:cNvPr>
              <p:cNvSpPr txBox="1">
                <a:spLocks noChangeArrowheads="1"/>
              </p:cNvSpPr>
              <p:nvPr/>
            </p:nvSpPr>
            <p:spPr bwMode="auto">
              <a:xfrm>
                <a:off x="4704" y="2496"/>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800"/>
                  <a:t>f</a:t>
                </a:r>
                <a:r>
                  <a:rPr lang="en-GB" altLang="en-US" sz="1800" baseline="-25000">
                    <a:latin typeface="Symbol" panose="05050102010706020507" pitchFamily="18" charset="2"/>
                  </a:rPr>
                  <a:t>b</a:t>
                </a:r>
                <a:endParaRPr lang="en-GB" altLang="en-US" sz="1800" b="1"/>
              </a:p>
            </p:txBody>
          </p:sp>
        </p:grpSp>
        <p:grpSp>
          <p:nvGrpSpPr>
            <p:cNvPr id="65545" name="Group 116">
              <a:extLst>
                <a:ext uri="{FF2B5EF4-FFF2-40B4-BE49-F238E27FC236}">
                  <a16:creationId xmlns:a16="http://schemas.microsoft.com/office/drawing/2014/main" id="{50FB9CCE-DBB5-4800-A3BB-AD28B7ACF921}"/>
                </a:ext>
              </a:extLst>
            </p:cNvPr>
            <p:cNvGrpSpPr>
              <a:grpSpLocks/>
            </p:cNvGrpSpPr>
            <p:nvPr/>
          </p:nvGrpSpPr>
          <p:grpSpPr bwMode="auto">
            <a:xfrm>
              <a:off x="1584" y="3024"/>
              <a:ext cx="3408" cy="692"/>
              <a:chOff x="1584" y="3024"/>
              <a:chExt cx="3408" cy="692"/>
            </a:xfrm>
          </p:grpSpPr>
          <p:sp>
            <p:nvSpPr>
              <p:cNvPr id="65603" name="AutoShape 89">
                <a:extLst>
                  <a:ext uri="{FF2B5EF4-FFF2-40B4-BE49-F238E27FC236}">
                    <a16:creationId xmlns:a16="http://schemas.microsoft.com/office/drawing/2014/main" id="{9A4C1A6F-CA2E-415B-B5B0-EA65D14D438E}"/>
                  </a:ext>
                </a:extLst>
              </p:cNvPr>
              <p:cNvSpPr>
                <a:spLocks noChangeArrowheads="1"/>
              </p:cNvSpPr>
              <p:nvPr/>
            </p:nvSpPr>
            <p:spPr bwMode="auto">
              <a:xfrm>
                <a:off x="3552" y="3504"/>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04" name="AutoShape 90">
                <a:extLst>
                  <a:ext uri="{FF2B5EF4-FFF2-40B4-BE49-F238E27FC236}">
                    <a16:creationId xmlns:a16="http://schemas.microsoft.com/office/drawing/2014/main" id="{BA63D25A-53C5-4F91-B7D4-A6C5DD7F58C3}"/>
                  </a:ext>
                </a:extLst>
              </p:cNvPr>
              <p:cNvSpPr>
                <a:spLocks noChangeArrowheads="1"/>
              </p:cNvSpPr>
              <p:nvPr/>
            </p:nvSpPr>
            <p:spPr bwMode="auto">
              <a:xfrm>
                <a:off x="3552" y="3264"/>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05" name="AutoShape 91">
                <a:extLst>
                  <a:ext uri="{FF2B5EF4-FFF2-40B4-BE49-F238E27FC236}">
                    <a16:creationId xmlns:a16="http://schemas.microsoft.com/office/drawing/2014/main" id="{FEB9C16D-210C-4143-8241-B99E5FCBDDF2}"/>
                  </a:ext>
                </a:extLst>
              </p:cNvPr>
              <p:cNvSpPr>
                <a:spLocks noChangeArrowheads="1"/>
              </p:cNvSpPr>
              <p:nvPr/>
            </p:nvSpPr>
            <p:spPr bwMode="auto">
              <a:xfrm>
                <a:off x="3552" y="3024"/>
                <a:ext cx="240" cy="192"/>
              </a:xfrm>
              <a:prstGeom prst="flowChartDelay">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06" name="Line 92">
                <a:extLst>
                  <a:ext uri="{FF2B5EF4-FFF2-40B4-BE49-F238E27FC236}">
                    <a16:creationId xmlns:a16="http://schemas.microsoft.com/office/drawing/2014/main" id="{197D28DD-582B-4D1E-9A3E-07718B94209A}"/>
                  </a:ext>
                </a:extLst>
              </p:cNvPr>
              <p:cNvSpPr>
                <a:spLocks noChangeShapeType="1"/>
              </p:cNvSpPr>
              <p:nvPr/>
            </p:nvSpPr>
            <p:spPr bwMode="auto">
              <a:xfrm flipH="1">
                <a:off x="1872" y="3120"/>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07" name="Line 93">
                <a:extLst>
                  <a:ext uri="{FF2B5EF4-FFF2-40B4-BE49-F238E27FC236}">
                    <a16:creationId xmlns:a16="http://schemas.microsoft.com/office/drawing/2014/main" id="{8FB30A44-AB63-4EC3-BAB4-A2EEFFDB53D7}"/>
                  </a:ext>
                </a:extLst>
              </p:cNvPr>
              <p:cNvSpPr>
                <a:spLocks noChangeShapeType="1"/>
              </p:cNvSpPr>
              <p:nvPr/>
            </p:nvSpPr>
            <p:spPr bwMode="auto">
              <a:xfrm flipH="1">
                <a:off x="1872" y="3360"/>
                <a:ext cx="1680"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08" name="Line 94">
                <a:extLst>
                  <a:ext uri="{FF2B5EF4-FFF2-40B4-BE49-F238E27FC236}">
                    <a16:creationId xmlns:a16="http://schemas.microsoft.com/office/drawing/2014/main" id="{FE9D69CA-2AF6-445A-97C8-A7EC5DD8D8B8}"/>
                  </a:ext>
                </a:extLst>
              </p:cNvPr>
              <p:cNvSpPr>
                <a:spLocks noChangeShapeType="1"/>
              </p:cNvSpPr>
              <p:nvPr/>
            </p:nvSpPr>
            <p:spPr bwMode="auto">
              <a:xfrm flipH="1">
                <a:off x="1824" y="3600"/>
                <a:ext cx="172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09" name="Text Box 95">
                <a:extLst>
                  <a:ext uri="{FF2B5EF4-FFF2-40B4-BE49-F238E27FC236}">
                    <a16:creationId xmlns:a16="http://schemas.microsoft.com/office/drawing/2014/main" id="{425BDF66-B616-4490-8733-410A59948DA1}"/>
                  </a:ext>
                </a:extLst>
              </p:cNvPr>
              <p:cNvSpPr txBox="1">
                <a:spLocks noChangeArrowheads="1"/>
              </p:cNvSpPr>
              <p:nvPr/>
            </p:nvSpPr>
            <p:spPr bwMode="auto">
              <a:xfrm>
                <a:off x="1584" y="302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4</a:t>
                </a:r>
                <a:endParaRPr lang="en-GB" altLang="en-US" sz="1800" b="1"/>
              </a:p>
            </p:txBody>
          </p:sp>
          <p:sp>
            <p:nvSpPr>
              <p:cNvPr id="65610" name="Text Box 96">
                <a:extLst>
                  <a:ext uri="{FF2B5EF4-FFF2-40B4-BE49-F238E27FC236}">
                    <a16:creationId xmlns:a16="http://schemas.microsoft.com/office/drawing/2014/main" id="{A653330F-907A-466C-B7E1-F12024F5EBD2}"/>
                  </a:ext>
                </a:extLst>
              </p:cNvPr>
              <p:cNvSpPr txBox="1">
                <a:spLocks noChangeArrowheads="1"/>
              </p:cNvSpPr>
              <p:nvPr/>
            </p:nvSpPr>
            <p:spPr bwMode="auto">
              <a:xfrm>
                <a:off x="1584" y="326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5</a:t>
                </a:r>
                <a:endParaRPr lang="en-GB" altLang="en-US" sz="1800" b="1"/>
              </a:p>
            </p:txBody>
          </p:sp>
          <p:sp>
            <p:nvSpPr>
              <p:cNvPr id="65611" name="Text Box 97">
                <a:extLst>
                  <a:ext uri="{FF2B5EF4-FFF2-40B4-BE49-F238E27FC236}">
                    <a16:creationId xmlns:a16="http://schemas.microsoft.com/office/drawing/2014/main" id="{0470F3F9-59B3-4C7C-9261-87CED0C89B08}"/>
                  </a:ext>
                </a:extLst>
              </p:cNvPr>
              <p:cNvSpPr txBox="1">
                <a:spLocks noChangeArrowheads="1"/>
              </p:cNvSpPr>
              <p:nvPr/>
            </p:nvSpPr>
            <p:spPr bwMode="auto">
              <a:xfrm>
                <a:off x="1584" y="3504"/>
                <a:ext cx="288"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P</a:t>
                </a:r>
                <a:r>
                  <a:rPr lang="en-GB" altLang="en-US" sz="1600" baseline="-25000"/>
                  <a:t>6</a:t>
                </a:r>
                <a:endParaRPr lang="en-GB" altLang="en-US" sz="1800" b="1"/>
              </a:p>
            </p:txBody>
          </p:sp>
          <p:grpSp>
            <p:nvGrpSpPr>
              <p:cNvPr id="65612" name="Group 98">
                <a:extLst>
                  <a:ext uri="{FF2B5EF4-FFF2-40B4-BE49-F238E27FC236}">
                    <a16:creationId xmlns:a16="http://schemas.microsoft.com/office/drawing/2014/main" id="{4393CF3A-DCD3-41D1-AF81-8793A6BBF63A}"/>
                  </a:ext>
                </a:extLst>
              </p:cNvPr>
              <p:cNvGrpSpPr>
                <a:grpSpLocks/>
              </p:cNvGrpSpPr>
              <p:nvPr/>
            </p:nvGrpSpPr>
            <p:grpSpPr bwMode="auto">
              <a:xfrm>
                <a:off x="4104" y="3216"/>
                <a:ext cx="363" cy="289"/>
                <a:chOff x="6768" y="11808"/>
                <a:chExt cx="1008" cy="792"/>
              </a:xfrm>
            </p:grpSpPr>
            <p:sp>
              <p:nvSpPr>
                <p:cNvPr id="65622" name="Freeform 99">
                  <a:extLst>
                    <a:ext uri="{FF2B5EF4-FFF2-40B4-BE49-F238E27FC236}">
                      <a16:creationId xmlns:a16="http://schemas.microsoft.com/office/drawing/2014/main" id="{4D5791FB-F16A-4FCA-BBCB-55E9312D8EBC}"/>
                    </a:ext>
                  </a:extLst>
                </p:cNvPr>
                <p:cNvSpPr>
                  <a:spLocks/>
                </p:cNvSpPr>
                <p:nvPr/>
              </p:nvSpPr>
              <p:spPr bwMode="auto">
                <a:xfrm>
                  <a:off x="6768" y="11808"/>
                  <a:ext cx="144" cy="792"/>
                </a:xfrm>
                <a:custGeom>
                  <a:avLst/>
                  <a:gdLst>
                    <a:gd name="T0" fmla="*/ 0 w 288"/>
                    <a:gd name="T1" fmla="*/ 0 h 864"/>
                    <a:gd name="T2" fmla="*/ 1 w 288"/>
                    <a:gd name="T3" fmla="*/ 153 h 864"/>
                    <a:gd name="T4" fmla="*/ 0 w 288"/>
                    <a:gd name="T5" fmla="*/ 304 h 864"/>
                    <a:gd name="T6" fmla="*/ 0 60000 65536"/>
                    <a:gd name="T7" fmla="*/ 0 60000 65536"/>
                    <a:gd name="T8" fmla="*/ 0 60000 65536"/>
                    <a:gd name="T9" fmla="*/ 0 w 288"/>
                    <a:gd name="T10" fmla="*/ 0 h 864"/>
                    <a:gd name="T11" fmla="*/ 288 w 288"/>
                    <a:gd name="T12" fmla="*/ 864 h 864"/>
                  </a:gdLst>
                  <a:ahLst/>
                  <a:cxnLst>
                    <a:cxn ang="T6">
                      <a:pos x="T0" y="T1"/>
                    </a:cxn>
                    <a:cxn ang="T7">
                      <a:pos x="T2" y="T3"/>
                    </a:cxn>
                    <a:cxn ang="T8">
                      <a:pos x="T4" y="T5"/>
                    </a:cxn>
                  </a:cxnLst>
                  <a:rect l="T9" t="T10" r="T11" b="T12"/>
                  <a:pathLst>
                    <a:path w="288" h="864">
                      <a:moveTo>
                        <a:pt x="0" y="0"/>
                      </a:moveTo>
                      <a:cubicBezTo>
                        <a:pt x="144" y="144"/>
                        <a:pt x="288" y="288"/>
                        <a:pt x="288" y="432"/>
                      </a:cubicBezTo>
                      <a:cubicBezTo>
                        <a:pt x="288" y="576"/>
                        <a:pt x="48" y="792"/>
                        <a:pt x="0" y="864"/>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623" name="Line 100">
                  <a:extLst>
                    <a:ext uri="{FF2B5EF4-FFF2-40B4-BE49-F238E27FC236}">
                      <a16:creationId xmlns:a16="http://schemas.microsoft.com/office/drawing/2014/main" id="{835277F8-56F8-458D-B097-1E06F8B8A24C}"/>
                    </a:ext>
                  </a:extLst>
                </p:cNvPr>
                <p:cNvSpPr>
                  <a:spLocks noChangeShapeType="1"/>
                </p:cNvSpPr>
                <p:nvPr/>
              </p:nvSpPr>
              <p:spPr bwMode="auto">
                <a:xfrm>
                  <a:off x="6768" y="11808"/>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24" name="Line 101">
                  <a:extLst>
                    <a:ext uri="{FF2B5EF4-FFF2-40B4-BE49-F238E27FC236}">
                      <a16:creationId xmlns:a16="http://schemas.microsoft.com/office/drawing/2014/main" id="{33AE7BF1-0230-4EE0-9FCF-63D572C2A09F}"/>
                    </a:ext>
                  </a:extLst>
                </p:cNvPr>
                <p:cNvSpPr>
                  <a:spLocks noChangeShapeType="1"/>
                </p:cNvSpPr>
                <p:nvPr/>
              </p:nvSpPr>
              <p:spPr bwMode="auto">
                <a:xfrm>
                  <a:off x="6768" y="12600"/>
                  <a:ext cx="360" cy="0"/>
                </a:xfrm>
                <a:prstGeom prst="line">
                  <a:avLst/>
                </a:prstGeom>
                <a:noFill/>
                <a:ln w="15875">
                  <a:solidFill>
                    <a:srgbClr val="00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5625" name="Freeform 102">
                  <a:extLst>
                    <a:ext uri="{FF2B5EF4-FFF2-40B4-BE49-F238E27FC236}">
                      <a16:creationId xmlns:a16="http://schemas.microsoft.com/office/drawing/2014/main" id="{408D788C-C23B-4A80-8928-7C85DD3CE782}"/>
                    </a:ext>
                  </a:extLst>
                </p:cNvPr>
                <p:cNvSpPr>
                  <a:spLocks/>
                </p:cNvSpPr>
                <p:nvPr/>
              </p:nvSpPr>
              <p:spPr bwMode="auto">
                <a:xfrm>
                  <a:off x="7128" y="1180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65626" name="Freeform 103">
                  <a:extLst>
                    <a:ext uri="{FF2B5EF4-FFF2-40B4-BE49-F238E27FC236}">
                      <a16:creationId xmlns:a16="http://schemas.microsoft.com/office/drawing/2014/main" id="{F7EF0AB1-B1FD-44C2-A36B-4A155A7988D4}"/>
                    </a:ext>
                  </a:extLst>
                </p:cNvPr>
                <p:cNvSpPr>
                  <a:spLocks/>
                </p:cNvSpPr>
                <p:nvPr/>
              </p:nvSpPr>
              <p:spPr bwMode="auto">
                <a:xfrm flipV="1">
                  <a:off x="7128" y="12168"/>
                  <a:ext cx="648" cy="432"/>
                </a:xfrm>
                <a:custGeom>
                  <a:avLst/>
                  <a:gdLst>
                    <a:gd name="T0" fmla="*/ 0 w 576"/>
                    <a:gd name="T1" fmla="*/ 0 h 432"/>
                    <a:gd name="T2" fmla="*/ 1778 w 576"/>
                    <a:gd name="T3" fmla="*/ 144 h 432"/>
                    <a:gd name="T4" fmla="*/ 2368 w 576"/>
                    <a:gd name="T5" fmla="*/ 432 h 432"/>
                    <a:gd name="T6" fmla="*/ 0 60000 65536"/>
                    <a:gd name="T7" fmla="*/ 0 60000 65536"/>
                    <a:gd name="T8" fmla="*/ 0 60000 65536"/>
                    <a:gd name="T9" fmla="*/ 0 w 576"/>
                    <a:gd name="T10" fmla="*/ 0 h 432"/>
                    <a:gd name="T11" fmla="*/ 576 w 576"/>
                    <a:gd name="T12" fmla="*/ 432 h 432"/>
                  </a:gdLst>
                  <a:ahLst/>
                  <a:cxnLst>
                    <a:cxn ang="T6">
                      <a:pos x="T0" y="T1"/>
                    </a:cxn>
                    <a:cxn ang="T7">
                      <a:pos x="T2" y="T3"/>
                    </a:cxn>
                    <a:cxn ang="T8">
                      <a:pos x="T4" y="T5"/>
                    </a:cxn>
                  </a:cxnLst>
                  <a:rect l="T9" t="T10" r="T11" b="T12"/>
                  <a:pathLst>
                    <a:path w="576" h="432">
                      <a:moveTo>
                        <a:pt x="0" y="0"/>
                      </a:moveTo>
                      <a:cubicBezTo>
                        <a:pt x="168" y="36"/>
                        <a:pt x="336" y="72"/>
                        <a:pt x="432" y="144"/>
                      </a:cubicBezTo>
                      <a:cubicBezTo>
                        <a:pt x="528" y="216"/>
                        <a:pt x="552" y="324"/>
                        <a:pt x="576" y="432"/>
                      </a:cubicBezTo>
                    </a:path>
                  </a:pathLst>
                </a:custGeom>
                <a:noFill/>
                <a:ln w="15875">
                  <a:solidFill>
                    <a:srgbClr val="000000"/>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65613" name="Line 104">
                <a:extLst>
                  <a:ext uri="{FF2B5EF4-FFF2-40B4-BE49-F238E27FC236}">
                    <a16:creationId xmlns:a16="http://schemas.microsoft.com/office/drawing/2014/main" id="{50F420D5-7C35-4FC4-BDA2-540FD13014A0}"/>
                  </a:ext>
                </a:extLst>
              </p:cNvPr>
              <p:cNvSpPr>
                <a:spLocks noChangeShapeType="1"/>
              </p:cNvSpPr>
              <p:nvPr/>
            </p:nvSpPr>
            <p:spPr bwMode="auto">
              <a:xfrm>
                <a:off x="3792" y="3360"/>
                <a:ext cx="368"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14" name="Line 105">
                <a:extLst>
                  <a:ext uri="{FF2B5EF4-FFF2-40B4-BE49-F238E27FC236}">
                    <a16:creationId xmlns:a16="http://schemas.microsoft.com/office/drawing/2014/main" id="{F48C90DE-34D2-4245-A4D6-BB09C4E56293}"/>
                  </a:ext>
                </a:extLst>
              </p:cNvPr>
              <p:cNvSpPr>
                <a:spLocks noChangeShapeType="1"/>
              </p:cNvSpPr>
              <p:nvPr/>
            </p:nvSpPr>
            <p:spPr bwMode="auto">
              <a:xfrm>
                <a:off x="3984" y="3264"/>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15" name="Line 106">
                <a:extLst>
                  <a:ext uri="{FF2B5EF4-FFF2-40B4-BE49-F238E27FC236}">
                    <a16:creationId xmlns:a16="http://schemas.microsoft.com/office/drawing/2014/main" id="{39EE55A7-B009-4107-8117-FAB1E81785F4}"/>
                  </a:ext>
                </a:extLst>
              </p:cNvPr>
              <p:cNvSpPr>
                <a:spLocks noChangeShapeType="1"/>
              </p:cNvSpPr>
              <p:nvPr/>
            </p:nvSpPr>
            <p:spPr bwMode="auto">
              <a:xfrm>
                <a:off x="3984" y="3456"/>
                <a:ext cx="144"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16" name="Line 107">
                <a:extLst>
                  <a:ext uri="{FF2B5EF4-FFF2-40B4-BE49-F238E27FC236}">
                    <a16:creationId xmlns:a16="http://schemas.microsoft.com/office/drawing/2014/main" id="{04DE0D03-B6F9-40F1-90CA-7B3C75B97113}"/>
                  </a:ext>
                </a:extLst>
              </p:cNvPr>
              <p:cNvSpPr>
                <a:spLocks noChangeShapeType="1"/>
              </p:cNvSpPr>
              <p:nvPr/>
            </p:nvSpPr>
            <p:spPr bwMode="auto">
              <a:xfrm>
                <a:off x="3792" y="3120"/>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17" name="Line 108">
                <a:extLst>
                  <a:ext uri="{FF2B5EF4-FFF2-40B4-BE49-F238E27FC236}">
                    <a16:creationId xmlns:a16="http://schemas.microsoft.com/office/drawing/2014/main" id="{0F4EB20D-AFC9-47E0-BDF3-A1D29D290256}"/>
                  </a:ext>
                </a:extLst>
              </p:cNvPr>
              <p:cNvSpPr>
                <a:spLocks noChangeShapeType="1"/>
              </p:cNvSpPr>
              <p:nvPr/>
            </p:nvSpPr>
            <p:spPr bwMode="auto">
              <a:xfrm>
                <a:off x="3792" y="3600"/>
                <a:ext cx="192"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18" name="Line 109">
                <a:extLst>
                  <a:ext uri="{FF2B5EF4-FFF2-40B4-BE49-F238E27FC236}">
                    <a16:creationId xmlns:a16="http://schemas.microsoft.com/office/drawing/2014/main" id="{B4F1E84A-FD29-4295-A684-BD643E28DF21}"/>
                  </a:ext>
                </a:extLst>
              </p:cNvPr>
              <p:cNvSpPr>
                <a:spLocks noChangeShapeType="1"/>
              </p:cNvSpPr>
              <p:nvPr/>
            </p:nvSpPr>
            <p:spPr bwMode="auto">
              <a:xfrm>
                <a:off x="3984" y="3456"/>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19" name="Line 110">
                <a:extLst>
                  <a:ext uri="{FF2B5EF4-FFF2-40B4-BE49-F238E27FC236}">
                    <a16:creationId xmlns:a16="http://schemas.microsoft.com/office/drawing/2014/main" id="{186AA4A3-8573-4E4E-95E6-7F36AEDF0E5C}"/>
                  </a:ext>
                </a:extLst>
              </p:cNvPr>
              <p:cNvSpPr>
                <a:spLocks noChangeShapeType="1"/>
              </p:cNvSpPr>
              <p:nvPr/>
            </p:nvSpPr>
            <p:spPr bwMode="auto">
              <a:xfrm>
                <a:off x="3984" y="3120"/>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20" name="Line 111">
                <a:extLst>
                  <a:ext uri="{FF2B5EF4-FFF2-40B4-BE49-F238E27FC236}">
                    <a16:creationId xmlns:a16="http://schemas.microsoft.com/office/drawing/2014/main" id="{DDD641BC-562A-407F-BC7A-115ACB76FEDB}"/>
                  </a:ext>
                </a:extLst>
              </p:cNvPr>
              <p:cNvSpPr>
                <a:spLocks noChangeShapeType="1"/>
              </p:cNvSpPr>
              <p:nvPr/>
            </p:nvSpPr>
            <p:spPr bwMode="auto">
              <a:xfrm>
                <a:off x="4469" y="3360"/>
                <a:ext cx="187" cy="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21" name="Text Box 112">
                <a:extLst>
                  <a:ext uri="{FF2B5EF4-FFF2-40B4-BE49-F238E27FC236}">
                    <a16:creationId xmlns:a16="http://schemas.microsoft.com/office/drawing/2014/main" id="{7758E806-8BA8-41C0-B563-41646463B4B5}"/>
                  </a:ext>
                </a:extLst>
              </p:cNvPr>
              <p:cNvSpPr txBox="1">
                <a:spLocks noChangeArrowheads="1"/>
              </p:cNvSpPr>
              <p:nvPr/>
            </p:nvSpPr>
            <p:spPr bwMode="auto">
              <a:xfrm>
                <a:off x="4704" y="3264"/>
                <a:ext cx="2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800"/>
                  <a:t>f</a:t>
                </a:r>
                <a:r>
                  <a:rPr lang="en-GB" altLang="en-US" sz="1800" baseline="-25000">
                    <a:latin typeface="Symbol" panose="05050102010706020507" pitchFamily="18" charset="2"/>
                  </a:rPr>
                  <a:t>c</a:t>
                </a:r>
                <a:endParaRPr lang="en-GB" altLang="en-US" sz="1800" b="1"/>
              </a:p>
            </p:txBody>
          </p:sp>
        </p:grpSp>
        <p:grpSp>
          <p:nvGrpSpPr>
            <p:cNvPr id="65546" name="Group 118">
              <a:extLst>
                <a:ext uri="{FF2B5EF4-FFF2-40B4-BE49-F238E27FC236}">
                  <a16:creationId xmlns:a16="http://schemas.microsoft.com/office/drawing/2014/main" id="{370ED0E4-A1E0-4DD6-AFE5-96187A2FB036}"/>
                </a:ext>
              </a:extLst>
            </p:cNvPr>
            <p:cNvGrpSpPr>
              <a:grpSpLocks/>
            </p:cNvGrpSpPr>
            <p:nvPr/>
          </p:nvGrpSpPr>
          <p:grpSpPr bwMode="auto">
            <a:xfrm>
              <a:off x="2496" y="864"/>
              <a:ext cx="240" cy="2880"/>
              <a:chOff x="2112" y="864"/>
              <a:chExt cx="240" cy="2880"/>
            </a:xfrm>
          </p:grpSpPr>
          <p:sp>
            <p:nvSpPr>
              <p:cNvPr id="65596" name="Text Box 119">
                <a:extLst>
                  <a:ext uri="{FF2B5EF4-FFF2-40B4-BE49-F238E27FC236}">
                    <a16:creationId xmlns:a16="http://schemas.microsoft.com/office/drawing/2014/main" id="{A331D20C-660D-4065-868A-F68972889E9B}"/>
                  </a:ext>
                </a:extLst>
              </p:cNvPr>
              <p:cNvSpPr txBox="1">
                <a:spLocks noChangeArrowheads="1"/>
              </p:cNvSpPr>
              <p:nvPr/>
            </p:nvSpPr>
            <p:spPr bwMode="auto">
              <a:xfrm>
                <a:off x="2112" y="86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B</a:t>
                </a:r>
                <a:endParaRPr lang="en-GB" altLang="en-US" sz="1800" b="1"/>
              </a:p>
            </p:txBody>
          </p:sp>
          <p:grpSp>
            <p:nvGrpSpPr>
              <p:cNvPr id="65597" name="Group 120">
                <a:extLst>
                  <a:ext uri="{FF2B5EF4-FFF2-40B4-BE49-F238E27FC236}">
                    <a16:creationId xmlns:a16="http://schemas.microsoft.com/office/drawing/2014/main" id="{C1690B98-D412-425B-AA0F-6AB917C9D7E4}"/>
                  </a:ext>
                </a:extLst>
              </p:cNvPr>
              <p:cNvGrpSpPr>
                <a:grpSpLocks/>
              </p:cNvGrpSpPr>
              <p:nvPr/>
            </p:nvGrpSpPr>
            <p:grpSpPr bwMode="auto">
              <a:xfrm>
                <a:off x="2112" y="1200"/>
                <a:ext cx="193" cy="172"/>
                <a:chOff x="1536" y="1152"/>
                <a:chExt cx="193" cy="172"/>
              </a:xfrm>
            </p:grpSpPr>
            <p:sp>
              <p:nvSpPr>
                <p:cNvPr id="65601" name="AutoShape 121">
                  <a:extLst>
                    <a:ext uri="{FF2B5EF4-FFF2-40B4-BE49-F238E27FC236}">
                      <a16:creationId xmlns:a16="http://schemas.microsoft.com/office/drawing/2014/main" id="{F644B76C-ABA7-4652-BA34-A7F2D404A751}"/>
                    </a:ext>
                  </a:extLst>
                </p:cNvPr>
                <p:cNvSpPr>
                  <a:spLocks noChangeArrowheads="1"/>
                </p:cNvSpPr>
                <p:nvPr/>
              </p:nvSpPr>
              <p:spPr bwMode="auto">
                <a:xfrm rot="10800000">
                  <a:off x="1536" y="1152"/>
                  <a:ext cx="171" cy="172"/>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602" name="Oval 122">
                  <a:extLst>
                    <a:ext uri="{FF2B5EF4-FFF2-40B4-BE49-F238E27FC236}">
                      <a16:creationId xmlns:a16="http://schemas.microsoft.com/office/drawing/2014/main" id="{0056301B-938B-4764-AB72-58FCC0513448}"/>
                    </a:ext>
                  </a:extLst>
                </p:cNvPr>
                <p:cNvSpPr>
                  <a:spLocks noChangeArrowheads="1"/>
                </p:cNvSpPr>
                <p:nvPr/>
              </p:nvSpPr>
              <p:spPr bwMode="auto">
                <a:xfrm>
                  <a:off x="1671" y="121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65598" name="Line 123">
                <a:extLst>
                  <a:ext uri="{FF2B5EF4-FFF2-40B4-BE49-F238E27FC236}">
                    <a16:creationId xmlns:a16="http://schemas.microsoft.com/office/drawing/2014/main" id="{FDD36F76-E517-4BB3-A1E6-6BF6D666B000}"/>
                  </a:ext>
                </a:extLst>
              </p:cNvPr>
              <p:cNvSpPr>
                <a:spLocks noChangeShapeType="1"/>
              </p:cNvSpPr>
              <p:nvPr/>
            </p:nvSpPr>
            <p:spPr bwMode="auto">
              <a:xfrm>
                <a:off x="2152" y="1272"/>
                <a:ext cx="0" cy="247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99" name="Line 124">
                <a:extLst>
                  <a:ext uri="{FF2B5EF4-FFF2-40B4-BE49-F238E27FC236}">
                    <a16:creationId xmlns:a16="http://schemas.microsoft.com/office/drawing/2014/main" id="{4B283CA5-E629-4AC1-97A8-E4EDDB9178DE}"/>
                  </a:ext>
                </a:extLst>
              </p:cNvPr>
              <p:cNvSpPr>
                <a:spLocks noChangeShapeType="1"/>
              </p:cNvSpPr>
              <p:nvPr/>
            </p:nvSpPr>
            <p:spPr bwMode="auto">
              <a:xfrm>
                <a:off x="2272" y="1344"/>
                <a:ext cx="0" cy="24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600" name="Line 125">
                <a:extLst>
                  <a:ext uri="{FF2B5EF4-FFF2-40B4-BE49-F238E27FC236}">
                    <a16:creationId xmlns:a16="http://schemas.microsoft.com/office/drawing/2014/main" id="{AA17DC1D-8F79-41B3-A363-D513AD5464C2}"/>
                  </a:ext>
                </a:extLst>
              </p:cNvPr>
              <p:cNvSpPr>
                <a:spLocks noChangeShapeType="1"/>
              </p:cNvSpPr>
              <p:nvPr/>
            </p:nvSpPr>
            <p:spPr bwMode="auto">
              <a:xfrm>
                <a:off x="2208" y="1056"/>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5547" name="Group 126">
              <a:extLst>
                <a:ext uri="{FF2B5EF4-FFF2-40B4-BE49-F238E27FC236}">
                  <a16:creationId xmlns:a16="http://schemas.microsoft.com/office/drawing/2014/main" id="{5D960FE1-ECFB-45B3-9C2C-8FD7E2737931}"/>
                </a:ext>
              </a:extLst>
            </p:cNvPr>
            <p:cNvGrpSpPr>
              <a:grpSpLocks/>
            </p:cNvGrpSpPr>
            <p:nvPr/>
          </p:nvGrpSpPr>
          <p:grpSpPr bwMode="auto">
            <a:xfrm>
              <a:off x="2832" y="864"/>
              <a:ext cx="240" cy="2880"/>
              <a:chOff x="2112" y="864"/>
              <a:chExt cx="240" cy="2880"/>
            </a:xfrm>
          </p:grpSpPr>
          <p:sp>
            <p:nvSpPr>
              <p:cNvPr id="65589" name="Text Box 127">
                <a:extLst>
                  <a:ext uri="{FF2B5EF4-FFF2-40B4-BE49-F238E27FC236}">
                    <a16:creationId xmlns:a16="http://schemas.microsoft.com/office/drawing/2014/main" id="{6A1D7732-78BA-475E-B641-A63DC4F25BEE}"/>
                  </a:ext>
                </a:extLst>
              </p:cNvPr>
              <p:cNvSpPr txBox="1">
                <a:spLocks noChangeArrowheads="1"/>
              </p:cNvSpPr>
              <p:nvPr/>
            </p:nvSpPr>
            <p:spPr bwMode="auto">
              <a:xfrm>
                <a:off x="2112" y="86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C</a:t>
                </a:r>
                <a:endParaRPr lang="en-GB" altLang="en-US" sz="1800" b="1"/>
              </a:p>
            </p:txBody>
          </p:sp>
          <p:grpSp>
            <p:nvGrpSpPr>
              <p:cNvPr id="65590" name="Group 128">
                <a:extLst>
                  <a:ext uri="{FF2B5EF4-FFF2-40B4-BE49-F238E27FC236}">
                    <a16:creationId xmlns:a16="http://schemas.microsoft.com/office/drawing/2014/main" id="{7777AE5B-DC57-4B8A-9414-41D71255415F}"/>
                  </a:ext>
                </a:extLst>
              </p:cNvPr>
              <p:cNvGrpSpPr>
                <a:grpSpLocks/>
              </p:cNvGrpSpPr>
              <p:nvPr/>
            </p:nvGrpSpPr>
            <p:grpSpPr bwMode="auto">
              <a:xfrm>
                <a:off x="2112" y="1200"/>
                <a:ext cx="193" cy="172"/>
                <a:chOff x="1536" y="1152"/>
                <a:chExt cx="193" cy="172"/>
              </a:xfrm>
            </p:grpSpPr>
            <p:sp>
              <p:nvSpPr>
                <p:cNvPr id="65594" name="AutoShape 129">
                  <a:extLst>
                    <a:ext uri="{FF2B5EF4-FFF2-40B4-BE49-F238E27FC236}">
                      <a16:creationId xmlns:a16="http://schemas.microsoft.com/office/drawing/2014/main" id="{EDF934B5-9F68-4E83-8A43-98131A1C0D91}"/>
                    </a:ext>
                  </a:extLst>
                </p:cNvPr>
                <p:cNvSpPr>
                  <a:spLocks noChangeArrowheads="1"/>
                </p:cNvSpPr>
                <p:nvPr/>
              </p:nvSpPr>
              <p:spPr bwMode="auto">
                <a:xfrm rot="10800000">
                  <a:off x="1536" y="1152"/>
                  <a:ext cx="171" cy="172"/>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595" name="Oval 130">
                  <a:extLst>
                    <a:ext uri="{FF2B5EF4-FFF2-40B4-BE49-F238E27FC236}">
                      <a16:creationId xmlns:a16="http://schemas.microsoft.com/office/drawing/2014/main" id="{6463EBC9-D623-4E44-907B-B649B712B06D}"/>
                    </a:ext>
                  </a:extLst>
                </p:cNvPr>
                <p:cNvSpPr>
                  <a:spLocks noChangeArrowheads="1"/>
                </p:cNvSpPr>
                <p:nvPr/>
              </p:nvSpPr>
              <p:spPr bwMode="auto">
                <a:xfrm>
                  <a:off x="1671" y="121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65591" name="Line 131">
                <a:extLst>
                  <a:ext uri="{FF2B5EF4-FFF2-40B4-BE49-F238E27FC236}">
                    <a16:creationId xmlns:a16="http://schemas.microsoft.com/office/drawing/2014/main" id="{BC76614A-30B5-4149-AC46-A8913A88BE0F}"/>
                  </a:ext>
                </a:extLst>
              </p:cNvPr>
              <p:cNvSpPr>
                <a:spLocks noChangeShapeType="1"/>
              </p:cNvSpPr>
              <p:nvPr/>
            </p:nvSpPr>
            <p:spPr bwMode="auto">
              <a:xfrm>
                <a:off x="2152" y="1272"/>
                <a:ext cx="0" cy="247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92" name="Line 132">
                <a:extLst>
                  <a:ext uri="{FF2B5EF4-FFF2-40B4-BE49-F238E27FC236}">
                    <a16:creationId xmlns:a16="http://schemas.microsoft.com/office/drawing/2014/main" id="{A000E311-651F-42CC-BEE2-A70C4643512F}"/>
                  </a:ext>
                </a:extLst>
              </p:cNvPr>
              <p:cNvSpPr>
                <a:spLocks noChangeShapeType="1"/>
              </p:cNvSpPr>
              <p:nvPr/>
            </p:nvSpPr>
            <p:spPr bwMode="auto">
              <a:xfrm>
                <a:off x="2272" y="1344"/>
                <a:ext cx="0" cy="24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93" name="Line 133">
                <a:extLst>
                  <a:ext uri="{FF2B5EF4-FFF2-40B4-BE49-F238E27FC236}">
                    <a16:creationId xmlns:a16="http://schemas.microsoft.com/office/drawing/2014/main" id="{77898878-1E0A-489B-9889-B3648295CC61}"/>
                  </a:ext>
                </a:extLst>
              </p:cNvPr>
              <p:cNvSpPr>
                <a:spLocks noChangeShapeType="1"/>
              </p:cNvSpPr>
              <p:nvPr/>
            </p:nvSpPr>
            <p:spPr bwMode="auto">
              <a:xfrm>
                <a:off x="2208" y="1056"/>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grpSp>
          <p:nvGrpSpPr>
            <p:cNvPr id="65548" name="Group 134">
              <a:extLst>
                <a:ext uri="{FF2B5EF4-FFF2-40B4-BE49-F238E27FC236}">
                  <a16:creationId xmlns:a16="http://schemas.microsoft.com/office/drawing/2014/main" id="{19EF6196-97E8-4DF0-9D69-757EB5350A4D}"/>
                </a:ext>
              </a:extLst>
            </p:cNvPr>
            <p:cNvGrpSpPr>
              <a:grpSpLocks/>
            </p:cNvGrpSpPr>
            <p:nvPr/>
          </p:nvGrpSpPr>
          <p:grpSpPr bwMode="auto">
            <a:xfrm>
              <a:off x="3168" y="864"/>
              <a:ext cx="240" cy="2880"/>
              <a:chOff x="2112" y="864"/>
              <a:chExt cx="240" cy="2880"/>
            </a:xfrm>
          </p:grpSpPr>
          <p:sp>
            <p:nvSpPr>
              <p:cNvPr id="65582" name="Text Box 135">
                <a:extLst>
                  <a:ext uri="{FF2B5EF4-FFF2-40B4-BE49-F238E27FC236}">
                    <a16:creationId xmlns:a16="http://schemas.microsoft.com/office/drawing/2014/main" id="{18A062AD-7496-4CA1-9195-3A24818F8FBE}"/>
                  </a:ext>
                </a:extLst>
              </p:cNvPr>
              <p:cNvSpPr txBox="1">
                <a:spLocks noChangeArrowheads="1"/>
              </p:cNvSpPr>
              <p:nvPr/>
            </p:nvSpPr>
            <p:spPr bwMode="auto">
              <a:xfrm>
                <a:off x="2112" y="864"/>
                <a:ext cx="240" cy="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600"/>
                  <a:t>D</a:t>
                </a:r>
                <a:endParaRPr lang="en-GB" altLang="en-US" sz="1800" b="1"/>
              </a:p>
            </p:txBody>
          </p:sp>
          <p:grpSp>
            <p:nvGrpSpPr>
              <p:cNvPr id="65583" name="Group 136">
                <a:extLst>
                  <a:ext uri="{FF2B5EF4-FFF2-40B4-BE49-F238E27FC236}">
                    <a16:creationId xmlns:a16="http://schemas.microsoft.com/office/drawing/2014/main" id="{75D9ADD9-191A-4A77-888F-95C61D730738}"/>
                  </a:ext>
                </a:extLst>
              </p:cNvPr>
              <p:cNvGrpSpPr>
                <a:grpSpLocks/>
              </p:cNvGrpSpPr>
              <p:nvPr/>
            </p:nvGrpSpPr>
            <p:grpSpPr bwMode="auto">
              <a:xfrm>
                <a:off x="2112" y="1200"/>
                <a:ext cx="193" cy="172"/>
                <a:chOff x="1536" y="1152"/>
                <a:chExt cx="193" cy="172"/>
              </a:xfrm>
            </p:grpSpPr>
            <p:sp>
              <p:nvSpPr>
                <p:cNvPr id="65587" name="AutoShape 137">
                  <a:extLst>
                    <a:ext uri="{FF2B5EF4-FFF2-40B4-BE49-F238E27FC236}">
                      <a16:creationId xmlns:a16="http://schemas.microsoft.com/office/drawing/2014/main" id="{29D09822-956E-4895-8368-24317A6B603B}"/>
                    </a:ext>
                  </a:extLst>
                </p:cNvPr>
                <p:cNvSpPr>
                  <a:spLocks noChangeArrowheads="1"/>
                </p:cNvSpPr>
                <p:nvPr/>
              </p:nvSpPr>
              <p:spPr bwMode="auto">
                <a:xfrm rot="10800000">
                  <a:off x="1536" y="1152"/>
                  <a:ext cx="171" cy="172"/>
                </a:xfrm>
                <a:prstGeom prst="flowChartExtract">
                  <a:avLst/>
                </a:prstGeom>
                <a:noFill/>
                <a:ln w="19050">
                  <a:solidFill>
                    <a:schemeClr val="tx1"/>
                  </a:solidFill>
                  <a:miter lim="800000"/>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sp>
              <p:nvSpPr>
                <p:cNvPr id="65588" name="Oval 138">
                  <a:extLst>
                    <a:ext uri="{FF2B5EF4-FFF2-40B4-BE49-F238E27FC236}">
                      <a16:creationId xmlns:a16="http://schemas.microsoft.com/office/drawing/2014/main" id="{6E12EFC2-CA63-4B59-A902-BAC2EC7F5A32}"/>
                    </a:ext>
                  </a:extLst>
                </p:cNvPr>
                <p:cNvSpPr>
                  <a:spLocks noChangeArrowheads="1"/>
                </p:cNvSpPr>
                <p:nvPr/>
              </p:nvSpPr>
              <p:spPr bwMode="auto">
                <a:xfrm>
                  <a:off x="1671" y="1216"/>
                  <a:ext cx="58" cy="72"/>
                </a:xfrm>
                <a:prstGeom prst="ellipse">
                  <a:avLst/>
                </a:prstGeom>
                <a:noFill/>
                <a:ln w="19050">
                  <a:solidFill>
                    <a:schemeClr val="tx1"/>
                  </a:solidFill>
                  <a:round/>
                  <a:headEnd/>
                  <a:tailEnd/>
                </a:ln>
                <a:extLst>
                  <a:ext uri="{909E8E84-426E-40DD-AFC4-6F175D3DCCD1}">
                    <a14:hiddenFill xmlns:a14="http://schemas.microsoft.com/office/drawing/2010/main">
                      <a:solidFill>
                        <a:srgbClr val="FFFFFF"/>
                      </a:solidFill>
                    </a14:hiddenFill>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Tx/>
                    <a:buSzTx/>
                    <a:buFontTx/>
                    <a:buNone/>
                  </a:pPr>
                  <a:endParaRPr lang="en-US" altLang="en-US" sz="1800"/>
                </a:p>
              </p:txBody>
            </p:sp>
          </p:grpSp>
          <p:sp>
            <p:nvSpPr>
              <p:cNvPr id="65584" name="Line 139">
                <a:extLst>
                  <a:ext uri="{FF2B5EF4-FFF2-40B4-BE49-F238E27FC236}">
                    <a16:creationId xmlns:a16="http://schemas.microsoft.com/office/drawing/2014/main" id="{F049DC13-8D05-479C-984C-62FF6811AEB1}"/>
                  </a:ext>
                </a:extLst>
              </p:cNvPr>
              <p:cNvSpPr>
                <a:spLocks noChangeShapeType="1"/>
              </p:cNvSpPr>
              <p:nvPr/>
            </p:nvSpPr>
            <p:spPr bwMode="auto">
              <a:xfrm>
                <a:off x="2152" y="1272"/>
                <a:ext cx="0" cy="2472"/>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85" name="Line 140">
                <a:extLst>
                  <a:ext uri="{FF2B5EF4-FFF2-40B4-BE49-F238E27FC236}">
                    <a16:creationId xmlns:a16="http://schemas.microsoft.com/office/drawing/2014/main" id="{1BD519FA-8B61-48AA-8FBA-1DD3D66CED88}"/>
                  </a:ext>
                </a:extLst>
              </p:cNvPr>
              <p:cNvSpPr>
                <a:spLocks noChangeShapeType="1"/>
              </p:cNvSpPr>
              <p:nvPr/>
            </p:nvSpPr>
            <p:spPr bwMode="auto">
              <a:xfrm>
                <a:off x="2272" y="1344"/>
                <a:ext cx="0" cy="2400"/>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sp>
            <p:nvSpPr>
              <p:cNvPr id="65586" name="Line 141">
                <a:extLst>
                  <a:ext uri="{FF2B5EF4-FFF2-40B4-BE49-F238E27FC236}">
                    <a16:creationId xmlns:a16="http://schemas.microsoft.com/office/drawing/2014/main" id="{A04D8032-265E-4EDC-895B-36C1F7B85C81}"/>
                  </a:ext>
                </a:extLst>
              </p:cNvPr>
              <p:cNvSpPr>
                <a:spLocks noChangeShapeType="1"/>
              </p:cNvSpPr>
              <p:nvPr/>
            </p:nvSpPr>
            <p:spPr bwMode="auto">
              <a:xfrm>
                <a:off x="2208" y="1056"/>
                <a:ext cx="0" cy="144"/>
              </a:xfrm>
              <a:prstGeom prst="line">
                <a:avLst/>
              </a:prstGeom>
              <a:noFill/>
              <a:ln w="15875">
                <a:solidFill>
                  <a:schemeClr val="tx1"/>
                </a:solidFill>
                <a:round/>
                <a:headEnd/>
                <a:tailEnd/>
              </a:ln>
              <a:extLst>
                <a:ext uri="{909E8E84-426E-40DD-AFC4-6F175D3DCCD1}">
                  <a14:hiddenFill xmlns:a14="http://schemas.microsoft.com/office/drawing/2010/main">
                    <a:noFill/>
                  </a14:hiddenFill>
                </a:ext>
              </a:extLst>
            </p:spPr>
            <p:txBody>
              <a:bodyPr wrap="none" anchor="ctr"/>
              <a:lstStyle/>
              <a:p>
                <a:endParaRPr lang="en-US"/>
              </a:p>
            </p:txBody>
          </p:sp>
        </p:grpSp>
        <p:sp>
          <p:nvSpPr>
            <p:cNvPr id="65549" name="Text Box 142">
              <a:extLst>
                <a:ext uri="{FF2B5EF4-FFF2-40B4-BE49-F238E27FC236}">
                  <a16:creationId xmlns:a16="http://schemas.microsoft.com/office/drawing/2014/main" id="{1F15CBA3-A1FC-4E58-A457-BB9B19C20309}"/>
                </a:ext>
              </a:extLst>
            </p:cNvPr>
            <p:cNvSpPr txBox="1">
              <a:spLocks noChangeArrowheads="1"/>
            </p:cNvSpPr>
            <p:nvPr/>
          </p:nvSpPr>
          <p:spPr bwMode="auto">
            <a:xfrm>
              <a:off x="3233" y="14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0" name="Text Box 143">
              <a:extLst>
                <a:ext uri="{FF2B5EF4-FFF2-40B4-BE49-F238E27FC236}">
                  <a16:creationId xmlns:a16="http://schemas.microsoft.com/office/drawing/2014/main" id="{A564B0C3-4A55-4FDD-BBFE-24E1BF2502BE}"/>
                </a:ext>
              </a:extLst>
            </p:cNvPr>
            <p:cNvSpPr txBox="1">
              <a:spLocks noChangeArrowheads="1"/>
            </p:cNvSpPr>
            <p:nvPr/>
          </p:nvSpPr>
          <p:spPr bwMode="auto">
            <a:xfrm>
              <a:off x="2560" y="14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1" name="Text Box 144">
              <a:extLst>
                <a:ext uri="{FF2B5EF4-FFF2-40B4-BE49-F238E27FC236}">
                  <a16:creationId xmlns:a16="http://schemas.microsoft.com/office/drawing/2014/main" id="{021EC2F4-0704-4FC5-B654-EE768956C9C2}"/>
                </a:ext>
              </a:extLst>
            </p:cNvPr>
            <p:cNvSpPr txBox="1">
              <a:spLocks noChangeArrowheads="1"/>
            </p:cNvSpPr>
            <p:nvPr/>
          </p:nvSpPr>
          <p:spPr bwMode="auto">
            <a:xfrm>
              <a:off x="2233" y="148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2" name="Text Box 145">
              <a:extLst>
                <a:ext uri="{FF2B5EF4-FFF2-40B4-BE49-F238E27FC236}">
                  <a16:creationId xmlns:a16="http://schemas.microsoft.com/office/drawing/2014/main" id="{110F713D-A986-4AEA-AB28-BF78CA06C8B0}"/>
                </a:ext>
              </a:extLst>
            </p:cNvPr>
            <p:cNvSpPr txBox="1">
              <a:spLocks noChangeArrowheads="1"/>
            </p:cNvSpPr>
            <p:nvPr/>
          </p:nvSpPr>
          <p:spPr bwMode="auto">
            <a:xfrm>
              <a:off x="3233" y="302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3" name="Text Box 146">
              <a:extLst>
                <a:ext uri="{FF2B5EF4-FFF2-40B4-BE49-F238E27FC236}">
                  <a16:creationId xmlns:a16="http://schemas.microsoft.com/office/drawing/2014/main" id="{0113AB13-2D3C-41C9-987F-1DFF5F093AF5}"/>
                </a:ext>
              </a:extLst>
            </p:cNvPr>
            <p:cNvSpPr txBox="1">
              <a:spLocks noChangeArrowheads="1"/>
            </p:cNvSpPr>
            <p:nvPr/>
          </p:nvSpPr>
          <p:spPr bwMode="auto">
            <a:xfrm>
              <a:off x="2560" y="302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4" name="Text Box 147">
              <a:extLst>
                <a:ext uri="{FF2B5EF4-FFF2-40B4-BE49-F238E27FC236}">
                  <a16:creationId xmlns:a16="http://schemas.microsoft.com/office/drawing/2014/main" id="{211B3E46-1F4F-4696-8C47-9CB20BC195B5}"/>
                </a:ext>
              </a:extLst>
            </p:cNvPr>
            <p:cNvSpPr txBox="1">
              <a:spLocks noChangeArrowheads="1"/>
            </p:cNvSpPr>
            <p:nvPr/>
          </p:nvSpPr>
          <p:spPr bwMode="auto">
            <a:xfrm>
              <a:off x="2233" y="302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5" name="Text Box 148">
              <a:extLst>
                <a:ext uri="{FF2B5EF4-FFF2-40B4-BE49-F238E27FC236}">
                  <a16:creationId xmlns:a16="http://schemas.microsoft.com/office/drawing/2014/main" id="{86BCA5D5-A5DC-425C-953B-5C841D30BE9B}"/>
                </a:ext>
              </a:extLst>
            </p:cNvPr>
            <p:cNvSpPr txBox="1">
              <a:spLocks noChangeArrowheads="1"/>
            </p:cNvSpPr>
            <p:nvPr/>
          </p:nvSpPr>
          <p:spPr bwMode="auto">
            <a:xfrm>
              <a:off x="2560" y="172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6" name="Text Box 149">
              <a:extLst>
                <a:ext uri="{FF2B5EF4-FFF2-40B4-BE49-F238E27FC236}">
                  <a16:creationId xmlns:a16="http://schemas.microsoft.com/office/drawing/2014/main" id="{8F9F2525-4093-42A7-8B3B-57EF327BACC9}"/>
                </a:ext>
              </a:extLst>
            </p:cNvPr>
            <p:cNvSpPr txBox="1">
              <a:spLocks noChangeArrowheads="1"/>
            </p:cNvSpPr>
            <p:nvPr/>
          </p:nvSpPr>
          <p:spPr bwMode="auto">
            <a:xfrm>
              <a:off x="2784" y="172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7" name="Text Box 150">
              <a:extLst>
                <a:ext uri="{FF2B5EF4-FFF2-40B4-BE49-F238E27FC236}">
                  <a16:creationId xmlns:a16="http://schemas.microsoft.com/office/drawing/2014/main" id="{3F9DC757-B032-47F9-8FB1-3401BFC2B9F8}"/>
                </a:ext>
              </a:extLst>
            </p:cNvPr>
            <p:cNvSpPr txBox="1">
              <a:spLocks noChangeArrowheads="1"/>
            </p:cNvSpPr>
            <p:nvPr/>
          </p:nvSpPr>
          <p:spPr bwMode="auto">
            <a:xfrm>
              <a:off x="3233" y="172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8" name="Text Box 151">
              <a:extLst>
                <a:ext uri="{FF2B5EF4-FFF2-40B4-BE49-F238E27FC236}">
                  <a16:creationId xmlns:a16="http://schemas.microsoft.com/office/drawing/2014/main" id="{B2AAAB81-04F6-45D0-A73F-39A60B57DEF5}"/>
                </a:ext>
              </a:extLst>
            </p:cNvPr>
            <p:cNvSpPr txBox="1">
              <a:spLocks noChangeArrowheads="1"/>
            </p:cNvSpPr>
            <p:nvPr/>
          </p:nvSpPr>
          <p:spPr bwMode="auto">
            <a:xfrm>
              <a:off x="2560" y="249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59" name="Text Box 152">
              <a:extLst>
                <a:ext uri="{FF2B5EF4-FFF2-40B4-BE49-F238E27FC236}">
                  <a16:creationId xmlns:a16="http://schemas.microsoft.com/office/drawing/2014/main" id="{459C3828-A610-464B-9CDD-BE5E211B190D}"/>
                </a:ext>
              </a:extLst>
            </p:cNvPr>
            <p:cNvSpPr txBox="1">
              <a:spLocks noChangeArrowheads="1"/>
            </p:cNvSpPr>
            <p:nvPr/>
          </p:nvSpPr>
          <p:spPr bwMode="auto">
            <a:xfrm>
              <a:off x="2784" y="249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0" name="Text Box 153">
              <a:extLst>
                <a:ext uri="{FF2B5EF4-FFF2-40B4-BE49-F238E27FC236}">
                  <a16:creationId xmlns:a16="http://schemas.microsoft.com/office/drawing/2014/main" id="{376BB2AC-8A95-4252-BC9B-FF9BB71F95F6}"/>
                </a:ext>
              </a:extLst>
            </p:cNvPr>
            <p:cNvSpPr txBox="1">
              <a:spLocks noChangeArrowheads="1"/>
            </p:cNvSpPr>
            <p:nvPr/>
          </p:nvSpPr>
          <p:spPr bwMode="auto">
            <a:xfrm>
              <a:off x="3233" y="249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1" name="Text Box 154">
              <a:extLst>
                <a:ext uri="{FF2B5EF4-FFF2-40B4-BE49-F238E27FC236}">
                  <a16:creationId xmlns:a16="http://schemas.microsoft.com/office/drawing/2014/main" id="{D378467B-2932-4690-B671-3416D7315007}"/>
                </a:ext>
              </a:extLst>
            </p:cNvPr>
            <p:cNvSpPr txBox="1">
              <a:spLocks noChangeArrowheads="1"/>
            </p:cNvSpPr>
            <p:nvPr/>
          </p:nvSpPr>
          <p:spPr bwMode="auto">
            <a:xfrm>
              <a:off x="3120" y="196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2" name="Text Box 155">
              <a:extLst>
                <a:ext uri="{FF2B5EF4-FFF2-40B4-BE49-F238E27FC236}">
                  <a16:creationId xmlns:a16="http://schemas.microsoft.com/office/drawing/2014/main" id="{27813877-2DE5-42F6-9A07-CCD7211D7201}"/>
                </a:ext>
              </a:extLst>
            </p:cNvPr>
            <p:cNvSpPr txBox="1">
              <a:spLocks noChangeArrowheads="1"/>
            </p:cNvSpPr>
            <p:nvPr/>
          </p:nvSpPr>
          <p:spPr bwMode="auto">
            <a:xfrm>
              <a:off x="2448" y="196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3" name="Text Box 156">
              <a:extLst>
                <a:ext uri="{FF2B5EF4-FFF2-40B4-BE49-F238E27FC236}">
                  <a16:creationId xmlns:a16="http://schemas.microsoft.com/office/drawing/2014/main" id="{07B7E769-1FF0-4D21-BBE3-6E188EE2967F}"/>
                </a:ext>
              </a:extLst>
            </p:cNvPr>
            <p:cNvSpPr txBox="1">
              <a:spLocks noChangeArrowheads="1"/>
            </p:cNvSpPr>
            <p:nvPr/>
          </p:nvSpPr>
          <p:spPr bwMode="auto">
            <a:xfrm>
              <a:off x="2233" y="196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4" name="Text Box 157">
              <a:extLst>
                <a:ext uri="{FF2B5EF4-FFF2-40B4-BE49-F238E27FC236}">
                  <a16:creationId xmlns:a16="http://schemas.microsoft.com/office/drawing/2014/main" id="{1B0078D1-C26E-4577-B33C-6F2248A15305}"/>
                </a:ext>
              </a:extLst>
            </p:cNvPr>
            <p:cNvSpPr txBox="1">
              <a:spLocks noChangeArrowheads="1"/>
            </p:cNvSpPr>
            <p:nvPr/>
          </p:nvSpPr>
          <p:spPr bwMode="auto">
            <a:xfrm>
              <a:off x="2784" y="1968"/>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5" name="Text Box 158">
              <a:extLst>
                <a:ext uri="{FF2B5EF4-FFF2-40B4-BE49-F238E27FC236}">
                  <a16:creationId xmlns:a16="http://schemas.microsoft.com/office/drawing/2014/main" id="{8D1E75CE-3258-4349-BA62-8C8623C12906}"/>
                </a:ext>
              </a:extLst>
            </p:cNvPr>
            <p:cNvSpPr txBox="1">
              <a:spLocks noChangeArrowheads="1"/>
            </p:cNvSpPr>
            <p:nvPr/>
          </p:nvSpPr>
          <p:spPr bwMode="auto">
            <a:xfrm>
              <a:off x="3120" y="350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6" name="Text Box 159">
              <a:extLst>
                <a:ext uri="{FF2B5EF4-FFF2-40B4-BE49-F238E27FC236}">
                  <a16:creationId xmlns:a16="http://schemas.microsoft.com/office/drawing/2014/main" id="{488A7F60-AF6C-460D-A695-00C615FB0DE8}"/>
                </a:ext>
              </a:extLst>
            </p:cNvPr>
            <p:cNvSpPr txBox="1">
              <a:spLocks noChangeArrowheads="1"/>
            </p:cNvSpPr>
            <p:nvPr/>
          </p:nvSpPr>
          <p:spPr bwMode="auto">
            <a:xfrm>
              <a:off x="2448" y="350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7" name="Text Box 160">
              <a:extLst>
                <a:ext uri="{FF2B5EF4-FFF2-40B4-BE49-F238E27FC236}">
                  <a16:creationId xmlns:a16="http://schemas.microsoft.com/office/drawing/2014/main" id="{B8D9989F-551D-4520-B873-5B9899058A48}"/>
                </a:ext>
              </a:extLst>
            </p:cNvPr>
            <p:cNvSpPr txBox="1">
              <a:spLocks noChangeArrowheads="1"/>
            </p:cNvSpPr>
            <p:nvPr/>
          </p:nvSpPr>
          <p:spPr bwMode="auto">
            <a:xfrm>
              <a:off x="2233" y="350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8" name="Text Box 161">
              <a:extLst>
                <a:ext uri="{FF2B5EF4-FFF2-40B4-BE49-F238E27FC236}">
                  <a16:creationId xmlns:a16="http://schemas.microsoft.com/office/drawing/2014/main" id="{4944012D-6430-44D6-BAC4-F9C176A69DD5}"/>
                </a:ext>
              </a:extLst>
            </p:cNvPr>
            <p:cNvSpPr txBox="1">
              <a:spLocks noChangeArrowheads="1"/>
            </p:cNvSpPr>
            <p:nvPr/>
          </p:nvSpPr>
          <p:spPr bwMode="auto">
            <a:xfrm>
              <a:off x="2784" y="350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69" name="Text Box 162">
              <a:extLst>
                <a:ext uri="{FF2B5EF4-FFF2-40B4-BE49-F238E27FC236}">
                  <a16:creationId xmlns:a16="http://schemas.microsoft.com/office/drawing/2014/main" id="{0BA15156-3381-4CE5-BDD9-54321609A987}"/>
                </a:ext>
              </a:extLst>
            </p:cNvPr>
            <p:cNvSpPr txBox="1">
              <a:spLocks noChangeArrowheads="1"/>
            </p:cNvSpPr>
            <p:nvPr/>
          </p:nvSpPr>
          <p:spPr bwMode="auto">
            <a:xfrm>
              <a:off x="2233" y="225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0" name="Text Box 163">
              <a:extLst>
                <a:ext uri="{FF2B5EF4-FFF2-40B4-BE49-F238E27FC236}">
                  <a16:creationId xmlns:a16="http://schemas.microsoft.com/office/drawing/2014/main" id="{161ACB84-7C07-464E-BEAA-E51142FCB6B9}"/>
                </a:ext>
              </a:extLst>
            </p:cNvPr>
            <p:cNvSpPr txBox="1">
              <a:spLocks noChangeArrowheads="1"/>
            </p:cNvSpPr>
            <p:nvPr/>
          </p:nvSpPr>
          <p:spPr bwMode="auto">
            <a:xfrm>
              <a:off x="2448" y="225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1" name="Text Box 164">
              <a:extLst>
                <a:ext uri="{FF2B5EF4-FFF2-40B4-BE49-F238E27FC236}">
                  <a16:creationId xmlns:a16="http://schemas.microsoft.com/office/drawing/2014/main" id="{1B351834-004E-4647-8007-8BA5BB6EABFA}"/>
                </a:ext>
              </a:extLst>
            </p:cNvPr>
            <p:cNvSpPr txBox="1">
              <a:spLocks noChangeArrowheads="1"/>
            </p:cNvSpPr>
            <p:nvPr/>
          </p:nvSpPr>
          <p:spPr bwMode="auto">
            <a:xfrm>
              <a:off x="2560" y="32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2" name="Text Box 165">
              <a:extLst>
                <a:ext uri="{FF2B5EF4-FFF2-40B4-BE49-F238E27FC236}">
                  <a16:creationId xmlns:a16="http://schemas.microsoft.com/office/drawing/2014/main" id="{449DCC58-0115-42B5-AB59-087FF343F9A1}"/>
                </a:ext>
              </a:extLst>
            </p:cNvPr>
            <p:cNvSpPr txBox="1">
              <a:spLocks noChangeArrowheads="1"/>
            </p:cNvSpPr>
            <p:nvPr/>
          </p:nvSpPr>
          <p:spPr bwMode="auto">
            <a:xfrm>
              <a:off x="2896" y="32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3" name="Text Box 166">
              <a:extLst>
                <a:ext uri="{FF2B5EF4-FFF2-40B4-BE49-F238E27FC236}">
                  <a16:creationId xmlns:a16="http://schemas.microsoft.com/office/drawing/2014/main" id="{16C9BF31-3863-470C-9C0B-1338ECA8011C}"/>
                </a:ext>
              </a:extLst>
            </p:cNvPr>
            <p:cNvSpPr txBox="1">
              <a:spLocks noChangeArrowheads="1"/>
            </p:cNvSpPr>
            <p:nvPr/>
          </p:nvSpPr>
          <p:spPr bwMode="auto">
            <a:xfrm>
              <a:off x="3233" y="3264"/>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4" name="Text Box 167">
              <a:extLst>
                <a:ext uri="{FF2B5EF4-FFF2-40B4-BE49-F238E27FC236}">
                  <a16:creationId xmlns:a16="http://schemas.microsoft.com/office/drawing/2014/main" id="{5CEDA230-61E2-4535-8D37-49B2CFDE711C}"/>
                </a:ext>
              </a:extLst>
            </p:cNvPr>
            <p:cNvSpPr txBox="1">
              <a:spLocks noChangeArrowheads="1"/>
            </p:cNvSpPr>
            <p:nvPr/>
          </p:nvSpPr>
          <p:spPr bwMode="auto">
            <a:xfrm>
              <a:off x="3120" y="27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5" name="Text Box 168">
              <a:extLst>
                <a:ext uri="{FF2B5EF4-FFF2-40B4-BE49-F238E27FC236}">
                  <a16:creationId xmlns:a16="http://schemas.microsoft.com/office/drawing/2014/main" id="{D21E2F29-1323-4C64-9E0E-47BA5AD1D607}"/>
                </a:ext>
              </a:extLst>
            </p:cNvPr>
            <p:cNvSpPr txBox="1">
              <a:spLocks noChangeArrowheads="1"/>
            </p:cNvSpPr>
            <p:nvPr/>
          </p:nvSpPr>
          <p:spPr bwMode="auto">
            <a:xfrm>
              <a:off x="2448" y="27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6" name="Text Box 169">
              <a:extLst>
                <a:ext uri="{FF2B5EF4-FFF2-40B4-BE49-F238E27FC236}">
                  <a16:creationId xmlns:a16="http://schemas.microsoft.com/office/drawing/2014/main" id="{E38339A9-10BD-4D76-814F-07653CBD8010}"/>
                </a:ext>
              </a:extLst>
            </p:cNvPr>
            <p:cNvSpPr txBox="1">
              <a:spLocks noChangeArrowheads="1"/>
            </p:cNvSpPr>
            <p:nvPr/>
          </p:nvSpPr>
          <p:spPr bwMode="auto">
            <a:xfrm>
              <a:off x="2233" y="27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7" name="Text Box 170">
              <a:extLst>
                <a:ext uri="{FF2B5EF4-FFF2-40B4-BE49-F238E27FC236}">
                  <a16:creationId xmlns:a16="http://schemas.microsoft.com/office/drawing/2014/main" id="{95097568-AC78-4B62-8862-1A2411C5E015}"/>
                </a:ext>
              </a:extLst>
            </p:cNvPr>
            <p:cNvSpPr txBox="1">
              <a:spLocks noChangeArrowheads="1"/>
            </p:cNvSpPr>
            <p:nvPr/>
          </p:nvSpPr>
          <p:spPr bwMode="auto">
            <a:xfrm>
              <a:off x="2784" y="27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8" name="Text Box 171">
              <a:extLst>
                <a:ext uri="{FF2B5EF4-FFF2-40B4-BE49-F238E27FC236}">
                  <a16:creationId xmlns:a16="http://schemas.microsoft.com/office/drawing/2014/main" id="{6271CD48-1F42-4703-947E-2F335D85EB4A}"/>
                </a:ext>
              </a:extLst>
            </p:cNvPr>
            <p:cNvSpPr txBox="1">
              <a:spLocks noChangeArrowheads="1"/>
            </p:cNvSpPr>
            <p:nvPr/>
          </p:nvSpPr>
          <p:spPr bwMode="auto">
            <a:xfrm>
              <a:off x="2560" y="27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79" name="Text Box 172">
              <a:extLst>
                <a:ext uri="{FF2B5EF4-FFF2-40B4-BE49-F238E27FC236}">
                  <a16:creationId xmlns:a16="http://schemas.microsoft.com/office/drawing/2014/main" id="{FC3815C0-4E82-40B5-9DB9-D6BDF0DDFCD1}"/>
                </a:ext>
              </a:extLst>
            </p:cNvPr>
            <p:cNvSpPr txBox="1">
              <a:spLocks noChangeArrowheads="1"/>
            </p:cNvSpPr>
            <p:nvPr/>
          </p:nvSpPr>
          <p:spPr bwMode="auto">
            <a:xfrm>
              <a:off x="2896" y="27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80" name="Text Box 173">
              <a:extLst>
                <a:ext uri="{FF2B5EF4-FFF2-40B4-BE49-F238E27FC236}">
                  <a16:creationId xmlns:a16="http://schemas.microsoft.com/office/drawing/2014/main" id="{1C4CBE0B-D45A-4961-B9E1-FE201EB581D2}"/>
                </a:ext>
              </a:extLst>
            </p:cNvPr>
            <p:cNvSpPr txBox="1">
              <a:spLocks noChangeArrowheads="1"/>
            </p:cNvSpPr>
            <p:nvPr/>
          </p:nvSpPr>
          <p:spPr bwMode="auto">
            <a:xfrm>
              <a:off x="3233" y="27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sp>
          <p:nvSpPr>
            <p:cNvPr id="65581" name="Text Box 174">
              <a:extLst>
                <a:ext uri="{FF2B5EF4-FFF2-40B4-BE49-F238E27FC236}">
                  <a16:creationId xmlns:a16="http://schemas.microsoft.com/office/drawing/2014/main" id="{EA072B97-0B48-4D40-858C-6577E4F858F7}"/>
                </a:ext>
              </a:extLst>
            </p:cNvPr>
            <p:cNvSpPr txBox="1">
              <a:spLocks noChangeArrowheads="1"/>
            </p:cNvSpPr>
            <p:nvPr/>
          </p:nvSpPr>
          <p:spPr bwMode="auto">
            <a:xfrm>
              <a:off x="2105" y="2736"/>
              <a:ext cx="192" cy="1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50000"/>
                </a:spcBef>
                <a:buClrTx/>
                <a:buSzTx/>
                <a:buFontTx/>
                <a:buNone/>
              </a:pPr>
              <a:r>
                <a:rPr lang="en-GB" altLang="en-US" sz="1400" b="1"/>
                <a:t>x</a:t>
              </a:r>
              <a:endParaRPr lang="en-GB" altLang="en-US" sz="1600"/>
            </a:p>
          </p:txBody>
        </p:sp>
      </p:grpSp>
      <p:sp>
        <p:nvSpPr>
          <p:cNvPr id="65541" name="Rectangle 176">
            <a:extLst>
              <a:ext uri="{FF2B5EF4-FFF2-40B4-BE49-F238E27FC236}">
                <a16:creationId xmlns:a16="http://schemas.microsoft.com/office/drawing/2014/main" id="{9CD6B52E-B974-4426-A2BF-FEA6BFC47EF4}"/>
              </a:ext>
            </a:extLst>
          </p:cNvPr>
          <p:cNvSpPr>
            <a:spLocks noChangeArrowheads="1"/>
          </p:cNvSpPr>
          <p:nvPr/>
        </p:nvSpPr>
        <p:spPr bwMode="auto">
          <a:xfrm>
            <a:off x="2290618" y="1295400"/>
            <a:ext cx="3271982" cy="121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eaLnBrk="1" hangingPunct="1">
              <a:spcBef>
                <a:spcPct val="0"/>
              </a:spcBef>
              <a:buClr>
                <a:schemeClr val="accent1"/>
              </a:buClr>
              <a:buSzPct val="70000"/>
              <a:buFont typeface="Monotype Sorts"/>
              <a:buNone/>
            </a:pPr>
            <a:r>
              <a:rPr kumimoji="1" lang="en-GB" altLang="en-US" sz="1400" dirty="0">
                <a:latin typeface="Comic Sans MS" panose="030F0702030302020204" pitchFamily="66" charset="0"/>
              </a:rPr>
              <a:t>f</a:t>
            </a:r>
            <a:r>
              <a:rPr kumimoji="1" lang="en-GB" altLang="en-US" sz="1400" baseline="-25000" dirty="0">
                <a:latin typeface="Comic Sans MS" panose="030F0702030302020204" pitchFamily="66" charset="0"/>
              </a:rPr>
              <a:t>a</a:t>
            </a:r>
            <a:r>
              <a:rPr kumimoji="1" lang="en-GB" altLang="en-US" sz="1400" dirty="0">
                <a:latin typeface="Comic Sans MS" panose="030F0702030302020204" pitchFamily="66" charset="0"/>
              </a:rPr>
              <a:t>(A,B,C,D) = A'.B'.D' + B'.C.D' </a:t>
            </a:r>
          </a:p>
          <a:p>
            <a:pPr eaLnBrk="1" hangingPunct="1">
              <a:spcBef>
                <a:spcPct val="0"/>
              </a:spcBef>
              <a:buClr>
                <a:schemeClr val="accent1"/>
              </a:buClr>
              <a:buSzPct val="70000"/>
              <a:buFont typeface="Monotype Sorts"/>
              <a:buNone/>
            </a:pPr>
            <a:r>
              <a:rPr kumimoji="1" lang="en-GB" altLang="en-US" sz="1400" dirty="0">
                <a:latin typeface="Comic Sans MS" panose="030F0702030302020204" pitchFamily="66" charset="0"/>
              </a:rPr>
              <a:t>                       + A'.B.C.D</a:t>
            </a:r>
          </a:p>
          <a:p>
            <a:pPr eaLnBrk="1" hangingPunct="1">
              <a:buClr>
                <a:schemeClr val="accent1"/>
              </a:buClr>
              <a:buSzPct val="70000"/>
              <a:buFont typeface="Monotype Sorts"/>
              <a:buNone/>
            </a:pPr>
            <a:r>
              <a:rPr kumimoji="1" lang="en-GB" altLang="en-US" sz="1400" dirty="0">
                <a:latin typeface="Comic Sans MS" panose="030F0702030302020204" pitchFamily="66" charset="0"/>
              </a:rPr>
              <a:t>f</a:t>
            </a:r>
            <a:r>
              <a:rPr kumimoji="1" lang="en-GB" altLang="en-US" sz="1400" baseline="-25000" dirty="0">
                <a:latin typeface="Comic Sans MS" panose="030F0702030302020204" pitchFamily="66" charset="0"/>
              </a:rPr>
              <a:t>b</a:t>
            </a:r>
            <a:r>
              <a:rPr kumimoji="1" lang="en-GB" altLang="en-US" sz="1400" dirty="0">
                <a:latin typeface="Comic Sans MS" panose="030F0702030302020204" pitchFamily="66" charset="0"/>
              </a:rPr>
              <a:t>(A,B,C,D) = A'.B + B'.C.D'</a:t>
            </a:r>
          </a:p>
          <a:p>
            <a:pPr eaLnBrk="1" hangingPunct="1">
              <a:buClr>
                <a:schemeClr val="accent1"/>
              </a:buClr>
              <a:buSzPct val="70000"/>
              <a:buFont typeface="Monotype Sorts"/>
              <a:buNone/>
            </a:pPr>
            <a:r>
              <a:rPr kumimoji="1" lang="en-GB" altLang="en-US" sz="1400" dirty="0">
                <a:latin typeface="Comic Sans MS" panose="030F0702030302020204" pitchFamily="66" charset="0"/>
              </a:rPr>
              <a:t>f</a:t>
            </a:r>
            <a:r>
              <a:rPr kumimoji="1" lang="en-GB" altLang="en-US" sz="1400" baseline="-25000" dirty="0">
                <a:latin typeface="Comic Sans MS" panose="030F0702030302020204" pitchFamily="66" charset="0"/>
              </a:rPr>
              <a:t>c</a:t>
            </a:r>
            <a:r>
              <a:rPr kumimoji="1" lang="en-GB" altLang="en-US" sz="1400" dirty="0">
                <a:latin typeface="Comic Sans MS" panose="030F0702030302020204" pitchFamily="66" charset="0"/>
              </a:rPr>
              <a:t>(A,B,C,D) = A'.B'.D' + B'.C'.D' </a:t>
            </a:r>
          </a:p>
          <a:p>
            <a:pPr eaLnBrk="1" hangingPunct="1">
              <a:spcBef>
                <a:spcPct val="0"/>
              </a:spcBef>
              <a:buClr>
                <a:schemeClr val="accent1"/>
              </a:buClr>
              <a:buSzPct val="70000"/>
              <a:buFont typeface="Monotype Sorts"/>
              <a:buNone/>
            </a:pPr>
            <a:r>
              <a:rPr kumimoji="1" lang="en-GB" altLang="en-US" sz="1400" dirty="0">
                <a:latin typeface="Comic Sans MS" panose="030F0702030302020204" pitchFamily="66" charset="0"/>
              </a:rPr>
              <a:t>                       + A'.B.C.D</a:t>
            </a:r>
          </a:p>
        </p:txBody>
      </p:sp>
      <p:sp>
        <p:nvSpPr>
          <p:cNvPr id="2" name="Slide Number Placeholder 1"/>
          <p:cNvSpPr>
            <a:spLocks noGrp="1"/>
          </p:cNvSpPr>
          <p:nvPr>
            <p:ph type="sldNum" sz="quarter" idx="12"/>
          </p:nvPr>
        </p:nvSpPr>
        <p:spPr/>
        <p:txBody>
          <a:bodyPr/>
          <a:lstStyle/>
          <a:p>
            <a:fld id="{5A81485A-01B8-4054-A537-7FB3100B64ED}" type="slidenum">
              <a:rPr lang="en-US" smtClean="0"/>
              <a:t>47</a:t>
            </a:fld>
            <a:endParaRPr lang="en-US"/>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Title 1">
            <a:extLst>
              <a:ext uri="{FF2B5EF4-FFF2-40B4-BE49-F238E27FC236}">
                <a16:creationId xmlns:a16="http://schemas.microsoft.com/office/drawing/2014/main" id="{CEAAA38E-F825-4ED4-B1A5-9D0575B49C8A}"/>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8E0FE9F2-7BA6-40BE-9C4E-927C60288655}"/>
              </a:ext>
            </a:extLst>
          </p:cNvPr>
          <p:cNvSpPr>
            <a:spLocks noGrp="1"/>
          </p:cNvSpPr>
          <p:nvPr>
            <p:ph idx="1"/>
          </p:nvPr>
        </p:nvSpPr>
        <p:spPr>
          <a:xfrm>
            <a:off x="838200" y="1373043"/>
            <a:ext cx="10515600" cy="4351338"/>
          </a:xfrm>
        </p:spPr>
        <p:txBody>
          <a:bodyPr/>
          <a:lstStyle/>
          <a:p>
            <a:pPr marL="0" indent="0">
              <a:buNone/>
              <a:defRPr/>
            </a:pPr>
            <a:endParaRPr lang="en-US" dirty="0"/>
          </a:p>
          <a:p>
            <a:pPr marL="0" indent="0">
              <a:buNone/>
              <a:defRPr/>
            </a:pPr>
            <a:endParaRPr lang="en-US" dirty="0"/>
          </a:p>
          <a:p>
            <a:pPr marL="0" indent="0">
              <a:buNone/>
              <a:defRPr/>
            </a:pPr>
            <a:endParaRPr lang="en-US" dirty="0"/>
          </a:p>
          <a:p>
            <a:pPr marL="0" indent="0" algn="ctr">
              <a:buNone/>
              <a:defRPr/>
            </a:pPr>
            <a:r>
              <a:rPr lang="en-US" sz="4800" b="1" dirty="0">
                <a:solidFill>
                  <a:srgbClr val="990000"/>
                </a:solidFill>
                <a:effectLst>
                  <a:outerShdw blurRad="38100" dist="38100" dir="2700000" algn="tl">
                    <a:srgbClr val="000000">
                      <a:alpha val="43137"/>
                    </a:srgbClr>
                  </a:outerShdw>
                </a:effectLst>
                <a:latin typeface="Comic Sans MS" panose="030F0702030302020204" pitchFamily="66" charset="0"/>
              </a:rPr>
              <a:t>Generic PAL (GAL)</a:t>
            </a:r>
          </a:p>
        </p:txBody>
      </p:sp>
      <p:sp>
        <p:nvSpPr>
          <p:cNvPr id="2" name="Slide Number Placeholder 1"/>
          <p:cNvSpPr>
            <a:spLocks noGrp="1"/>
          </p:cNvSpPr>
          <p:nvPr>
            <p:ph type="sldNum" sz="quarter" idx="12"/>
          </p:nvPr>
        </p:nvSpPr>
        <p:spPr/>
        <p:txBody>
          <a:bodyPr/>
          <a:lstStyle/>
          <a:p>
            <a:fld id="{5A81485A-01B8-4054-A537-7FB3100B64ED}" type="slidenum">
              <a:rPr lang="en-US" smtClean="0"/>
              <a:t>48</a:t>
            </a:fld>
            <a:endParaRPr lang="en-US"/>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Title 1">
            <a:extLst>
              <a:ext uri="{FF2B5EF4-FFF2-40B4-BE49-F238E27FC236}">
                <a16:creationId xmlns:a16="http://schemas.microsoft.com/office/drawing/2014/main" id="{06D33E6D-FF42-4BDA-99B3-DFB54E81D29C}"/>
              </a:ext>
            </a:extLst>
          </p:cNvPr>
          <p:cNvSpPr>
            <a:spLocks noGrp="1"/>
          </p:cNvSpPr>
          <p:nvPr>
            <p:ph type="title"/>
          </p:nvPr>
        </p:nvSpPr>
        <p:spPr>
          <a:xfrm>
            <a:off x="1801813" y="313171"/>
            <a:ext cx="8259762" cy="769937"/>
          </a:xfrm>
        </p:spPr>
        <p:txBody>
          <a:bodyPr/>
          <a:lstStyle/>
          <a:p>
            <a:pPr algn="ctr"/>
            <a:r>
              <a:rPr lang="en-US" altLang="en-US" b="0" dirty="0">
                <a:latin typeface="Comic Sans MS" panose="030F0702030302020204" pitchFamily="66" charset="0"/>
              </a:rPr>
              <a:t>GAL Devices</a:t>
            </a:r>
            <a:endParaRPr lang="en-US" altLang="en-US" dirty="0">
              <a:latin typeface="Comic Sans MS" panose="030F0702030302020204" pitchFamily="66" charset="0"/>
            </a:endParaRPr>
          </a:p>
        </p:txBody>
      </p:sp>
      <p:sp>
        <p:nvSpPr>
          <p:cNvPr id="43011" name="Content Placeholder 2">
            <a:extLst>
              <a:ext uri="{FF2B5EF4-FFF2-40B4-BE49-F238E27FC236}">
                <a16:creationId xmlns:a16="http://schemas.microsoft.com/office/drawing/2014/main" id="{28226FE7-A837-4369-B58F-70395D065021}"/>
              </a:ext>
            </a:extLst>
          </p:cNvPr>
          <p:cNvSpPr>
            <a:spLocks noGrp="1"/>
          </p:cNvSpPr>
          <p:nvPr>
            <p:ph idx="1"/>
          </p:nvPr>
        </p:nvSpPr>
        <p:spPr>
          <a:xfrm>
            <a:off x="138545" y="1345335"/>
            <a:ext cx="11961091" cy="4351338"/>
          </a:xfrm>
        </p:spPr>
        <p:txBody>
          <a:bodyPr/>
          <a:lstStyle/>
          <a:p>
            <a:pPr>
              <a:defRPr/>
            </a:pPr>
            <a:r>
              <a:rPr lang="en-US" sz="2400" dirty="0">
                <a:latin typeface="Comic Sans MS" panose="030F0702030302020204" pitchFamily="66" charset="0"/>
              </a:rPr>
              <a:t>The </a:t>
            </a:r>
            <a:r>
              <a:rPr lang="en-US" sz="2400" dirty="0">
                <a:solidFill>
                  <a:srgbClr val="990000"/>
                </a:solidFill>
                <a:latin typeface="Comic Sans MS" panose="030F0702030302020204" pitchFamily="66" charset="0"/>
              </a:rPr>
              <a:t>GAL</a:t>
            </a:r>
            <a:r>
              <a:rPr lang="en-US" sz="2400" dirty="0">
                <a:latin typeface="Comic Sans MS" panose="030F0702030302020204" pitchFamily="66" charset="0"/>
              </a:rPr>
              <a:t> (Generic PAL) architecture was introduced by </a:t>
            </a:r>
            <a:r>
              <a:rPr lang="en-US" sz="2400" u="sng" dirty="0">
                <a:latin typeface="Comic Sans MS" panose="030F0702030302020204" pitchFamily="66" charset="0"/>
              </a:rPr>
              <a:t>Lattice</a:t>
            </a:r>
            <a:r>
              <a:rPr lang="en-US" sz="2400" dirty="0">
                <a:latin typeface="Comic Sans MS" panose="030F0702030302020204" pitchFamily="66" charset="0"/>
              </a:rPr>
              <a:t> in the </a:t>
            </a:r>
            <a:r>
              <a:rPr lang="en-US" sz="2400" u="sng" dirty="0">
                <a:latin typeface="Comic Sans MS" panose="030F0702030302020204" pitchFamily="66" charset="0"/>
              </a:rPr>
              <a:t>beginning of the 1980s</a:t>
            </a:r>
            <a:r>
              <a:rPr lang="en-US" sz="2400" dirty="0">
                <a:latin typeface="Comic Sans MS" panose="030F0702030302020204" pitchFamily="66" charset="0"/>
              </a:rPr>
              <a:t>.</a:t>
            </a:r>
          </a:p>
          <a:p>
            <a:pPr>
              <a:defRPr/>
            </a:pPr>
            <a:r>
              <a:rPr lang="en-US" sz="2400" dirty="0">
                <a:latin typeface="Comic Sans MS" panose="030F0702030302020204" pitchFamily="66" charset="0"/>
              </a:rPr>
              <a:t>Several important </a:t>
            </a:r>
            <a:r>
              <a:rPr lang="en-US" sz="2400" dirty="0">
                <a:solidFill>
                  <a:srgbClr val="0000FF"/>
                </a:solidFill>
                <a:latin typeface="Comic Sans MS" panose="030F0702030302020204" pitchFamily="66" charset="0"/>
              </a:rPr>
              <a:t>improvements</a:t>
            </a:r>
            <a:r>
              <a:rPr lang="en-US" sz="2400" dirty="0">
                <a:latin typeface="Comic Sans MS" panose="030F0702030302020204" pitchFamily="66" charset="0"/>
              </a:rPr>
              <a:t> over the first PAL devices: </a:t>
            </a:r>
          </a:p>
          <a:p>
            <a:pPr lvl="1">
              <a:buFont typeface="Wingdings" panose="05000000000000000000" pitchFamily="2" charset="2"/>
              <a:buChar char="Ø"/>
              <a:defRPr/>
            </a:pPr>
            <a:r>
              <a:rPr lang="en-US" sz="2000" dirty="0">
                <a:latin typeface="Comic Sans MS" panose="030F0702030302020204" pitchFamily="66" charset="0"/>
              </a:rPr>
              <a:t>A more sophisticated output cell (</a:t>
            </a:r>
            <a:r>
              <a:rPr lang="en-US" sz="2000" dirty="0" err="1">
                <a:solidFill>
                  <a:srgbClr val="0000FF"/>
                </a:solidFill>
                <a:latin typeface="Comic Sans MS" panose="030F0702030302020204" pitchFamily="66" charset="0"/>
              </a:rPr>
              <a:t>Macrocell</a:t>
            </a:r>
            <a:r>
              <a:rPr lang="en-US" sz="2000" dirty="0">
                <a:latin typeface="Comic Sans MS" panose="030F0702030302020204" pitchFamily="66" charset="0"/>
              </a:rPr>
              <a:t>) was constructed, which included, </a:t>
            </a:r>
            <a:r>
              <a:rPr lang="en-US" sz="2000" dirty="0">
                <a:solidFill>
                  <a:srgbClr val="C00000"/>
                </a:solidFill>
                <a:latin typeface="Comic Sans MS" panose="030F0702030302020204" pitchFamily="66" charset="0"/>
              </a:rPr>
              <a:t>besides the flip-flop</a:t>
            </a:r>
            <a:r>
              <a:rPr lang="en-US" sz="2000" dirty="0">
                <a:latin typeface="Comic Sans MS" panose="030F0702030302020204" pitchFamily="66" charset="0"/>
              </a:rPr>
              <a:t>, </a:t>
            </a:r>
            <a:r>
              <a:rPr lang="en-US" sz="2000" dirty="0">
                <a:solidFill>
                  <a:srgbClr val="C00000"/>
                </a:solidFill>
                <a:latin typeface="Comic Sans MS" panose="030F0702030302020204" pitchFamily="66" charset="0"/>
              </a:rPr>
              <a:t>several gates </a:t>
            </a:r>
            <a:r>
              <a:rPr lang="en-US" sz="2000" dirty="0">
                <a:latin typeface="Comic Sans MS" panose="030F0702030302020204" pitchFamily="66" charset="0"/>
              </a:rPr>
              <a:t>and </a:t>
            </a:r>
            <a:r>
              <a:rPr lang="en-US" sz="2000" dirty="0">
                <a:solidFill>
                  <a:srgbClr val="C00000"/>
                </a:solidFill>
                <a:latin typeface="Comic Sans MS" panose="030F0702030302020204" pitchFamily="66" charset="0"/>
              </a:rPr>
              <a:t>multiplexers</a:t>
            </a:r>
          </a:p>
          <a:p>
            <a:pPr lvl="1">
              <a:buFont typeface="Wingdings" panose="05000000000000000000" pitchFamily="2" charset="2"/>
              <a:buChar char="Ø"/>
              <a:defRPr/>
            </a:pPr>
            <a:r>
              <a:rPr lang="en-US" sz="2000" dirty="0">
                <a:latin typeface="Comic Sans MS" panose="030F0702030302020204" pitchFamily="66" charset="0"/>
              </a:rPr>
              <a:t>The </a:t>
            </a:r>
            <a:r>
              <a:rPr lang="en-US" sz="2000" dirty="0" err="1">
                <a:latin typeface="Comic Sans MS" panose="030F0702030302020204" pitchFamily="66" charset="0"/>
              </a:rPr>
              <a:t>Macrocell</a:t>
            </a:r>
            <a:r>
              <a:rPr lang="en-US" sz="2000" dirty="0">
                <a:latin typeface="Comic Sans MS" panose="030F0702030302020204" pitchFamily="66" charset="0"/>
              </a:rPr>
              <a:t> itself was programmable, allowing </a:t>
            </a:r>
            <a:r>
              <a:rPr lang="en-US" sz="2000" dirty="0">
                <a:solidFill>
                  <a:srgbClr val="FF0000"/>
                </a:solidFill>
                <a:latin typeface="Comic Sans MS" panose="030F0702030302020204" pitchFamily="66" charset="0"/>
              </a:rPr>
              <a:t>several modes of operation</a:t>
            </a:r>
          </a:p>
          <a:p>
            <a:pPr lvl="1">
              <a:buFont typeface="Wingdings" panose="05000000000000000000" pitchFamily="2" charset="2"/>
              <a:buChar char="Ø"/>
              <a:defRPr/>
            </a:pPr>
            <a:r>
              <a:rPr lang="en-US" sz="2000" dirty="0">
                <a:latin typeface="Comic Sans MS" panose="030F0702030302020204" pitchFamily="66" charset="0"/>
              </a:rPr>
              <a:t>A ‘</a:t>
            </a:r>
            <a:r>
              <a:rPr lang="en-US" sz="2000" dirty="0">
                <a:solidFill>
                  <a:schemeClr val="tx2">
                    <a:lumMod val="60000"/>
                    <a:lumOff val="40000"/>
                  </a:schemeClr>
                </a:solidFill>
                <a:latin typeface="Comic Sans MS" panose="030F0702030302020204" pitchFamily="66" charset="0"/>
              </a:rPr>
              <a:t>return</a:t>
            </a:r>
            <a:r>
              <a:rPr lang="en-US" sz="2000" dirty="0">
                <a:latin typeface="Comic Sans MS" panose="030F0702030302020204" pitchFamily="66" charset="0"/>
              </a:rPr>
              <a:t>’ signal from the output of the </a:t>
            </a:r>
            <a:r>
              <a:rPr lang="en-US" sz="2000" dirty="0" err="1">
                <a:latin typeface="Comic Sans MS" panose="030F0702030302020204" pitchFamily="66" charset="0"/>
              </a:rPr>
              <a:t>Macrocell</a:t>
            </a:r>
            <a:r>
              <a:rPr lang="en-US" sz="2000" dirty="0">
                <a:latin typeface="Comic Sans MS" panose="030F0702030302020204" pitchFamily="66" charset="0"/>
              </a:rPr>
              <a:t> to the programmable array was also included, conferring the circuit </a:t>
            </a:r>
            <a:r>
              <a:rPr lang="en-US" sz="2000" dirty="0">
                <a:solidFill>
                  <a:srgbClr val="FF0000"/>
                </a:solidFill>
                <a:latin typeface="Comic Sans MS" panose="030F0702030302020204" pitchFamily="66" charset="0"/>
              </a:rPr>
              <a:t>more versatility</a:t>
            </a:r>
          </a:p>
          <a:p>
            <a:pPr lvl="1">
              <a:buFont typeface="Wingdings" panose="05000000000000000000" pitchFamily="2" charset="2"/>
              <a:buChar char="Ø"/>
              <a:defRPr/>
            </a:pPr>
            <a:r>
              <a:rPr lang="en-US" sz="2000" dirty="0">
                <a:solidFill>
                  <a:srgbClr val="008000"/>
                </a:solidFill>
                <a:latin typeface="Comic Sans MS" panose="030F0702030302020204" pitchFamily="66" charset="0"/>
              </a:rPr>
              <a:t>EEPROM</a:t>
            </a:r>
            <a:r>
              <a:rPr lang="en-US" sz="2000" dirty="0">
                <a:latin typeface="Comic Sans MS" panose="030F0702030302020204" pitchFamily="66" charset="0"/>
              </a:rPr>
              <a:t> was employed instead of PROM or EPROM</a:t>
            </a:r>
          </a:p>
          <a:p>
            <a:pPr>
              <a:defRPr/>
            </a:pPr>
            <a:r>
              <a:rPr lang="en-US" sz="2400" dirty="0">
                <a:latin typeface="Comic Sans MS" panose="030F0702030302020204" pitchFamily="66" charset="0"/>
              </a:rPr>
              <a:t>GAL is the only SPLD </a:t>
            </a:r>
            <a:r>
              <a:rPr lang="en-US" sz="2400" dirty="0">
                <a:solidFill>
                  <a:srgbClr val="0000FF"/>
                </a:solidFill>
                <a:latin typeface="Comic Sans MS" panose="030F0702030302020204" pitchFamily="66" charset="0"/>
              </a:rPr>
              <a:t>still</a:t>
            </a:r>
            <a:r>
              <a:rPr lang="en-US" sz="2400" dirty="0">
                <a:latin typeface="Comic Sans MS" panose="030F0702030302020204" pitchFamily="66" charset="0"/>
              </a:rPr>
              <a:t> manufactured in a standalone package</a:t>
            </a:r>
            <a:endParaRPr lang="en-US" sz="5400" dirty="0">
              <a:latin typeface="Comic Sans MS" panose="030F0702030302020204" pitchFamily="66" charset="0"/>
            </a:endParaRPr>
          </a:p>
        </p:txBody>
      </p:sp>
      <p:sp>
        <p:nvSpPr>
          <p:cNvPr id="2" name="Slide Number Placeholder 1"/>
          <p:cNvSpPr>
            <a:spLocks noGrp="1"/>
          </p:cNvSpPr>
          <p:nvPr>
            <p:ph type="sldNum" sz="quarter" idx="12"/>
          </p:nvPr>
        </p:nvSpPr>
        <p:spPr/>
        <p:txBody>
          <a:bodyPr/>
          <a:lstStyle/>
          <a:p>
            <a:fld id="{5A81485A-01B8-4054-A537-7FB3100B64ED}" type="slidenum">
              <a:rPr lang="en-US" smtClean="0"/>
              <a:t>49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11">
                                            <p:txEl>
                                              <p:pRg st="0" end="0"/>
                                            </p:txEl>
                                          </p:spTgt>
                                        </p:tgtEl>
                                        <p:attrNameLst>
                                          <p:attrName>style.visibility</p:attrName>
                                        </p:attrNameLst>
                                      </p:cBhvr>
                                      <p:to>
                                        <p:strVal val="visible"/>
                                      </p:to>
                                    </p:set>
                                    <p:anim calcmode="lin" valueType="num">
                                      <p:cBhvr additive="base">
                                        <p:cTn id="7" dur="500" fill="hold"/>
                                        <p:tgtEl>
                                          <p:spTgt spid="430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3011">
                                            <p:txEl>
                                              <p:pRg st="1" end="1"/>
                                            </p:txEl>
                                          </p:spTgt>
                                        </p:tgtEl>
                                        <p:attrNameLst>
                                          <p:attrName>style.visibility</p:attrName>
                                        </p:attrNameLst>
                                      </p:cBhvr>
                                      <p:to>
                                        <p:strVal val="visible"/>
                                      </p:to>
                                    </p:set>
                                    <p:anim calcmode="lin" valueType="num">
                                      <p:cBhvr additive="base">
                                        <p:cTn id="13" dur="5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3011">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43011">
                                            <p:txEl>
                                              <p:pRg st="2" end="2"/>
                                            </p:txEl>
                                          </p:spTgt>
                                        </p:tgtEl>
                                        <p:attrNameLst>
                                          <p:attrName>style.visibility</p:attrName>
                                        </p:attrNameLst>
                                      </p:cBhvr>
                                      <p:to>
                                        <p:strVal val="visible"/>
                                      </p:to>
                                    </p:set>
                                    <p:anim calcmode="lin" valueType="num">
                                      <p:cBhvr additive="base">
                                        <p:cTn id="17" dur="500" fill="hold"/>
                                        <p:tgtEl>
                                          <p:spTgt spid="43011">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43011">
                                            <p:txEl>
                                              <p:pRg st="2" end="2"/>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43011">
                                            <p:txEl>
                                              <p:pRg st="3" end="3"/>
                                            </p:txEl>
                                          </p:spTgt>
                                        </p:tgtEl>
                                        <p:attrNameLst>
                                          <p:attrName>style.visibility</p:attrName>
                                        </p:attrNameLst>
                                      </p:cBhvr>
                                      <p:to>
                                        <p:strVal val="visible"/>
                                      </p:to>
                                    </p:set>
                                    <p:anim calcmode="lin" valueType="num">
                                      <p:cBhvr additive="base">
                                        <p:cTn id="21" dur="500" fill="hold"/>
                                        <p:tgtEl>
                                          <p:spTgt spid="43011">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43011">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43011">
                                            <p:txEl>
                                              <p:pRg st="4" end="4"/>
                                            </p:txEl>
                                          </p:spTgt>
                                        </p:tgtEl>
                                        <p:attrNameLst>
                                          <p:attrName>style.visibility</p:attrName>
                                        </p:attrNameLst>
                                      </p:cBhvr>
                                      <p:to>
                                        <p:strVal val="visible"/>
                                      </p:to>
                                    </p:set>
                                    <p:anim calcmode="lin" valueType="num">
                                      <p:cBhvr additive="base">
                                        <p:cTn id="25" dur="500" fill="hold"/>
                                        <p:tgtEl>
                                          <p:spTgt spid="43011">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3011">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43011">
                                            <p:txEl>
                                              <p:pRg st="5" end="5"/>
                                            </p:txEl>
                                          </p:spTgt>
                                        </p:tgtEl>
                                        <p:attrNameLst>
                                          <p:attrName>style.visibility</p:attrName>
                                        </p:attrNameLst>
                                      </p:cBhvr>
                                      <p:to>
                                        <p:strVal val="visible"/>
                                      </p:to>
                                    </p:set>
                                    <p:anim calcmode="lin" valueType="num">
                                      <p:cBhvr additive="base">
                                        <p:cTn id="29" dur="500" fill="hold"/>
                                        <p:tgtEl>
                                          <p:spTgt spid="43011">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43011">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43011">
                                            <p:txEl>
                                              <p:pRg st="6" end="6"/>
                                            </p:txEl>
                                          </p:spTgt>
                                        </p:tgtEl>
                                        <p:attrNameLst>
                                          <p:attrName>style.visibility</p:attrName>
                                        </p:attrNameLst>
                                      </p:cBhvr>
                                      <p:to>
                                        <p:strVal val="visible"/>
                                      </p:to>
                                    </p:set>
                                    <p:anim calcmode="lin" valueType="num">
                                      <p:cBhvr additive="base">
                                        <p:cTn id="35" dur="500" fill="hold"/>
                                        <p:tgtEl>
                                          <p:spTgt spid="43011">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43011">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5AE25067-0422-48D6-A7FE-9BDA9315F33F}"/>
              </a:ext>
            </a:extLst>
          </p:cNvPr>
          <p:cNvSpPr>
            <a:spLocks noGrp="1"/>
          </p:cNvSpPr>
          <p:nvPr>
            <p:ph type="title"/>
          </p:nvPr>
        </p:nvSpPr>
        <p:spPr/>
        <p:txBody>
          <a:bodyPr/>
          <a:lstStyle/>
          <a:p>
            <a:pPr algn="ctr"/>
            <a:r>
              <a:rPr lang="en-US" altLang="en-US" dirty="0">
                <a:latin typeface="Comic Sans MS" panose="030F0702030302020204" pitchFamily="66" charset="0"/>
              </a:rPr>
              <a:t>History of PLDs (II)</a:t>
            </a:r>
          </a:p>
        </p:txBody>
      </p:sp>
      <p:sp>
        <p:nvSpPr>
          <p:cNvPr id="22531" name="Content Placeholder 2">
            <a:extLst>
              <a:ext uri="{FF2B5EF4-FFF2-40B4-BE49-F238E27FC236}">
                <a16:creationId xmlns:a16="http://schemas.microsoft.com/office/drawing/2014/main" id="{46431EA2-B52F-4A4D-8478-A18036AB9EBC}"/>
              </a:ext>
            </a:extLst>
          </p:cNvPr>
          <p:cNvSpPr>
            <a:spLocks noGrp="1"/>
          </p:cNvSpPr>
          <p:nvPr>
            <p:ph idx="1"/>
          </p:nvPr>
        </p:nvSpPr>
        <p:spPr/>
        <p:txBody>
          <a:bodyPr/>
          <a:lstStyle/>
          <a:p>
            <a:pPr>
              <a:defRPr/>
            </a:pPr>
            <a:r>
              <a:rPr lang="en-US" dirty="0">
                <a:latin typeface="Comic Sans MS" panose="030F0702030302020204" pitchFamily="66" charset="0"/>
              </a:rPr>
              <a:t>In the </a:t>
            </a:r>
            <a:r>
              <a:rPr lang="en-US" dirty="0">
                <a:solidFill>
                  <a:schemeClr val="tx2">
                    <a:lumMod val="60000"/>
                    <a:lumOff val="40000"/>
                  </a:schemeClr>
                </a:solidFill>
                <a:latin typeface="Comic Sans MS" panose="030F0702030302020204" pitchFamily="66" charset="0"/>
              </a:rPr>
              <a:t>beginning of the 1980s</a:t>
            </a:r>
            <a:r>
              <a:rPr lang="en-US" dirty="0">
                <a:latin typeface="Comic Sans MS" panose="030F0702030302020204" pitchFamily="66" charset="0"/>
              </a:rPr>
              <a:t>, additional logic circuitry was added to each PLD output.</a:t>
            </a:r>
          </a:p>
          <a:p>
            <a:pPr>
              <a:defRPr/>
            </a:pPr>
            <a:r>
              <a:rPr lang="en-US" dirty="0">
                <a:latin typeface="Comic Sans MS" panose="030F0702030302020204" pitchFamily="66" charset="0"/>
              </a:rPr>
              <a:t>The new output cell, called </a:t>
            </a:r>
            <a:r>
              <a:rPr lang="en-US" dirty="0" err="1">
                <a:solidFill>
                  <a:srgbClr val="FF0000"/>
                </a:solidFill>
                <a:latin typeface="Comic Sans MS" panose="030F0702030302020204" pitchFamily="66" charset="0"/>
              </a:rPr>
              <a:t>Macrocell</a:t>
            </a:r>
            <a:r>
              <a:rPr lang="en-US" dirty="0">
                <a:latin typeface="Comic Sans MS" panose="030F0702030302020204" pitchFamily="66" charset="0"/>
              </a:rPr>
              <a:t>, contained (besides the flip-flop) logic gates and multiplexers.</a:t>
            </a:r>
          </a:p>
          <a:p>
            <a:pPr>
              <a:defRPr/>
            </a:pPr>
            <a:r>
              <a:rPr lang="en-US" dirty="0">
                <a:latin typeface="Comic Sans MS" panose="030F0702030302020204" pitchFamily="66" charset="0"/>
              </a:rPr>
              <a:t>It provided a ‘</a:t>
            </a:r>
            <a:r>
              <a:rPr lang="en-US" dirty="0">
                <a:solidFill>
                  <a:srgbClr val="FF0000"/>
                </a:solidFill>
                <a:latin typeface="Comic Sans MS" panose="030F0702030302020204" pitchFamily="66" charset="0"/>
              </a:rPr>
              <a:t>return</a:t>
            </a:r>
            <a:r>
              <a:rPr lang="en-US" dirty="0">
                <a:latin typeface="Comic Sans MS" panose="030F0702030302020204" pitchFamily="66" charset="0"/>
              </a:rPr>
              <a:t>’ (</a:t>
            </a:r>
            <a:r>
              <a:rPr lang="en-US" dirty="0">
                <a:solidFill>
                  <a:srgbClr val="FF0000"/>
                </a:solidFill>
                <a:latin typeface="Comic Sans MS" panose="030F0702030302020204" pitchFamily="66" charset="0"/>
              </a:rPr>
              <a:t>feedback</a:t>
            </a:r>
            <a:r>
              <a:rPr lang="en-US" dirty="0">
                <a:latin typeface="Comic Sans MS" panose="030F0702030302020204" pitchFamily="66" charset="0"/>
              </a:rPr>
              <a:t>) signal from the output of the circuit to the programmable array</a:t>
            </a:r>
          </a:p>
          <a:p>
            <a:pPr>
              <a:defRPr/>
            </a:pPr>
            <a:r>
              <a:rPr lang="en-US" dirty="0">
                <a:latin typeface="Comic Sans MS" panose="030F0702030302020204" pitchFamily="66" charset="0"/>
              </a:rPr>
              <a:t>This new PLD structure was called </a:t>
            </a:r>
            <a:r>
              <a:rPr lang="en-US" dirty="0">
                <a:solidFill>
                  <a:srgbClr val="0000FF"/>
                </a:solidFill>
                <a:latin typeface="Comic Sans MS" panose="030F0702030302020204" pitchFamily="66" charset="0"/>
              </a:rPr>
              <a:t>generic PAL </a:t>
            </a:r>
            <a:r>
              <a:rPr lang="en-US" dirty="0">
                <a:latin typeface="Comic Sans MS" panose="030F0702030302020204" pitchFamily="66" charset="0"/>
              </a:rPr>
              <a:t>(GAL).</a:t>
            </a:r>
          </a:p>
          <a:p>
            <a:pPr>
              <a:defRPr/>
            </a:pPr>
            <a:r>
              <a:rPr lang="en-US" dirty="0">
                <a:latin typeface="Comic Sans MS" panose="030F0702030302020204" pitchFamily="66" charset="0"/>
              </a:rPr>
              <a:t>All these chips (PAL, PLA, registered PLD, and GAL) are now collectively referred to as </a:t>
            </a:r>
            <a:r>
              <a:rPr lang="en-US" dirty="0">
                <a:solidFill>
                  <a:srgbClr val="0000FF"/>
                </a:solidFill>
                <a:latin typeface="Comic Sans MS" panose="030F0702030302020204" pitchFamily="66" charset="0"/>
              </a:rPr>
              <a:t>SPLDs</a:t>
            </a:r>
            <a:r>
              <a:rPr lang="en-US" dirty="0">
                <a:latin typeface="Comic Sans MS" panose="030F0702030302020204" pitchFamily="66" charset="0"/>
              </a:rPr>
              <a:t> (Simple PLDs).</a:t>
            </a:r>
          </a:p>
        </p:txBody>
      </p:sp>
      <p:sp>
        <p:nvSpPr>
          <p:cNvPr id="2" name="Slide Number Placeholder 1"/>
          <p:cNvSpPr>
            <a:spLocks noGrp="1"/>
          </p:cNvSpPr>
          <p:nvPr>
            <p:ph type="sldNum" sz="quarter" idx="12"/>
          </p:nvPr>
        </p:nvSpPr>
        <p:spPr/>
        <p:txBody>
          <a:bodyPr/>
          <a:lstStyle/>
          <a:p>
            <a:fld id="{5A81485A-01B8-4054-A537-7FB3100B64ED}" type="slidenum">
              <a:rPr lang="en-US" smtClean="0"/>
              <a:t>5</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2531">
                                            <p:txEl>
                                              <p:pRg st="0" end="0"/>
                                            </p:txEl>
                                          </p:spTgt>
                                        </p:tgtEl>
                                        <p:attrNameLst>
                                          <p:attrName>style.visibility</p:attrName>
                                        </p:attrNameLst>
                                      </p:cBhvr>
                                      <p:to>
                                        <p:strVal val="visible"/>
                                      </p:to>
                                    </p:set>
                                    <p:anim calcmode="lin" valueType="num">
                                      <p:cBhvr>
                                        <p:cTn id="7" dur="500" fill="hold"/>
                                        <p:tgtEl>
                                          <p:spTgt spid="22531">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2531">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2531">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2531">
                                            <p:txEl>
                                              <p:pRg st="1" end="1"/>
                                            </p:txEl>
                                          </p:spTgt>
                                        </p:tgtEl>
                                        <p:attrNameLst>
                                          <p:attrName>style.visibility</p:attrName>
                                        </p:attrNameLst>
                                      </p:cBhvr>
                                      <p:to>
                                        <p:strVal val="visible"/>
                                      </p:to>
                                    </p:set>
                                    <p:anim calcmode="lin" valueType="num">
                                      <p:cBhvr>
                                        <p:cTn id="14" dur="500" fill="hold"/>
                                        <p:tgtEl>
                                          <p:spTgt spid="22531">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2531">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2531">
                                            <p:txEl>
                                              <p:pRg st="1" end="1"/>
                                            </p:txEl>
                                          </p:spTgt>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53" presetClass="entr" presetSubtype="16" fill="hold" nodeType="clickEffect">
                                  <p:stCondLst>
                                    <p:cond delay="0"/>
                                  </p:stCondLst>
                                  <p:childTnLst>
                                    <p:set>
                                      <p:cBhvr>
                                        <p:cTn id="20" dur="1" fill="hold">
                                          <p:stCondLst>
                                            <p:cond delay="0"/>
                                          </p:stCondLst>
                                        </p:cTn>
                                        <p:tgtEl>
                                          <p:spTgt spid="22531">
                                            <p:txEl>
                                              <p:pRg st="2" end="2"/>
                                            </p:txEl>
                                          </p:spTgt>
                                        </p:tgtEl>
                                        <p:attrNameLst>
                                          <p:attrName>style.visibility</p:attrName>
                                        </p:attrNameLst>
                                      </p:cBhvr>
                                      <p:to>
                                        <p:strVal val="visible"/>
                                      </p:to>
                                    </p:set>
                                    <p:anim calcmode="lin" valueType="num">
                                      <p:cBhvr>
                                        <p:cTn id="21" dur="500" fill="hold"/>
                                        <p:tgtEl>
                                          <p:spTgt spid="22531">
                                            <p:txEl>
                                              <p:pRg st="2" end="2"/>
                                            </p:txEl>
                                          </p:spTgt>
                                        </p:tgtEl>
                                        <p:attrNameLst>
                                          <p:attrName>ppt_w</p:attrName>
                                        </p:attrNameLst>
                                      </p:cBhvr>
                                      <p:tavLst>
                                        <p:tav tm="0">
                                          <p:val>
                                            <p:fltVal val="0"/>
                                          </p:val>
                                        </p:tav>
                                        <p:tav tm="100000">
                                          <p:val>
                                            <p:strVal val="#ppt_w"/>
                                          </p:val>
                                        </p:tav>
                                      </p:tavLst>
                                    </p:anim>
                                    <p:anim calcmode="lin" valueType="num">
                                      <p:cBhvr>
                                        <p:cTn id="22" dur="500" fill="hold"/>
                                        <p:tgtEl>
                                          <p:spTgt spid="22531">
                                            <p:txEl>
                                              <p:pRg st="2" end="2"/>
                                            </p:txEl>
                                          </p:spTgt>
                                        </p:tgtEl>
                                        <p:attrNameLst>
                                          <p:attrName>ppt_h</p:attrName>
                                        </p:attrNameLst>
                                      </p:cBhvr>
                                      <p:tavLst>
                                        <p:tav tm="0">
                                          <p:val>
                                            <p:fltVal val="0"/>
                                          </p:val>
                                        </p:tav>
                                        <p:tav tm="100000">
                                          <p:val>
                                            <p:strVal val="#ppt_h"/>
                                          </p:val>
                                        </p:tav>
                                      </p:tavLst>
                                    </p:anim>
                                    <p:animEffect transition="in" filter="fade">
                                      <p:cBhvr>
                                        <p:cTn id="23" dur="500"/>
                                        <p:tgtEl>
                                          <p:spTgt spid="22531">
                                            <p:txEl>
                                              <p:pRg st="2" end="2"/>
                                            </p:txEl>
                                          </p:spTgt>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53" presetClass="entr" presetSubtype="16" fill="hold" nodeType="clickEffect">
                                  <p:stCondLst>
                                    <p:cond delay="0"/>
                                  </p:stCondLst>
                                  <p:childTnLst>
                                    <p:set>
                                      <p:cBhvr>
                                        <p:cTn id="27" dur="1" fill="hold">
                                          <p:stCondLst>
                                            <p:cond delay="0"/>
                                          </p:stCondLst>
                                        </p:cTn>
                                        <p:tgtEl>
                                          <p:spTgt spid="22531">
                                            <p:txEl>
                                              <p:pRg st="3" end="3"/>
                                            </p:txEl>
                                          </p:spTgt>
                                        </p:tgtEl>
                                        <p:attrNameLst>
                                          <p:attrName>style.visibility</p:attrName>
                                        </p:attrNameLst>
                                      </p:cBhvr>
                                      <p:to>
                                        <p:strVal val="visible"/>
                                      </p:to>
                                    </p:set>
                                    <p:anim calcmode="lin" valueType="num">
                                      <p:cBhvr>
                                        <p:cTn id="28" dur="500" fill="hold"/>
                                        <p:tgtEl>
                                          <p:spTgt spid="22531">
                                            <p:txEl>
                                              <p:pRg st="3" end="3"/>
                                            </p:txEl>
                                          </p:spTgt>
                                        </p:tgtEl>
                                        <p:attrNameLst>
                                          <p:attrName>ppt_w</p:attrName>
                                        </p:attrNameLst>
                                      </p:cBhvr>
                                      <p:tavLst>
                                        <p:tav tm="0">
                                          <p:val>
                                            <p:fltVal val="0"/>
                                          </p:val>
                                        </p:tav>
                                        <p:tav tm="100000">
                                          <p:val>
                                            <p:strVal val="#ppt_w"/>
                                          </p:val>
                                        </p:tav>
                                      </p:tavLst>
                                    </p:anim>
                                    <p:anim calcmode="lin" valueType="num">
                                      <p:cBhvr>
                                        <p:cTn id="29" dur="500" fill="hold"/>
                                        <p:tgtEl>
                                          <p:spTgt spid="22531">
                                            <p:txEl>
                                              <p:pRg st="3" end="3"/>
                                            </p:txEl>
                                          </p:spTgt>
                                        </p:tgtEl>
                                        <p:attrNameLst>
                                          <p:attrName>ppt_h</p:attrName>
                                        </p:attrNameLst>
                                      </p:cBhvr>
                                      <p:tavLst>
                                        <p:tav tm="0">
                                          <p:val>
                                            <p:fltVal val="0"/>
                                          </p:val>
                                        </p:tav>
                                        <p:tav tm="100000">
                                          <p:val>
                                            <p:strVal val="#ppt_h"/>
                                          </p:val>
                                        </p:tav>
                                      </p:tavLst>
                                    </p:anim>
                                    <p:animEffect transition="in" filter="fade">
                                      <p:cBhvr>
                                        <p:cTn id="30" dur="500"/>
                                        <p:tgtEl>
                                          <p:spTgt spid="22531">
                                            <p:txEl>
                                              <p:pRg st="3" end="3"/>
                                            </p:txEl>
                                          </p:spTgt>
                                        </p:tgtEl>
                                      </p:cBhvr>
                                    </p:animEffect>
                                  </p:childTnLst>
                                </p:cTn>
                              </p:par>
                            </p:childTnLst>
                          </p:cTn>
                        </p:par>
                      </p:childTnLst>
                    </p:cTn>
                  </p:par>
                  <p:par>
                    <p:cTn id="31" fill="hold" nodeType="clickPar">
                      <p:stCondLst>
                        <p:cond delay="indefinite"/>
                      </p:stCondLst>
                      <p:childTnLst>
                        <p:par>
                          <p:cTn id="32" fill="hold" nodeType="withGroup">
                            <p:stCondLst>
                              <p:cond delay="0"/>
                            </p:stCondLst>
                            <p:childTnLst>
                              <p:par>
                                <p:cTn id="33" presetID="53" presetClass="entr" presetSubtype="16" fill="hold" nodeType="clickEffect">
                                  <p:stCondLst>
                                    <p:cond delay="0"/>
                                  </p:stCondLst>
                                  <p:childTnLst>
                                    <p:set>
                                      <p:cBhvr>
                                        <p:cTn id="34" dur="1" fill="hold">
                                          <p:stCondLst>
                                            <p:cond delay="0"/>
                                          </p:stCondLst>
                                        </p:cTn>
                                        <p:tgtEl>
                                          <p:spTgt spid="22531">
                                            <p:txEl>
                                              <p:pRg st="4" end="4"/>
                                            </p:txEl>
                                          </p:spTgt>
                                        </p:tgtEl>
                                        <p:attrNameLst>
                                          <p:attrName>style.visibility</p:attrName>
                                        </p:attrNameLst>
                                      </p:cBhvr>
                                      <p:to>
                                        <p:strVal val="visible"/>
                                      </p:to>
                                    </p:set>
                                    <p:anim calcmode="lin" valueType="num">
                                      <p:cBhvr>
                                        <p:cTn id="35" dur="500" fill="hold"/>
                                        <p:tgtEl>
                                          <p:spTgt spid="22531">
                                            <p:txEl>
                                              <p:pRg st="4" end="4"/>
                                            </p:txEl>
                                          </p:spTgt>
                                        </p:tgtEl>
                                        <p:attrNameLst>
                                          <p:attrName>ppt_w</p:attrName>
                                        </p:attrNameLst>
                                      </p:cBhvr>
                                      <p:tavLst>
                                        <p:tav tm="0">
                                          <p:val>
                                            <p:fltVal val="0"/>
                                          </p:val>
                                        </p:tav>
                                        <p:tav tm="100000">
                                          <p:val>
                                            <p:strVal val="#ppt_w"/>
                                          </p:val>
                                        </p:tav>
                                      </p:tavLst>
                                    </p:anim>
                                    <p:anim calcmode="lin" valueType="num">
                                      <p:cBhvr>
                                        <p:cTn id="36" dur="500" fill="hold"/>
                                        <p:tgtEl>
                                          <p:spTgt spid="22531">
                                            <p:txEl>
                                              <p:pRg st="4" end="4"/>
                                            </p:txEl>
                                          </p:spTgt>
                                        </p:tgtEl>
                                        <p:attrNameLst>
                                          <p:attrName>ppt_h</p:attrName>
                                        </p:attrNameLst>
                                      </p:cBhvr>
                                      <p:tavLst>
                                        <p:tav tm="0">
                                          <p:val>
                                            <p:fltVal val="0"/>
                                          </p:val>
                                        </p:tav>
                                        <p:tav tm="100000">
                                          <p:val>
                                            <p:strVal val="#ppt_h"/>
                                          </p:val>
                                        </p:tav>
                                      </p:tavLst>
                                    </p:anim>
                                    <p:animEffect transition="in" filter="fade">
                                      <p:cBhvr>
                                        <p:cTn id="37" dur="500"/>
                                        <p:tgtEl>
                                          <p:spTgt spid="2253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a:extLst>
              <a:ext uri="{FF2B5EF4-FFF2-40B4-BE49-F238E27FC236}">
                <a16:creationId xmlns:a16="http://schemas.microsoft.com/office/drawing/2014/main" id="{3D02E7D9-B2D5-4B76-8EA6-59C26DC44A0D}"/>
              </a:ext>
            </a:extLst>
          </p:cNvPr>
          <p:cNvSpPr>
            <a:spLocks noGrp="1"/>
          </p:cNvSpPr>
          <p:nvPr>
            <p:ph type="title"/>
          </p:nvPr>
        </p:nvSpPr>
        <p:spPr>
          <a:xfrm>
            <a:off x="1916907" y="161782"/>
            <a:ext cx="8259762" cy="769937"/>
          </a:xfrm>
        </p:spPr>
        <p:txBody>
          <a:bodyPr/>
          <a:lstStyle/>
          <a:p>
            <a:pPr algn="ctr"/>
            <a:r>
              <a:rPr lang="en-US" altLang="en-US" b="0" dirty="0">
                <a:latin typeface="Comic Sans MS" panose="030F0702030302020204" pitchFamily="66" charset="0"/>
              </a:rPr>
              <a:t>GAL Structure</a:t>
            </a:r>
            <a:endParaRPr lang="en-US" altLang="en-US" dirty="0">
              <a:latin typeface="Comic Sans MS" panose="030F0702030302020204" pitchFamily="66" charset="0"/>
            </a:endParaRPr>
          </a:p>
        </p:txBody>
      </p:sp>
      <p:pic>
        <p:nvPicPr>
          <p:cNvPr id="68612" name="Picture 6">
            <a:extLst>
              <a:ext uri="{FF2B5EF4-FFF2-40B4-BE49-F238E27FC236}">
                <a16:creationId xmlns:a16="http://schemas.microsoft.com/office/drawing/2014/main" id="{19A37AD5-589A-4E3B-B3F2-AA4D6EC4D24D}"/>
              </a:ext>
            </a:extLst>
          </p:cNvPr>
          <p:cNvPicPr>
            <a:picLocks noChangeAspect="1" noChangeArrowheads="1"/>
          </p:cNvPicPr>
          <p:nvPr/>
        </p:nvPicPr>
        <p:blipFill>
          <a:blip r:embed="rId2" cstate="hqprint">
            <a:extLst>
              <a:ext uri="{28A0092B-C50C-407E-A947-70E740481C1C}">
                <a14:useLocalDpi xmlns:a14="http://schemas.microsoft.com/office/drawing/2010/main" val="0"/>
              </a:ext>
            </a:extLst>
          </a:blip>
          <a:srcRect/>
          <a:stretch>
            <a:fillRect/>
          </a:stretch>
        </p:blipFill>
        <p:spPr bwMode="auto">
          <a:xfrm>
            <a:off x="2359819" y="1079500"/>
            <a:ext cx="3978275" cy="5105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8613" name="Text Box 4">
            <a:extLst>
              <a:ext uri="{FF2B5EF4-FFF2-40B4-BE49-F238E27FC236}">
                <a16:creationId xmlns:a16="http://schemas.microsoft.com/office/drawing/2014/main" id="{05E2AA37-E99D-4880-9B0C-8FA6E51089A4}"/>
              </a:ext>
            </a:extLst>
          </p:cNvPr>
          <p:cNvSpPr txBox="1">
            <a:spLocks noChangeArrowheads="1"/>
          </p:cNvSpPr>
          <p:nvPr/>
        </p:nvSpPr>
        <p:spPr bwMode="auto">
          <a:xfrm>
            <a:off x="7151689" y="1862139"/>
            <a:ext cx="3216275" cy="3692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0" rIns="0"/>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2400" dirty="0">
                <a:latin typeface="Comic Sans MS" panose="030F0702030302020204" pitchFamily="66" charset="0"/>
                <a:cs typeface="Arial" panose="020B0604020202020204" pitchFamily="34" charset="0"/>
              </a:rPr>
              <a:t>OLMC (</a:t>
            </a:r>
            <a:r>
              <a:rPr lang="en-US" altLang="en-US" sz="2400" dirty="0">
                <a:solidFill>
                  <a:srgbClr val="0000FF"/>
                </a:solidFill>
                <a:latin typeface="Comic Sans MS" panose="030F0702030302020204" pitchFamily="66" charset="0"/>
                <a:cs typeface="Arial" panose="020B0604020202020204" pitchFamily="34" charset="0"/>
              </a:rPr>
              <a:t>Output Logic </a:t>
            </a:r>
            <a:r>
              <a:rPr lang="en-US" altLang="en-US" sz="2400" dirty="0" err="1">
                <a:solidFill>
                  <a:srgbClr val="0000FF"/>
                </a:solidFill>
                <a:latin typeface="Comic Sans MS" panose="030F0702030302020204" pitchFamily="66" charset="0"/>
                <a:cs typeface="Arial" panose="020B0604020202020204" pitchFamily="34" charset="0"/>
              </a:rPr>
              <a:t>MacroCell</a:t>
            </a:r>
            <a:r>
              <a:rPr lang="en-US" altLang="en-US" sz="2400" dirty="0">
                <a:latin typeface="Comic Sans MS" panose="030F0702030302020204" pitchFamily="66" charset="0"/>
                <a:cs typeface="Arial" panose="020B0604020202020204" pitchFamily="34" charset="0"/>
              </a:rPr>
              <a:t>) has </a:t>
            </a:r>
            <a:r>
              <a:rPr lang="en-US" altLang="en-US" sz="2400" dirty="0">
                <a:solidFill>
                  <a:srgbClr val="FF0000"/>
                </a:solidFill>
                <a:latin typeface="Comic Sans MS" panose="030F0702030302020204" pitchFamily="66" charset="0"/>
                <a:cs typeface="Arial" panose="020B0604020202020204" pitchFamily="34" charset="0"/>
              </a:rPr>
              <a:t>OR</a:t>
            </a:r>
            <a:r>
              <a:rPr lang="en-US" altLang="en-US" sz="2400" dirty="0">
                <a:latin typeface="Comic Sans MS" panose="030F0702030302020204" pitchFamily="66" charset="0"/>
                <a:cs typeface="Arial" panose="020B0604020202020204" pitchFamily="34" charset="0"/>
              </a:rPr>
              <a:t>, </a:t>
            </a:r>
            <a:r>
              <a:rPr lang="en-US" altLang="en-US" sz="2400" dirty="0">
                <a:solidFill>
                  <a:srgbClr val="FF0000"/>
                </a:solidFill>
                <a:latin typeface="Comic Sans MS" panose="030F0702030302020204" pitchFamily="66" charset="0"/>
                <a:cs typeface="Arial" panose="020B0604020202020204" pitchFamily="34" charset="0"/>
              </a:rPr>
              <a:t>FF</a:t>
            </a:r>
            <a:r>
              <a:rPr lang="en-US" altLang="en-US" sz="2400" dirty="0">
                <a:latin typeface="Comic Sans MS" panose="030F0702030302020204" pitchFamily="66" charset="0"/>
                <a:cs typeface="Arial" panose="020B0604020202020204" pitchFamily="34" charset="0"/>
              </a:rPr>
              <a:t>, </a:t>
            </a:r>
            <a:r>
              <a:rPr lang="en-US" altLang="en-US" sz="2400" dirty="0">
                <a:solidFill>
                  <a:srgbClr val="FF0000"/>
                </a:solidFill>
                <a:latin typeface="Comic Sans MS" panose="030F0702030302020204" pitchFamily="66" charset="0"/>
                <a:cs typeface="Arial" panose="020B0604020202020204" pitchFamily="34" charset="0"/>
              </a:rPr>
              <a:t>output multiplexer </a:t>
            </a:r>
            <a:r>
              <a:rPr lang="en-US" altLang="en-US" sz="2400" dirty="0">
                <a:latin typeface="Comic Sans MS" panose="030F0702030302020204" pitchFamily="66" charset="0"/>
                <a:cs typeface="Arial" panose="020B0604020202020204" pitchFamily="34" charset="0"/>
              </a:rPr>
              <a:t>and </a:t>
            </a:r>
            <a:r>
              <a:rPr lang="en-US" altLang="en-US" sz="2400" dirty="0">
                <a:solidFill>
                  <a:srgbClr val="FF0000"/>
                </a:solidFill>
                <a:latin typeface="Comic Sans MS" panose="030F0702030302020204" pitchFamily="66" charset="0"/>
                <a:cs typeface="Arial" panose="020B0604020202020204" pitchFamily="34" charset="0"/>
              </a:rPr>
              <a:t>I/O control logic</a:t>
            </a:r>
            <a:r>
              <a:rPr lang="en-US" altLang="en-US" sz="2400" dirty="0">
                <a:latin typeface="Comic Sans MS" panose="030F0702030302020204" pitchFamily="66" charset="0"/>
                <a:cs typeface="Arial" panose="020B0604020202020204" pitchFamily="34" charset="0"/>
              </a:rPr>
              <a:t>.</a:t>
            </a:r>
          </a:p>
          <a:p>
            <a:pPr>
              <a:spcBef>
                <a:spcPct val="0"/>
              </a:spcBef>
              <a:buClrTx/>
              <a:buSzTx/>
              <a:buFontTx/>
              <a:buNone/>
            </a:pPr>
            <a:endParaRPr lang="en-US" altLang="en-US" sz="2400" dirty="0">
              <a:latin typeface="Comic Sans MS" panose="030F0702030302020204" pitchFamily="66" charset="0"/>
              <a:cs typeface="Arial" panose="020B0604020202020204" pitchFamily="34" charset="0"/>
            </a:endParaRPr>
          </a:p>
          <a:p>
            <a:pPr>
              <a:spcBef>
                <a:spcPct val="0"/>
              </a:spcBef>
              <a:buClrTx/>
              <a:buSzTx/>
              <a:buFontTx/>
              <a:buNone/>
            </a:pPr>
            <a:r>
              <a:rPr lang="en-US" altLang="en-US" sz="2400" dirty="0">
                <a:latin typeface="Comic Sans MS" panose="030F0702030302020204" pitchFamily="66" charset="0"/>
                <a:cs typeface="Arial" panose="020B0604020202020204" pitchFamily="34" charset="0"/>
              </a:rPr>
              <a:t>Note that OLMC output is </a:t>
            </a:r>
            <a:r>
              <a:rPr lang="en-US" altLang="en-US" sz="2400" dirty="0">
                <a:solidFill>
                  <a:srgbClr val="008000"/>
                </a:solidFill>
                <a:latin typeface="Comic Sans MS" panose="030F0702030302020204" pitchFamily="66" charset="0"/>
                <a:cs typeface="Arial" panose="020B0604020202020204" pitchFamily="34" charset="0"/>
              </a:rPr>
              <a:t>fed back </a:t>
            </a:r>
            <a:r>
              <a:rPr lang="en-US" altLang="en-US" sz="2400" dirty="0">
                <a:latin typeface="Comic Sans MS" panose="030F0702030302020204" pitchFamily="66" charset="0"/>
                <a:cs typeface="Arial" panose="020B0604020202020204" pitchFamily="34" charset="0"/>
              </a:rPr>
              <a:t>to input matrix for use in other OLMCs.</a:t>
            </a:r>
          </a:p>
          <a:p>
            <a:pPr>
              <a:spcBef>
                <a:spcPct val="0"/>
              </a:spcBef>
              <a:buClrTx/>
              <a:buSzTx/>
              <a:buFontTx/>
              <a:buNone/>
            </a:pPr>
            <a:endParaRPr lang="en-US" altLang="en-US" sz="2400" dirty="0">
              <a:latin typeface="Times New Roman" panose="02020603050405020304" pitchFamily="18" charset="0"/>
              <a:cs typeface="Arial" panose="020B0604020202020204" pitchFamily="34" charset="0"/>
            </a:endParaRPr>
          </a:p>
          <a:p>
            <a:pPr>
              <a:spcBef>
                <a:spcPct val="0"/>
              </a:spcBef>
              <a:buClrTx/>
              <a:buSzTx/>
              <a:buFontTx/>
              <a:buNone/>
            </a:pPr>
            <a:endParaRPr lang="en-US" altLang="en-US" sz="2400" dirty="0">
              <a:latin typeface="Times New Roman" panose="02020603050405020304" pitchFamily="18" charset="0"/>
              <a:cs typeface="Arial" panose="020B0604020202020204" pitchFamily="34" charset="0"/>
            </a:endParaRPr>
          </a:p>
        </p:txBody>
      </p:sp>
      <p:sp>
        <p:nvSpPr>
          <p:cNvPr id="68614" name="Line 5">
            <a:extLst>
              <a:ext uri="{FF2B5EF4-FFF2-40B4-BE49-F238E27FC236}">
                <a16:creationId xmlns:a16="http://schemas.microsoft.com/office/drawing/2014/main" id="{B9F8CA26-B13D-4537-832E-16A54D2CFE17}"/>
              </a:ext>
            </a:extLst>
          </p:cNvPr>
          <p:cNvSpPr>
            <a:spLocks noChangeShapeType="1"/>
          </p:cNvSpPr>
          <p:nvPr/>
        </p:nvSpPr>
        <p:spPr bwMode="auto">
          <a:xfrm flipH="1" flipV="1">
            <a:off x="5094288" y="3538538"/>
            <a:ext cx="1905000" cy="762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8615" name="Line 6">
            <a:extLst>
              <a:ext uri="{FF2B5EF4-FFF2-40B4-BE49-F238E27FC236}">
                <a16:creationId xmlns:a16="http://schemas.microsoft.com/office/drawing/2014/main" id="{CBFAEA08-22D8-4609-8529-E7474251F1E3}"/>
              </a:ext>
            </a:extLst>
          </p:cNvPr>
          <p:cNvSpPr>
            <a:spLocks noChangeShapeType="1"/>
          </p:cNvSpPr>
          <p:nvPr/>
        </p:nvSpPr>
        <p:spPr bwMode="auto">
          <a:xfrm flipH="1" flipV="1">
            <a:off x="5322888" y="1785938"/>
            <a:ext cx="1752600" cy="381000"/>
          </a:xfrm>
          <a:prstGeom prst="line">
            <a:avLst/>
          </a:prstGeom>
          <a:noFill/>
          <a:ln w="9525">
            <a:solidFill>
              <a:srgbClr val="FF0000"/>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Slide Number Placeholder 1"/>
          <p:cNvSpPr>
            <a:spLocks noGrp="1"/>
          </p:cNvSpPr>
          <p:nvPr>
            <p:ph type="sldNum" sz="quarter" idx="12"/>
          </p:nvPr>
        </p:nvSpPr>
        <p:spPr/>
        <p:txBody>
          <a:bodyPr/>
          <a:lstStyle/>
          <a:p>
            <a:fld id="{5A81485A-01B8-4054-A537-7FB3100B64ED}" type="slidenum">
              <a:rPr lang="en-US" smtClean="0"/>
              <a:t>50</a:t>
            </a:fld>
            <a:endParaRPr lang="en-US"/>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a:extLst>
              <a:ext uri="{FF2B5EF4-FFF2-40B4-BE49-F238E27FC236}">
                <a16:creationId xmlns:a16="http://schemas.microsoft.com/office/drawing/2014/main" id="{EC8C8E85-B4EE-4F47-82E3-EFB77560755F}"/>
              </a:ext>
            </a:extLst>
          </p:cNvPr>
          <p:cNvSpPr>
            <a:spLocks noGrp="1"/>
          </p:cNvSpPr>
          <p:nvPr>
            <p:ph type="title"/>
          </p:nvPr>
        </p:nvSpPr>
        <p:spPr>
          <a:xfrm>
            <a:off x="838200" y="106507"/>
            <a:ext cx="10515600" cy="1325563"/>
          </a:xfrm>
        </p:spPr>
        <p:txBody>
          <a:bodyPr/>
          <a:lstStyle/>
          <a:p>
            <a:pPr algn="ctr"/>
            <a:r>
              <a:rPr lang="en-US" altLang="en-US" dirty="0">
                <a:latin typeface="Comic Sans MS" panose="030F0702030302020204" pitchFamily="66" charset="0"/>
              </a:rPr>
              <a:t>GAL22V10 OLMC Structure</a:t>
            </a:r>
          </a:p>
        </p:txBody>
      </p:sp>
      <p:grpSp>
        <p:nvGrpSpPr>
          <p:cNvPr id="69636" name="Group 7">
            <a:extLst>
              <a:ext uri="{FF2B5EF4-FFF2-40B4-BE49-F238E27FC236}">
                <a16:creationId xmlns:a16="http://schemas.microsoft.com/office/drawing/2014/main" id="{96AC156B-6492-4511-B534-7D9274CB9F4A}"/>
              </a:ext>
            </a:extLst>
          </p:cNvPr>
          <p:cNvGrpSpPr>
            <a:grpSpLocks noChangeAspect="1"/>
          </p:cNvGrpSpPr>
          <p:nvPr/>
        </p:nvGrpSpPr>
        <p:grpSpPr bwMode="auto">
          <a:xfrm>
            <a:off x="2393373" y="1528764"/>
            <a:ext cx="7239000" cy="4410075"/>
            <a:chOff x="600" y="771"/>
            <a:chExt cx="4560" cy="2778"/>
          </a:xfrm>
        </p:grpSpPr>
        <p:sp>
          <p:nvSpPr>
            <p:cNvPr id="69637" name="AutoShape 6">
              <a:extLst>
                <a:ext uri="{FF2B5EF4-FFF2-40B4-BE49-F238E27FC236}">
                  <a16:creationId xmlns:a16="http://schemas.microsoft.com/office/drawing/2014/main" id="{44ABF258-11EB-4112-A592-21FB476A4679}"/>
                </a:ext>
              </a:extLst>
            </p:cNvPr>
            <p:cNvSpPr>
              <a:spLocks noChangeAspect="1" noChangeArrowheads="1" noTextEdit="1"/>
            </p:cNvSpPr>
            <p:nvPr/>
          </p:nvSpPr>
          <p:spPr bwMode="auto">
            <a:xfrm>
              <a:off x="600" y="771"/>
              <a:ext cx="4560" cy="27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69638" name="Picture 8">
              <a:extLst>
                <a:ext uri="{FF2B5EF4-FFF2-40B4-BE49-F238E27FC236}">
                  <a16:creationId xmlns:a16="http://schemas.microsoft.com/office/drawing/2014/main" id="{44AB14B1-9994-4524-B71E-48BC40939EA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0" y="771"/>
              <a:ext cx="4570" cy="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51</a:t>
            </a:fld>
            <a:endParaRPr lang="en-US"/>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a:extLst>
              <a:ext uri="{FF2B5EF4-FFF2-40B4-BE49-F238E27FC236}">
                <a16:creationId xmlns:a16="http://schemas.microsoft.com/office/drawing/2014/main" id="{34FD2F1D-3DE2-4E9A-A479-CC08804FA782}"/>
              </a:ext>
            </a:extLst>
          </p:cNvPr>
          <p:cNvSpPr>
            <a:spLocks noGrp="1"/>
          </p:cNvSpPr>
          <p:nvPr>
            <p:ph type="title"/>
          </p:nvPr>
        </p:nvSpPr>
        <p:spPr>
          <a:xfrm>
            <a:off x="745836" y="78797"/>
            <a:ext cx="10515600" cy="1325563"/>
          </a:xfrm>
        </p:spPr>
        <p:txBody>
          <a:bodyPr/>
          <a:lstStyle/>
          <a:p>
            <a:pPr algn="ctr"/>
            <a:r>
              <a:rPr lang="en-US" altLang="en-US" dirty="0">
                <a:latin typeface="Comic Sans MS" panose="030F0702030302020204" pitchFamily="66" charset="0"/>
              </a:rPr>
              <a:t>Check Yourself</a:t>
            </a:r>
          </a:p>
        </p:txBody>
      </p:sp>
      <p:sp>
        <p:nvSpPr>
          <p:cNvPr id="70659" name="Content Placeholder 2">
            <a:extLst>
              <a:ext uri="{FF2B5EF4-FFF2-40B4-BE49-F238E27FC236}">
                <a16:creationId xmlns:a16="http://schemas.microsoft.com/office/drawing/2014/main" id="{3BC9E3B6-2DB8-4CF3-8F0D-E037F8012C6C}"/>
              </a:ext>
            </a:extLst>
          </p:cNvPr>
          <p:cNvSpPr>
            <a:spLocks noGrp="1"/>
          </p:cNvSpPr>
          <p:nvPr>
            <p:ph idx="1"/>
          </p:nvPr>
        </p:nvSpPr>
        <p:spPr>
          <a:xfrm>
            <a:off x="838200" y="1552141"/>
            <a:ext cx="10515600" cy="4351338"/>
          </a:xfrm>
        </p:spPr>
        <p:txBody>
          <a:bodyPr/>
          <a:lstStyle/>
          <a:p>
            <a:r>
              <a:rPr lang="en-US" altLang="en-US" dirty="0">
                <a:latin typeface="Comic Sans MS" panose="030F0702030302020204" pitchFamily="66" charset="0"/>
              </a:rPr>
              <a:t>Implement the following circuit using GAL device</a:t>
            </a:r>
          </a:p>
        </p:txBody>
      </p:sp>
      <p:graphicFrame>
        <p:nvGraphicFramePr>
          <p:cNvPr id="70661" name="Object 6">
            <a:extLst>
              <a:ext uri="{FF2B5EF4-FFF2-40B4-BE49-F238E27FC236}">
                <a16:creationId xmlns:a16="http://schemas.microsoft.com/office/drawing/2014/main" id="{D2C289B4-BDF1-4887-956B-FCA0DA553F9E}"/>
              </a:ext>
            </a:extLst>
          </p:cNvPr>
          <p:cNvGraphicFramePr>
            <a:graphicFrameLocks noChangeAspect="1"/>
          </p:cNvGraphicFramePr>
          <p:nvPr>
            <p:extLst>
              <p:ext uri="{D42A27DB-BD31-4B8C-83A1-F6EECF244321}">
                <p14:modId xmlns:p14="http://schemas.microsoft.com/office/powerpoint/2010/main" val="623098951"/>
              </p:ext>
            </p:extLst>
          </p:nvPr>
        </p:nvGraphicFramePr>
        <p:xfrm>
          <a:off x="2345189" y="2480830"/>
          <a:ext cx="7316893" cy="1915679"/>
        </p:xfrm>
        <a:graphic>
          <a:graphicData uri="http://schemas.openxmlformats.org/presentationml/2006/ole">
            <mc:AlternateContent xmlns:mc="http://schemas.openxmlformats.org/markup-compatibility/2006">
              <mc:Choice xmlns:v="urn:schemas-microsoft-com:vml" Requires="v">
                <p:oleObj name="Visio" r:id="rId2" imgW="2678176" imgH="702446" progId="Visio.Drawing.11">
                  <p:embed/>
                </p:oleObj>
              </mc:Choice>
              <mc:Fallback>
                <p:oleObj name="Visio" r:id="rId2" imgW="2678176" imgH="702446" progId="Visio.Drawing.11">
                  <p:embed/>
                  <p:pic>
                    <p:nvPicPr>
                      <p:cNvPr id="70661" name="Object 6">
                        <a:extLst>
                          <a:ext uri="{FF2B5EF4-FFF2-40B4-BE49-F238E27FC236}">
                            <a16:creationId xmlns:a16="http://schemas.microsoft.com/office/drawing/2014/main" id="{D2C289B4-BDF1-4887-956B-FCA0DA553F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45189" y="2480830"/>
                        <a:ext cx="7316893" cy="1915679"/>
                      </a:xfrm>
                      <a:prstGeom prst="rect">
                        <a:avLst/>
                      </a:prstGeom>
                      <a:noFill/>
                      <a:ln>
                        <a:noFill/>
                      </a:ln>
                      <a:effectLst/>
                    </p:spPr>
                  </p:pic>
                </p:oleObj>
              </mc:Fallback>
            </mc:AlternateContent>
          </a:graphicData>
        </a:graphic>
      </p:graphicFrame>
      <p:sp>
        <p:nvSpPr>
          <p:cNvPr id="2" name="Slide Number Placeholder 1"/>
          <p:cNvSpPr>
            <a:spLocks noGrp="1"/>
          </p:cNvSpPr>
          <p:nvPr>
            <p:ph type="sldNum" sz="quarter" idx="12"/>
          </p:nvPr>
        </p:nvSpPr>
        <p:spPr/>
        <p:txBody>
          <a:bodyPr/>
          <a:lstStyle/>
          <a:p>
            <a:fld id="{5A81485A-01B8-4054-A537-7FB3100B64ED}" type="slidenum">
              <a:rPr lang="en-US" smtClean="0"/>
              <a:t>52</a:t>
            </a:fld>
            <a:endParaRPr lang="en-US"/>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Title 1">
            <a:extLst>
              <a:ext uri="{FF2B5EF4-FFF2-40B4-BE49-F238E27FC236}">
                <a16:creationId xmlns:a16="http://schemas.microsoft.com/office/drawing/2014/main" id="{C935322B-7218-4EA5-AED9-818E2399E83D}"/>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3A8EBEE8-6732-46D3-9A38-BB8EF1AB6681}"/>
              </a:ext>
            </a:extLst>
          </p:cNvPr>
          <p:cNvSpPr>
            <a:spLocks noGrp="1"/>
          </p:cNvSpPr>
          <p:nvPr>
            <p:ph idx="1"/>
          </p:nvPr>
        </p:nvSpPr>
        <p:spPr>
          <a:xfrm>
            <a:off x="912091" y="1262206"/>
            <a:ext cx="10515600" cy="4351338"/>
          </a:xfrm>
        </p:spPr>
        <p:txBody>
          <a:bodyPr/>
          <a:lstStyle/>
          <a:p>
            <a:pPr marL="0" indent="0">
              <a:buNone/>
              <a:defRPr/>
            </a:pPr>
            <a:endParaRPr lang="en-US" dirty="0"/>
          </a:p>
          <a:p>
            <a:pPr marL="0" indent="0">
              <a:buNone/>
              <a:defRPr/>
            </a:pPr>
            <a:endParaRPr lang="en-US" dirty="0"/>
          </a:p>
          <a:p>
            <a:pPr marL="0" indent="0">
              <a:buNone/>
              <a:defRPr/>
            </a:pPr>
            <a:endParaRPr lang="en-US" dirty="0"/>
          </a:p>
          <a:p>
            <a:pPr marL="0" indent="0" algn="ctr">
              <a:buNone/>
              <a:defRPr/>
            </a:pPr>
            <a:r>
              <a:rPr lang="en-US" sz="4400" b="1" dirty="0">
                <a:solidFill>
                  <a:srgbClr val="009900"/>
                </a:solidFill>
                <a:effectLst>
                  <a:outerShdw blurRad="38100" dist="38100" dir="2700000" algn="tl">
                    <a:srgbClr val="000000">
                      <a:alpha val="43137"/>
                    </a:srgbClr>
                  </a:outerShdw>
                </a:effectLst>
                <a:latin typeface="Comic Sans MS" panose="030F0702030302020204" pitchFamily="66" charset="0"/>
              </a:rPr>
              <a:t>Complex PLD (CPLD)</a:t>
            </a:r>
          </a:p>
        </p:txBody>
      </p:sp>
      <p:sp>
        <p:nvSpPr>
          <p:cNvPr id="2" name="Slide Number Placeholder 1"/>
          <p:cNvSpPr>
            <a:spLocks noGrp="1"/>
          </p:cNvSpPr>
          <p:nvPr>
            <p:ph type="sldNum" sz="quarter" idx="12"/>
          </p:nvPr>
        </p:nvSpPr>
        <p:spPr/>
        <p:txBody>
          <a:bodyPr/>
          <a:lstStyle/>
          <a:p>
            <a:fld id="{5A81485A-01B8-4054-A537-7FB3100B64ED}" type="slidenum">
              <a:rPr lang="en-US" smtClean="0"/>
              <a:t>53</a:t>
            </a:fld>
            <a:endParaRPr lang="en-US"/>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Title 1">
            <a:extLst>
              <a:ext uri="{FF2B5EF4-FFF2-40B4-BE49-F238E27FC236}">
                <a16:creationId xmlns:a16="http://schemas.microsoft.com/office/drawing/2014/main" id="{440837F1-6CC4-45A2-9B3E-BA9D7BF73BB9}"/>
              </a:ext>
            </a:extLst>
          </p:cNvPr>
          <p:cNvSpPr>
            <a:spLocks noGrp="1"/>
          </p:cNvSpPr>
          <p:nvPr>
            <p:ph type="title"/>
          </p:nvPr>
        </p:nvSpPr>
        <p:spPr>
          <a:xfrm>
            <a:off x="2078904" y="359787"/>
            <a:ext cx="8259762" cy="769937"/>
          </a:xfrm>
        </p:spPr>
        <p:txBody>
          <a:bodyPr/>
          <a:lstStyle/>
          <a:p>
            <a:pPr algn="ctr"/>
            <a:r>
              <a:rPr lang="en-US" altLang="en-US" b="0" dirty="0">
                <a:latin typeface="Comic Sans MS" panose="030F0702030302020204" pitchFamily="66" charset="0"/>
              </a:rPr>
              <a:t>CPLD (Complex PLD)</a:t>
            </a:r>
            <a:endParaRPr lang="en-US" altLang="en-US" dirty="0">
              <a:latin typeface="Comic Sans MS" panose="030F0702030302020204" pitchFamily="66" charset="0"/>
            </a:endParaRPr>
          </a:p>
        </p:txBody>
      </p:sp>
      <p:sp>
        <p:nvSpPr>
          <p:cNvPr id="45059" name="Content Placeholder 2">
            <a:extLst>
              <a:ext uri="{FF2B5EF4-FFF2-40B4-BE49-F238E27FC236}">
                <a16:creationId xmlns:a16="http://schemas.microsoft.com/office/drawing/2014/main" id="{D6E53159-5389-4B47-9CB7-48C8216B1D09}"/>
              </a:ext>
            </a:extLst>
          </p:cNvPr>
          <p:cNvSpPr>
            <a:spLocks noGrp="1"/>
          </p:cNvSpPr>
          <p:nvPr>
            <p:ph idx="1"/>
          </p:nvPr>
        </p:nvSpPr>
        <p:spPr>
          <a:xfrm>
            <a:off x="389876" y="1400752"/>
            <a:ext cx="11637818" cy="4351338"/>
          </a:xfrm>
        </p:spPr>
        <p:txBody>
          <a:bodyPr/>
          <a:lstStyle/>
          <a:p>
            <a:pPr>
              <a:defRPr/>
            </a:pPr>
            <a:r>
              <a:rPr lang="en-US" dirty="0">
                <a:latin typeface="Comic Sans MS" panose="030F0702030302020204" pitchFamily="66" charset="0"/>
              </a:rPr>
              <a:t>It consists of </a:t>
            </a:r>
            <a:r>
              <a:rPr lang="en-US" dirty="0">
                <a:solidFill>
                  <a:srgbClr val="0000FF"/>
                </a:solidFill>
                <a:latin typeface="Comic Sans MS" panose="030F0702030302020204" pitchFamily="66" charset="0"/>
              </a:rPr>
              <a:t>several PLDs </a:t>
            </a:r>
            <a:r>
              <a:rPr lang="en-US" dirty="0">
                <a:latin typeface="Comic Sans MS" panose="030F0702030302020204" pitchFamily="66" charset="0"/>
              </a:rPr>
              <a:t>(in general of </a:t>
            </a:r>
            <a:r>
              <a:rPr lang="en-US" dirty="0">
                <a:solidFill>
                  <a:srgbClr val="008000"/>
                </a:solidFill>
                <a:latin typeface="Comic Sans MS" panose="030F0702030302020204" pitchFamily="66" charset="0"/>
              </a:rPr>
              <a:t>GAL type</a:t>
            </a:r>
            <a:r>
              <a:rPr lang="en-US" dirty="0">
                <a:latin typeface="Comic Sans MS" panose="030F0702030302020204" pitchFamily="66" charset="0"/>
              </a:rPr>
              <a:t>) fabricated on a </a:t>
            </a:r>
            <a:r>
              <a:rPr lang="en-US" u="sng" dirty="0">
                <a:latin typeface="Comic Sans MS" panose="030F0702030302020204" pitchFamily="66" charset="0"/>
              </a:rPr>
              <a:t>single chip</a:t>
            </a:r>
            <a:r>
              <a:rPr lang="en-US" dirty="0">
                <a:latin typeface="Comic Sans MS" panose="030F0702030302020204" pitchFamily="66" charset="0"/>
              </a:rPr>
              <a:t>, with a </a:t>
            </a:r>
            <a:r>
              <a:rPr lang="en-US" dirty="0">
                <a:solidFill>
                  <a:schemeClr val="tx2">
                    <a:lumMod val="60000"/>
                    <a:lumOff val="40000"/>
                  </a:schemeClr>
                </a:solidFill>
                <a:latin typeface="Comic Sans MS" panose="030F0702030302020204" pitchFamily="66" charset="0"/>
              </a:rPr>
              <a:t>programmable switch matrix </a:t>
            </a:r>
            <a:r>
              <a:rPr lang="en-US" dirty="0">
                <a:latin typeface="Comic Sans MS" panose="030F0702030302020204" pitchFamily="66" charset="0"/>
              </a:rPr>
              <a:t>used to connect them together and to the I/O pins</a:t>
            </a:r>
          </a:p>
          <a:p>
            <a:pPr>
              <a:defRPr/>
            </a:pPr>
            <a:r>
              <a:rPr lang="en-US" dirty="0">
                <a:latin typeface="Comic Sans MS" panose="030F0702030302020204" pitchFamily="66" charset="0"/>
              </a:rPr>
              <a:t>CPLDs normally contain a few additional features, like </a:t>
            </a:r>
            <a:r>
              <a:rPr lang="en-US" dirty="0">
                <a:solidFill>
                  <a:schemeClr val="tx2">
                    <a:lumMod val="60000"/>
                    <a:lumOff val="40000"/>
                  </a:schemeClr>
                </a:solidFill>
                <a:latin typeface="Comic Sans MS" panose="030F0702030302020204" pitchFamily="66" charset="0"/>
              </a:rPr>
              <a:t>JTAG</a:t>
            </a:r>
            <a:r>
              <a:rPr lang="en-US" dirty="0">
                <a:latin typeface="Comic Sans MS" panose="030F0702030302020204" pitchFamily="66" charset="0"/>
              </a:rPr>
              <a:t> support and interface to other logic standards (1.8 V, 2.5 V, 5 V, etc.).</a:t>
            </a:r>
          </a:p>
          <a:p>
            <a:pPr>
              <a:defRPr/>
            </a:pPr>
            <a:r>
              <a:rPr lang="en-US" dirty="0">
                <a:latin typeface="Comic Sans MS" panose="030F0702030302020204" pitchFamily="66" charset="0"/>
              </a:rPr>
              <a:t>A commercial sample: the </a:t>
            </a:r>
            <a:r>
              <a:rPr lang="en-US" dirty="0">
                <a:solidFill>
                  <a:srgbClr val="C00000"/>
                </a:solidFill>
                <a:latin typeface="Comic Sans MS" panose="030F0702030302020204" pitchFamily="66" charset="0"/>
              </a:rPr>
              <a:t>Xilinx XC9500 CPLD</a:t>
            </a:r>
          </a:p>
          <a:p>
            <a:pPr>
              <a:defRPr/>
            </a:pPr>
            <a:r>
              <a:rPr lang="en-US" dirty="0">
                <a:latin typeface="Comic Sans MS" panose="030F0702030302020204" pitchFamily="66" charset="0"/>
              </a:rPr>
              <a:t>Companies manufacture CPLDs: Altera, Xilinx, Lattice, Atmel, Cypress, </a:t>
            </a:r>
            <a:r>
              <a:rPr lang="en-US" dirty="0" err="1">
                <a:latin typeface="Comic Sans MS" panose="030F0702030302020204" pitchFamily="66" charset="0"/>
              </a:rPr>
              <a:t>etc</a:t>
            </a:r>
            <a:endParaRPr lang="en-US" dirty="0">
              <a:latin typeface="Comic Sans MS" panose="030F0702030302020204" pitchFamily="66" charset="0"/>
            </a:endParaRPr>
          </a:p>
        </p:txBody>
      </p:sp>
      <p:sp>
        <p:nvSpPr>
          <p:cNvPr id="2" name="Slide Number Placeholder 1"/>
          <p:cNvSpPr>
            <a:spLocks noGrp="1"/>
          </p:cNvSpPr>
          <p:nvPr>
            <p:ph type="sldNum" sz="quarter" idx="12"/>
          </p:nvPr>
        </p:nvSpPr>
        <p:spPr/>
        <p:txBody>
          <a:bodyPr/>
          <a:lstStyle/>
          <a:p>
            <a:fld id="{5A81485A-01B8-4054-A537-7FB3100B64ED}" type="slidenum">
              <a:rPr lang="en-US" smtClean="0"/>
              <a:t>54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45059">
                                            <p:txEl>
                                              <p:pRg st="0" end="0"/>
                                            </p:txEl>
                                          </p:spTgt>
                                        </p:tgtEl>
                                        <p:attrNameLst>
                                          <p:attrName>style.visibility</p:attrName>
                                        </p:attrNameLst>
                                      </p:cBhvr>
                                      <p:to>
                                        <p:strVal val="visible"/>
                                      </p:to>
                                    </p:set>
                                    <p:anim calcmode="lin" valueType="num">
                                      <p:cBhvr>
                                        <p:cTn id="7" dur="1000" fill="hold"/>
                                        <p:tgtEl>
                                          <p:spTgt spid="45059">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5059">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5059">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5059">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45059">
                                            <p:txEl>
                                              <p:pRg st="1" end="1"/>
                                            </p:txEl>
                                          </p:spTgt>
                                        </p:tgtEl>
                                        <p:attrNameLst>
                                          <p:attrName>style.visibility</p:attrName>
                                        </p:attrNameLst>
                                      </p:cBhvr>
                                      <p:to>
                                        <p:strVal val="visible"/>
                                      </p:to>
                                    </p:set>
                                    <p:anim calcmode="lin" valueType="num">
                                      <p:cBhvr>
                                        <p:cTn id="15" dur="1000" fill="hold"/>
                                        <p:tgtEl>
                                          <p:spTgt spid="45059">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5059">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5059">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5059">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nodeType="clickEffect">
                                  <p:stCondLst>
                                    <p:cond delay="0"/>
                                  </p:stCondLst>
                                  <p:childTnLst>
                                    <p:set>
                                      <p:cBhvr>
                                        <p:cTn id="22" dur="1" fill="hold">
                                          <p:stCondLst>
                                            <p:cond delay="0"/>
                                          </p:stCondLst>
                                        </p:cTn>
                                        <p:tgtEl>
                                          <p:spTgt spid="45059">
                                            <p:txEl>
                                              <p:pRg st="2" end="2"/>
                                            </p:txEl>
                                          </p:spTgt>
                                        </p:tgtEl>
                                        <p:attrNameLst>
                                          <p:attrName>style.visibility</p:attrName>
                                        </p:attrNameLst>
                                      </p:cBhvr>
                                      <p:to>
                                        <p:strVal val="visible"/>
                                      </p:to>
                                    </p:set>
                                    <p:anim calcmode="lin" valueType="num">
                                      <p:cBhvr>
                                        <p:cTn id="23" dur="1000" fill="hold"/>
                                        <p:tgtEl>
                                          <p:spTgt spid="45059">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45059">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45059">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45059">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nodeType="clickEffect">
                                  <p:stCondLst>
                                    <p:cond delay="0"/>
                                  </p:stCondLst>
                                  <p:childTnLst>
                                    <p:set>
                                      <p:cBhvr>
                                        <p:cTn id="30" dur="1" fill="hold">
                                          <p:stCondLst>
                                            <p:cond delay="0"/>
                                          </p:stCondLst>
                                        </p:cTn>
                                        <p:tgtEl>
                                          <p:spTgt spid="45059">
                                            <p:txEl>
                                              <p:pRg st="3" end="3"/>
                                            </p:txEl>
                                          </p:spTgt>
                                        </p:tgtEl>
                                        <p:attrNameLst>
                                          <p:attrName>style.visibility</p:attrName>
                                        </p:attrNameLst>
                                      </p:cBhvr>
                                      <p:to>
                                        <p:strVal val="visible"/>
                                      </p:to>
                                    </p:set>
                                    <p:anim calcmode="lin" valueType="num">
                                      <p:cBhvr>
                                        <p:cTn id="31" dur="1000" fill="hold"/>
                                        <p:tgtEl>
                                          <p:spTgt spid="45059">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45059">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45059">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4505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Title 1">
            <a:extLst>
              <a:ext uri="{FF2B5EF4-FFF2-40B4-BE49-F238E27FC236}">
                <a16:creationId xmlns:a16="http://schemas.microsoft.com/office/drawing/2014/main" id="{DC3AC5DF-5E52-472E-81B3-AA996A79DB3E}"/>
              </a:ext>
            </a:extLst>
          </p:cNvPr>
          <p:cNvSpPr>
            <a:spLocks noGrp="1"/>
          </p:cNvSpPr>
          <p:nvPr>
            <p:ph type="title"/>
          </p:nvPr>
        </p:nvSpPr>
        <p:spPr>
          <a:xfrm>
            <a:off x="838200" y="106506"/>
            <a:ext cx="10515600" cy="1325563"/>
          </a:xfrm>
        </p:spPr>
        <p:txBody>
          <a:bodyPr/>
          <a:lstStyle/>
          <a:p>
            <a:pPr algn="ctr"/>
            <a:r>
              <a:rPr lang="en-US" altLang="en-US" dirty="0">
                <a:latin typeface="Comic Sans MS" panose="030F0702030302020204" pitchFamily="66" charset="0"/>
              </a:rPr>
              <a:t>CPLD Architecture </a:t>
            </a:r>
          </a:p>
        </p:txBody>
      </p:sp>
      <p:grpSp>
        <p:nvGrpSpPr>
          <p:cNvPr id="73732" name="Group 4">
            <a:extLst>
              <a:ext uri="{FF2B5EF4-FFF2-40B4-BE49-F238E27FC236}">
                <a16:creationId xmlns:a16="http://schemas.microsoft.com/office/drawing/2014/main" id="{15E0B774-7615-45AC-AC76-EE29D4CC6995}"/>
              </a:ext>
            </a:extLst>
          </p:cNvPr>
          <p:cNvGrpSpPr>
            <a:grpSpLocks noChangeAspect="1"/>
          </p:cNvGrpSpPr>
          <p:nvPr/>
        </p:nvGrpSpPr>
        <p:grpSpPr bwMode="auto">
          <a:xfrm>
            <a:off x="3454977" y="1690688"/>
            <a:ext cx="4883150" cy="4192587"/>
            <a:chOff x="1292" y="1071"/>
            <a:chExt cx="3076" cy="2641"/>
          </a:xfrm>
        </p:grpSpPr>
        <p:sp>
          <p:nvSpPr>
            <p:cNvPr id="73733" name="AutoShape 3">
              <a:extLst>
                <a:ext uri="{FF2B5EF4-FFF2-40B4-BE49-F238E27FC236}">
                  <a16:creationId xmlns:a16="http://schemas.microsoft.com/office/drawing/2014/main" id="{2E05F020-FA6B-45D0-98D1-056F32711528}"/>
                </a:ext>
              </a:extLst>
            </p:cNvPr>
            <p:cNvSpPr>
              <a:spLocks noChangeAspect="1" noChangeArrowheads="1" noTextEdit="1"/>
            </p:cNvSpPr>
            <p:nvPr/>
          </p:nvSpPr>
          <p:spPr bwMode="auto">
            <a:xfrm>
              <a:off x="1292" y="1071"/>
              <a:ext cx="3076" cy="26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73734" name="Picture 5">
              <a:extLst>
                <a:ext uri="{FF2B5EF4-FFF2-40B4-BE49-F238E27FC236}">
                  <a16:creationId xmlns:a16="http://schemas.microsoft.com/office/drawing/2014/main" id="{BD9BCD46-9B61-44B2-8354-0A66A585501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2" y="1071"/>
              <a:ext cx="3086" cy="26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55</a:t>
            </a:fld>
            <a:endParaRPr lang="en-US"/>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a:extLst>
              <a:ext uri="{FF2B5EF4-FFF2-40B4-BE49-F238E27FC236}">
                <a16:creationId xmlns:a16="http://schemas.microsoft.com/office/drawing/2014/main" id="{D1ADC6DC-66E1-4CF6-B262-3F5C24853D89}"/>
              </a:ext>
            </a:extLst>
          </p:cNvPr>
          <p:cNvSpPr>
            <a:spLocks noGrp="1"/>
          </p:cNvSpPr>
          <p:nvPr>
            <p:ph type="title"/>
          </p:nvPr>
        </p:nvSpPr>
        <p:spPr/>
        <p:txBody>
          <a:bodyPr/>
          <a:lstStyle/>
          <a:p>
            <a:r>
              <a:rPr lang="en-US" altLang="en-US" dirty="0">
                <a:latin typeface="Comic Sans MS" panose="030F0702030302020204" pitchFamily="66" charset="0"/>
              </a:rPr>
              <a:t>Outline</a:t>
            </a:r>
          </a:p>
        </p:txBody>
      </p:sp>
      <p:sp>
        <p:nvSpPr>
          <p:cNvPr id="19459" name="Content Placeholder 2">
            <a:extLst>
              <a:ext uri="{FF2B5EF4-FFF2-40B4-BE49-F238E27FC236}">
                <a16:creationId xmlns:a16="http://schemas.microsoft.com/office/drawing/2014/main" id="{C6F0A5C2-04AB-464A-A78C-3ACBF4FAC557}"/>
              </a:ext>
            </a:extLst>
          </p:cNvPr>
          <p:cNvSpPr>
            <a:spLocks noGrp="1"/>
          </p:cNvSpPr>
          <p:nvPr>
            <p:ph idx="1"/>
          </p:nvPr>
        </p:nvSpPr>
        <p:spPr/>
        <p:txBody>
          <a:bodyPr/>
          <a:lstStyle/>
          <a:p>
            <a:r>
              <a:rPr lang="en-US" altLang="en-US" dirty="0">
                <a:latin typeface="Comic Sans MS" panose="030F0702030302020204" pitchFamily="66" charset="0"/>
              </a:rPr>
              <a:t>Field Programmable Gate Array (FPGA)</a:t>
            </a:r>
          </a:p>
        </p:txBody>
      </p:sp>
      <p:sp>
        <p:nvSpPr>
          <p:cNvPr id="19460" name="Slide Number Placeholder 3">
            <a:extLst>
              <a:ext uri="{FF2B5EF4-FFF2-40B4-BE49-F238E27FC236}">
                <a16:creationId xmlns:a16="http://schemas.microsoft.com/office/drawing/2014/main" id="{79FDFED0-D7EA-4539-8E9F-CD2C0CDC4BE0}"/>
              </a:ext>
            </a:extLst>
          </p:cNvPr>
          <p:cNvSpPr>
            <a:spLocks noGrp="1"/>
          </p:cNvSpPr>
          <p:nvPr>
            <p:ph type="sldNum" sz="quarter" idx="4294967295"/>
          </p:nvPr>
        </p:nvSpPr>
        <p:spPr bwMode="auto">
          <a:xfrm>
            <a:off x="80772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53E86FC8-BC9E-4A1B-9142-2519E283D77F}" type="slidenum">
              <a:rPr lang="en-GB" altLang="en-US" sz="1800"/>
              <a:pPr>
                <a:spcBef>
                  <a:spcPct val="0"/>
                </a:spcBef>
                <a:buClrTx/>
                <a:buSzTx/>
                <a:buFontTx/>
                <a:buNone/>
              </a:pPr>
              <a:t>56</a:t>
            </a:fld>
            <a:endParaRPr lang="en-GB" altLang="en-US" sz="1800"/>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83A86560-7F2F-447A-9BBD-4502E33B2CDA}"/>
              </a:ext>
            </a:extLst>
          </p:cNvPr>
          <p:cNvSpPr>
            <a:spLocks noGrp="1"/>
          </p:cNvSpPr>
          <p:nvPr>
            <p:ph idx="1"/>
          </p:nvPr>
        </p:nvSpPr>
        <p:spPr>
          <a:xfrm>
            <a:off x="958273" y="163330"/>
            <a:ext cx="10515600" cy="4351338"/>
          </a:xfrm>
        </p:spPr>
        <p:txBody>
          <a:bodyPr/>
          <a:lstStyle/>
          <a:p>
            <a:pPr marL="0" indent="0" algn="ctr">
              <a:buNone/>
              <a:defRPr/>
            </a:pPr>
            <a:endParaRPr lang="en-US" dirty="0"/>
          </a:p>
          <a:p>
            <a:pPr marL="0" indent="0" algn="ctr">
              <a:buNone/>
              <a:defRPr/>
            </a:pPr>
            <a:r>
              <a:rPr lang="en-US" sz="3600" b="1" dirty="0">
                <a:solidFill>
                  <a:srgbClr val="00CC00"/>
                </a:solidFill>
                <a:effectLst>
                  <a:outerShdw blurRad="38100" dist="38100" dir="2700000" algn="tl">
                    <a:srgbClr val="000000">
                      <a:alpha val="43137"/>
                    </a:srgbClr>
                  </a:outerShdw>
                </a:effectLst>
                <a:latin typeface="Comic Sans MS" panose="030F0702030302020204" pitchFamily="66" charset="0"/>
              </a:rPr>
              <a:t>Field Programmable Gate Array</a:t>
            </a:r>
          </a:p>
        </p:txBody>
      </p:sp>
      <p:sp>
        <p:nvSpPr>
          <p:cNvPr id="20484" name="Slide Number Placeholder 3">
            <a:extLst>
              <a:ext uri="{FF2B5EF4-FFF2-40B4-BE49-F238E27FC236}">
                <a16:creationId xmlns:a16="http://schemas.microsoft.com/office/drawing/2014/main" id="{983DA5F7-B644-4CF0-B2EE-0FC801DB02D0}"/>
              </a:ext>
            </a:extLst>
          </p:cNvPr>
          <p:cNvSpPr>
            <a:spLocks noGrp="1"/>
          </p:cNvSpPr>
          <p:nvPr>
            <p:ph type="sldNum" sz="quarter" idx="4294967295"/>
          </p:nvPr>
        </p:nvSpPr>
        <p:spPr bwMode="auto">
          <a:xfrm>
            <a:off x="80772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BF2608F8-24E5-4A8C-8200-ACD482248039}" type="slidenum">
              <a:rPr lang="en-GB" altLang="en-US" sz="1800"/>
              <a:pPr>
                <a:spcBef>
                  <a:spcPct val="0"/>
                </a:spcBef>
                <a:buClrTx/>
                <a:buSzTx/>
                <a:buFontTx/>
                <a:buNone/>
              </a:pPr>
              <a:t>57</a:t>
            </a:fld>
            <a:endParaRPr lang="en-GB" altLang="en-US" sz="1800"/>
          </a:p>
        </p:txBody>
      </p:sp>
      <p:pic>
        <p:nvPicPr>
          <p:cNvPr id="20485" name="Picture 5" descr="FPGA_930.jpg">
            <a:extLst>
              <a:ext uri="{FF2B5EF4-FFF2-40B4-BE49-F238E27FC236}">
                <a16:creationId xmlns:a16="http://schemas.microsoft.com/office/drawing/2014/main" id="{F464E4F0-20E1-437D-A045-29BF97B3F1F8}"/>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082472" y="1752144"/>
            <a:ext cx="3370118" cy="36833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BA902360-89CC-4F09-A05B-87D33E0DFCA9}"/>
              </a:ext>
            </a:extLst>
          </p:cNvPr>
          <p:cNvSpPr>
            <a:spLocks noGrp="1"/>
          </p:cNvSpPr>
          <p:nvPr>
            <p:ph type="title"/>
          </p:nvPr>
        </p:nvSpPr>
        <p:spPr>
          <a:xfrm>
            <a:off x="2209800" y="418703"/>
            <a:ext cx="8259762" cy="708025"/>
          </a:xfrm>
        </p:spPr>
        <p:txBody>
          <a:bodyPr/>
          <a:lstStyle/>
          <a:p>
            <a:r>
              <a:rPr lang="en-US" altLang="en-US" sz="4000" dirty="0">
                <a:latin typeface="Comic Sans MS" panose="030F0702030302020204" pitchFamily="66" charset="0"/>
              </a:rPr>
              <a:t>Field Programmable Gate Array</a:t>
            </a:r>
          </a:p>
        </p:txBody>
      </p:sp>
      <p:sp>
        <p:nvSpPr>
          <p:cNvPr id="21507" name="Content Placeholder 2">
            <a:extLst>
              <a:ext uri="{FF2B5EF4-FFF2-40B4-BE49-F238E27FC236}">
                <a16:creationId xmlns:a16="http://schemas.microsoft.com/office/drawing/2014/main" id="{9BFBB281-4074-4070-A4F7-3A2850B41484}"/>
              </a:ext>
            </a:extLst>
          </p:cNvPr>
          <p:cNvSpPr>
            <a:spLocks noGrp="1"/>
          </p:cNvSpPr>
          <p:nvPr>
            <p:ph idx="1"/>
          </p:nvPr>
        </p:nvSpPr>
        <p:spPr>
          <a:xfrm>
            <a:off x="138545" y="1456531"/>
            <a:ext cx="11785600" cy="4351338"/>
          </a:xfrm>
        </p:spPr>
        <p:txBody>
          <a:bodyPr/>
          <a:lstStyle/>
          <a:p>
            <a:pPr algn="just">
              <a:defRPr/>
            </a:pPr>
            <a:r>
              <a:rPr lang="en-US" dirty="0">
                <a:latin typeface="Comic Sans MS" panose="030F0702030302020204" pitchFamily="66" charset="0"/>
              </a:rPr>
              <a:t>Field programmable Gate Arrays (FPGAs) are </a:t>
            </a:r>
            <a:r>
              <a:rPr lang="en-US" dirty="0">
                <a:solidFill>
                  <a:srgbClr val="FF0000"/>
                </a:solidFill>
                <a:latin typeface="Comic Sans MS" panose="030F0702030302020204" pitchFamily="66" charset="0"/>
              </a:rPr>
              <a:t>pre-fabricated</a:t>
            </a:r>
            <a:r>
              <a:rPr lang="en-US" dirty="0">
                <a:latin typeface="Comic Sans MS" panose="030F0702030302020204" pitchFamily="66" charset="0"/>
              </a:rPr>
              <a:t> silicon devices that can be </a:t>
            </a:r>
            <a:r>
              <a:rPr lang="en-US" dirty="0">
                <a:solidFill>
                  <a:schemeClr val="tx2">
                    <a:lumMod val="75000"/>
                  </a:schemeClr>
                </a:solidFill>
                <a:latin typeface="Comic Sans MS" panose="030F0702030302020204" pitchFamily="66" charset="0"/>
              </a:rPr>
              <a:t>electrically programmed </a:t>
            </a:r>
            <a:r>
              <a:rPr lang="en-US" dirty="0">
                <a:latin typeface="Comic Sans MS" panose="030F0702030302020204" pitchFamily="66" charset="0"/>
              </a:rPr>
              <a:t>in the field to become almost any kind of digital circuit or system.</a:t>
            </a:r>
          </a:p>
          <a:p>
            <a:pPr algn="just">
              <a:defRPr/>
            </a:pPr>
            <a:r>
              <a:rPr lang="en-US" dirty="0">
                <a:latin typeface="Comic Sans MS" panose="030F0702030302020204" pitchFamily="66" charset="0"/>
              </a:rPr>
              <a:t>The main advantage of FPGAs i.e. </a:t>
            </a:r>
            <a:r>
              <a:rPr lang="en-US" dirty="0">
                <a:solidFill>
                  <a:srgbClr val="0000FF"/>
                </a:solidFill>
                <a:latin typeface="Comic Sans MS" panose="030F0702030302020204" pitchFamily="66" charset="0"/>
              </a:rPr>
              <a:t>flexibility</a:t>
            </a:r>
            <a:r>
              <a:rPr lang="en-US" dirty="0">
                <a:latin typeface="Comic Sans MS" panose="030F0702030302020204" pitchFamily="66" charset="0"/>
              </a:rPr>
              <a:t> is also the major cause of its </a:t>
            </a:r>
            <a:r>
              <a:rPr lang="en-US" u="sng" dirty="0">
                <a:latin typeface="Comic Sans MS" panose="030F0702030302020204" pitchFamily="66" charset="0"/>
              </a:rPr>
              <a:t>drawback</a:t>
            </a:r>
          </a:p>
          <a:p>
            <a:pPr lvl="1" algn="just">
              <a:buFont typeface="Wingdings" panose="05000000000000000000" pitchFamily="2" charset="2"/>
              <a:buChar char="Ø"/>
              <a:defRPr/>
            </a:pPr>
            <a:r>
              <a:rPr lang="en-US" dirty="0">
                <a:latin typeface="Comic Sans MS" panose="030F0702030302020204" pitchFamily="66" charset="0"/>
              </a:rPr>
              <a:t>Flexible nature of FPGAs makes them significantly </a:t>
            </a:r>
            <a:r>
              <a:rPr lang="en-US" dirty="0">
                <a:solidFill>
                  <a:srgbClr val="0000FF"/>
                </a:solidFill>
                <a:latin typeface="Comic Sans MS" panose="030F0702030302020204" pitchFamily="66" charset="0"/>
              </a:rPr>
              <a:t>larger</a:t>
            </a:r>
            <a:r>
              <a:rPr lang="en-US" dirty="0">
                <a:latin typeface="Comic Sans MS" panose="030F0702030302020204" pitchFamily="66" charset="0"/>
              </a:rPr>
              <a:t>, </a:t>
            </a:r>
            <a:r>
              <a:rPr lang="en-US" dirty="0">
                <a:solidFill>
                  <a:srgbClr val="0000FF"/>
                </a:solidFill>
                <a:latin typeface="Comic Sans MS" panose="030F0702030302020204" pitchFamily="66" charset="0"/>
              </a:rPr>
              <a:t>slower</a:t>
            </a:r>
            <a:r>
              <a:rPr lang="en-US" dirty="0">
                <a:latin typeface="Comic Sans MS" panose="030F0702030302020204" pitchFamily="66" charset="0"/>
              </a:rPr>
              <a:t>, and </a:t>
            </a:r>
            <a:r>
              <a:rPr lang="en-US" dirty="0">
                <a:solidFill>
                  <a:srgbClr val="0000FF"/>
                </a:solidFill>
                <a:latin typeface="Comic Sans MS" panose="030F0702030302020204" pitchFamily="66" charset="0"/>
              </a:rPr>
              <a:t>more power consuming </a:t>
            </a:r>
            <a:r>
              <a:rPr lang="en-US" dirty="0">
                <a:latin typeface="Comic Sans MS" panose="030F0702030302020204" pitchFamily="66" charset="0"/>
              </a:rPr>
              <a:t>than their ASIC counterparts</a:t>
            </a:r>
          </a:p>
          <a:p>
            <a:pPr lvl="2" algn="just">
              <a:buFont typeface="Wingdings" panose="05000000000000000000" pitchFamily="2" charset="2"/>
              <a:buChar char="Ø"/>
              <a:defRPr/>
            </a:pPr>
            <a:r>
              <a:rPr lang="en-US" dirty="0">
                <a:latin typeface="Comic Sans MS" panose="030F0702030302020204" pitchFamily="66" charset="0"/>
              </a:rPr>
              <a:t>These disadvantages arise largely because of the </a:t>
            </a:r>
            <a:r>
              <a:rPr lang="en-US" u="sng" dirty="0">
                <a:latin typeface="Comic Sans MS" panose="030F0702030302020204" pitchFamily="66" charset="0"/>
              </a:rPr>
              <a:t>programmable routing interconnect </a:t>
            </a:r>
            <a:r>
              <a:rPr lang="en-US" dirty="0">
                <a:latin typeface="Comic Sans MS" panose="030F0702030302020204" pitchFamily="66" charset="0"/>
              </a:rPr>
              <a:t>of FPGAs which comprises of almost </a:t>
            </a:r>
            <a:r>
              <a:rPr lang="en-US" dirty="0">
                <a:solidFill>
                  <a:srgbClr val="FF0000"/>
                </a:solidFill>
                <a:latin typeface="Comic Sans MS" panose="030F0702030302020204" pitchFamily="66" charset="0"/>
              </a:rPr>
              <a:t>90% </a:t>
            </a:r>
            <a:r>
              <a:rPr lang="en-US" dirty="0">
                <a:latin typeface="Comic Sans MS" panose="030F0702030302020204" pitchFamily="66" charset="0"/>
              </a:rPr>
              <a:t>of total area of FPGAs.</a:t>
            </a:r>
          </a:p>
        </p:txBody>
      </p:sp>
      <p:sp>
        <p:nvSpPr>
          <p:cNvPr id="2" name="Slide Number Placeholder 1"/>
          <p:cNvSpPr>
            <a:spLocks noGrp="1"/>
          </p:cNvSpPr>
          <p:nvPr>
            <p:ph type="sldNum" sz="quarter" idx="12"/>
          </p:nvPr>
        </p:nvSpPr>
        <p:spPr/>
        <p:txBody>
          <a:bodyPr/>
          <a:lstStyle/>
          <a:p>
            <a:fld id="{5A81485A-01B8-4054-A537-7FB3100B64ED}" type="slidenum">
              <a:rPr lang="en-US" smtClean="0"/>
              <a:t>58</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3" presetClass="entr" presetSubtype="16" fill="hold" nodeType="clickEffect">
                                  <p:stCondLst>
                                    <p:cond delay="0"/>
                                  </p:stCondLst>
                                  <p:childTnLst>
                                    <p:set>
                                      <p:cBhvr>
                                        <p:cTn id="6" dur="1" fill="hold">
                                          <p:stCondLst>
                                            <p:cond delay="0"/>
                                          </p:stCondLst>
                                        </p:cTn>
                                        <p:tgtEl>
                                          <p:spTgt spid="21507">
                                            <p:txEl>
                                              <p:pRg st="0" end="0"/>
                                            </p:txEl>
                                          </p:spTgt>
                                        </p:tgtEl>
                                        <p:attrNameLst>
                                          <p:attrName>style.visibility</p:attrName>
                                        </p:attrNameLst>
                                      </p:cBhvr>
                                      <p:to>
                                        <p:strVal val="visible"/>
                                      </p:to>
                                    </p:set>
                                    <p:anim calcmode="lin" valueType="num">
                                      <p:cBhvr>
                                        <p:cTn id="7" dur="500" fill="hold"/>
                                        <p:tgtEl>
                                          <p:spTgt spid="21507">
                                            <p:txEl>
                                              <p:pRg st="0" end="0"/>
                                            </p:txEl>
                                          </p:spTgt>
                                        </p:tgtEl>
                                        <p:attrNameLst>
                                          <p:attrName>ppt_w</p:attrName>
                                        </p:attrNameLst>
                                      </p:cBhvr>
                                      <p:tavLst>
                                        <p:tav tm="0">
                                          <p:val>
                                            <p:fltVal val="0"/>
                                          </p:val>
                                        </p:tav>
                                        <p:tav tm="100000">
                                          <p:val>
                                            <p:strVal val="#ppt_w"/>
                                          </p:val>
                                        </p:tav>
                                      </p:tavLst>
                                    </p:anim>
                                    <p:anim calcmode="lin" valueType="num">
                                      <p:cBhvr>
                                        <p:cTn id="8" dur="500" fill="hold"/>
                                        <p:tgtEl>
                                          <p:spTgt spid="21507">
                                            <p:txEl>
                                              <p:pRg st="0" end="0"/>
                                            </p:txEl>
                                          </p:spTgt>
                                        </p:tgtEl>
                                        <p:attrNameLst>
                                          <p:attrName>ppt_h</p:attrName>
                                        </p:attrNameLst>
                                      </p:cBhvr>
                                      <p:tavLst>
                                        <p:tav tm="0">
                                          <p:val>
                                            <p:fltVal val="0"/>
                                          </p:val>
                                        </p:tav>
                                        <p:tav tm="100000">
                                          <p:val>
                                            <p:strVal val="#ppt_h"/>
                                          </p:val>
                                        </p:tav>
                                      </p:tavLst>
                                    </p:anim>
                                    <p:animEffect transition="in" filter="fade">
                                      <p:cBhvr>
                                        <p:cTn id="9" dur="500"/>
                                        <p:tgtEl>
                                          <p:spTgt spid="21507">
                                            <p:txEl>
                                              <p:pRg st="0" end="0"/>
                                            </p:txEl>
                                          </p:spTgt>
                                        </p:tgtEl>
                                      </p:cBhvr>
                                    </p:animEffect>
                                  </p:childTnLst>
                                </p:cTn>
                              </p:par>
                            </p:childTnLst>
                          </p:cTn>
                        </p:par>
                      </p:childTnLst>
                    </p:cTn>
                  </p:par>
                  <p:par>
                    <p:cTn id="10" fill="hold" nodeType="clickPar">
                      <p:stCondLst>
                        <p:cond delay="indefinite"/>
                      </p:stCondLst>
                      <p:childTnLst>
                        <p:par>
                          <p:cTn id="11" fill="hold" nodeType="withGroup">
                            <p:stCondLst>
                              <p:cond delay="0"/>
                            </p:stCondLst>
                            <p:childTnLst>
                              <p:par>
                                <p:cTn id="12" presetID="53" presetClass="entr" presetSubtype="16" fill="hold" nodeType="clickEffect">
                                  <p:stCondLst>
                                    <p:cond delay="0"/>
                                  </p:stCondLst>
                                  <p:childTnLst>
                                    <p:set>
                                      <p:cBhvr>
                                        <p:cTn id="13" dur="1" fill="hold">
                                          <p:stCondLst>
                                            <p:cond delay="0"/>
                                          </p:stCondLst>
                                        </p:cTn>
                                        <p:tgtEl>
                                          <p:spTgt spid="21507">
                                            <p:txEl>
                                              <p:pRg st="1" end="1"/>
                                            </p:txEl>
                                          </p:spTgt>
                                        </p:tgtEl>
                                        <p:attrNameLst>
                                          <p:attrName>style.visibility</p:attrName>
                                        </p:attrNameLst>
                                      </p:cBhvr>
                                      <p:to>
                                        <p:strVal val="visible"/>
                                      </p:to>
                                    </p:set>
                                    <p:anim calcmode="lin" valueType="num">
                                      <p:cBhvr>
                                        <p:cTn id="14" dur="500" fill="hold"/>
                                        <p:tgtEl>
                                          <p:spTgt spid="21507">
                                            <p:txEl>
                                              <p:pRg st="1" end="1"/>
                                            </p:txEl>
                                          </p:spTgt>
                                        </p:tgtEl>
                                        <p:attrNameLst>
                                          <p:attrName>ppt_w</p:attrName>
                                        </p:attrNameLst>
                                      </p:cBhvr>
                                      <p:tavLst>
                                        <p:tav tm="0">
                                          <p:val>
                                            <p:fltVal val="0"/>
                                          </p:val>
                                        </p:tav>
                                        <p:tav tm="100000">
                                          <p:val>
                                            <p:strVal val="#ppt_w"/>
                                          </p:val>
                                        </p:tav>
                                      </p:tavLst>
                                    </p:anim>
                                    <p:anim calcmode="lin" valueType="num">
                                      <p:cBhvr>
                                        <p:cTn id="15" dur="500" fill="hold"/>
                                        <p:tgtEl>
                                          <p:spTgt spid="21507">
                                            <p:txEl>
                                              <p:pRg st="1" end="1"/>
                                            </p:txEl>
                                          </p:spTgt>
                                        </p:tgtEl>
                                        <p:attrNameLst>
                                          <p:attrName>ppt_h</p:attrName>
                                        </p:attrNameLst>
                                      </p:cBhvr>
                                      <p:tavLst>
                                        <p:tav tm="0">
                                          <p:val>
                                            <p:fltVal val="0"/>
                                          </p:val>
                                        </p:tav>
                                        <p:tav tm="100000">
                                          <p:val>
                                            <p:strVal val="#ppt_h"/>
                                          </p:val>
                                        </p:tav>
                                      </p:tavLst>
                                    </p:anim>
                                    <p:animEffect transition="in" filter="fade">
                                      <p:cBhvr>
                                        <p:cTn id="16" dur="500"/>
                                        <p:tgtEl>
                                          <p:spTgt spid="21507">
                                            <p:txEl>
                                              <p:pRg st="1" end="1"/>
                                            </p:txEl>
                                          </p:spTgt>
                                        </p:tgtEl>
                                      </p:cBhvr>
                                    </p:animEffect>
                                  </p:childTnLst>
                                </p:cTn>
                              </p:par>
                              <p:par>
                                <p:cTn id="17" presetID="53" presetClass="entr" presetSubtype="16" fill="hold" nodeType="withEffect">
                                  <p:stCondLst>
                                    <p:cond delay="0"/>
                                  </p:stCondLst>
                                  <p:childTnLst>
                                    <p:set>
                                      <p:cBhvr>
                                        <p:cTn id="18" dur="1" fill="hold">
                                          <p:stCondLst>
                                            <p:cond delay="0"/>
                                          </p:stCondLst>
                                        </p:cTn>
                                        <p:tgtEl>
                                          <p:spTgt spid="21507">
                                            <p:txEl>
                                              <p:pRg st="2" end="2"/>
                                            </p:txEl>
                                          </p:spTgt>
                                        </p:tgtEl>
                                        <p:attrNameLst>
                                          <p:attrName>style.visibility</p:attrName>
                                        </p:attrNameLst>
                                      </p:cBhvr>
                                      <p:to>
                                        <p:strVal val="visible"/>
                                      </p:to>
                                    </p:set>
                                    <p:anim calcmode="lin" valueType="num">
                                      <p:cBhvr>
                                        <p:cTn id="19" dur="500" fill="hold"/>
                                        <p:tgtEl>
                                          <p:spTgt spid="21507">
                                            <p:txEl>
                                              <p:pRg st="2" end="2"/>
                                            </p:txEl>
                                          </p:spTgt>
                                        </p:tgtEl>
                                        <p:attrNameLst>
                                          <p:attrName>ppt_w</p:attrName>
                                        </p:attrNameLst>
                                      </p:cBhvr>
                                      <p:tavLst>
                                        <p:tav tm="0">
                                          <p:val>
                                            <p:fltVal val="0"/>
                                          </p:val>
                                        </p:tav>
                                        <p:tav tm="100000">
                                          <p:val>
                                            <p:strVal val="#ppt_w"/>
                                          </p:val>
                                        </p:tav>
                                      </p:tavLst>
                                    </p:anim>
                                    <p:anim calcmode="lin" valueType="num">
                                      <p:cBhvr>
                                        <p:cTn id="20" dur="500" fill="hold"/>
                                        <p:tgtEl>
                                          <p:spTgt spid="21507">
                                            <p:txEl>
                                              <p:pRg st="2" end="2"/>
                                            </p:txEl>
                                          </p:spTgt>
                                        </p:tgtEl>
                                        <p:attrNameLst>
                                          <p:attrName>ppt_h</p:attrName>
                                        </p:attrNameLst>
                                      </p:cBhvr>
                                      <p:tavLst>
                                        <p:tav tm="0">
                                          <p:val>
                                            <p:fltVal val="0"/>
                                          </p:val>
                                        </p:tav>
                                        <p:tav tm="100000">
                                          <p:val>
                                            <p:strVal val="#ppt_h"/>
                                          </p:val>
                                        </p:tav>
                                      </p:tavLst>
                                    </p:anim>
                                    <p:animEffect transition="in" filter="fade">
                                      <p:cBhvr>
                                        <p:cTn id="21" dur="500"/>
                                        <p:tgtEl>
                                          <p:spTgt spid="21507">
                                            <p:txEl>
                                              <p:pRg st="2" end="2"/>
                                            </p:txEl>
                                          </p:spTgt>
                                        </p:tgtEl>
                                      </p:cBhvr>
                                    </p:animEffect>
                                  </p:childTnLst>
                                </p:cTn>
                              </p:par>
                              <p:par>
                                <p:cTn id="22" presetID="53" presetClass="entr" presetSubtype="16" fill="hold" nodeType="withEffect">
                                  <p:stCondLst>
                                    <p:cond delay="0"/>
                                  </p:stCondLst>
                                  <p:childTnLst>
                                    <p:set>
                                      <p:cBhvr>
                                        <p:cTn id="23" dur="1" fill="hold">
                                          <p:stCondLst>
                                            <p:cond delay="0"/>
                                          </p:stCondLst>
                                        </p:cTn>
                                        <p:tgtEl>
                                          <p:spTgt spid="21507">
                                            <p:txEl>
                                              <p:pRg st="3" end="3"/>
                                            </p:txEl>
                                          </p:spTgt>
                                        </p:tgtEl>
                                        <p:attrNameLst>
                                          <p:attrName>style.visibility</p:attrName>
                                        </p:attrNameLst>
                                      </p:cBhvr>
                                      <p:to>
                                        <p:strVal val="visible"/>
                                      </p:to>
                                    </p:set>
                                    <p:anim calcmode="lin" valueType="num">
                                      <p:cBhvr>
                                        <p:cTn id="24" dur="500" fill="hold"/>
                                        <p:tgtEl>
                                          <p:spTgt spid="21507">
                                            <p:txEl>
                                              <p:pRg st="3" end="3"/>
                                            </p:txEl>
                                          </p:spTgt>
                                        </p:tgtEl>
                                        <p:attrNameLst>
                                          <p:attrName>ppt_w</p:attrName>
                                        </p:attrNameLst>
                                      </p:cBhvr>
                                      <p:tavLst>
                                        <p:tav tm="0">
                                          <p:val>
                                            <p:fltVal val="0"/>
                                          </p:val>
                                        </p:tav>
                                        <p:tav tm="100000">
                                          <p:val>
                                            <p:strVal val="#ppt_w"/>
                                          </p:val>
                                        </p:tav>
                                      </p:tavLst>
                                    </p:anim>
                                    <p:anim calcmode="lin" valueType="num">
                                      <p:cBhvr>
                                        <p:cTn id="25" dur="500" fill="hold"/>
                                        <p:tgtEl>
                                          <p:spTgt spid="21507">
                                            <p:txEl>
                                              <p:pRg st="3" end="3"/>
                                            </p:txEl>
                                          </p:spTgt>
                                        </p:tgtEl>
                                        <p:attrNameLst>
                                          <p:attrName>ppt_h</p:attrName>
                                        </p:attrNameLst>
                                      </p:cBhvr>
                                      <p:tavLst>
                                        <p:tav tm="0">
                                          <p:val>
                                            <p:fltVal val="0"/>
                                          </p:val>
                                        </p:tav>
                                        <p:tav tm="100000">
                                          <p:val>
                                            <p:strVal val="#ppt_h"/>
                                          </p:val>
                                        </p:tav>
                                      </p:tavLst>
                                    </p:anim>
                                    <p:animEffect transition="in" filter="fade">
                                      <p:cBhvr>
                                        <p:cTn id="26" dur="500"/>
                                        <p:tgtEl>
                                          <p:spTgt spid="2150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a:extLst>
              <a:ext uri="{FF2B5EF4-FFF2-40B4-BE49-F238E27FC236}">
                <a16:creationId xmlns:a16="http://schemas.microsoft.com/office/drawing/2014/main" id="{C6893C9C-C654-4AB3-BA7B-B67FA52DF240}"/>
              </a:ext>
            </a:extLst>
          </p:cNvPr>
          <p:cNvSpPr>
            <a:spLocks noGrp="1" noChangeArrowheads="1"/>
          </p:cNvSpPr>
          <p:nvPr>
            <p:ph type="title"/>
          </p:nvPr>
        </p:nvSpPr>
        <p:spPr>
          <a:xfrm>
            <a:off x="1228436" y="462397"/>
            <a:ext cx="9448800" cy="584200"/>
          </a:xfrm>
        </p:spPr>
        <p:txBody>
          <a:bodyPr>
            <a:noAutofit/>
          </a:bodyPr>
          <a:lstStyle/>
          <a:p>
            <a:pPr algn="ctr"/>
            <a:r>
              <a:rPr lang="en-US" altLang="zh-TW" sz="4000" dirty="0">
                <a:latin typeface="Comic Sans MS" panose="030F0702030302020204" pitchFamily="66" charset="0"/>
                <a:ea typeface="PMingLiU" panose="02020500000000000000" pitchFamily="18" charset="-120"/>
              </a:rPr>
              <a:t>Field Programmable Gate Array (FPGA)</a:t>
            </a:r>
          </a:p>
        </p:txBody>
      </p:sp>
      <p:sp>
        <p:nvSpPr>
          <p:cNvPr id="115715" name="Rectangle 3">
            <a:extLst>
              <a:ext uri="{FF2B5EF4-FFF2-40B4-BE49-F238E27FC236}">
                <a16:creationId xmlns:a16="http://schemas.microsoft.com/office/drawing/2014/main" id="{640EF4D5-2F5A-42AC-9BD0-5F5963CFEA80}"/>
              </a:ext>
            </a:extLst>
          </p:cNvPr>
          <p:cNvSpPr>
            <a:spLocks noGrp="1" noChangeArrowheads="1"/>
          </p:cNvSpPr>
          <p:nvPr>
            <p:ph type="body" idx="1"/>
          </p:nvPr>
        </p:nvSpPr>
        <p:spPr>
          <a:xfrm>
            <a:off x="193964" y="1437698"/>
            <a:ext cx="11905672" cy="4351338"/>
          </a:xfrm>
        </p:spPr>
        <p:txBody>
          <a:bodyPr>
            <a:normAutofit/>
          </a:bodyPr>
          <a:lstStyle/>
          <a:p>
            <a:pPr>
              <a:defRPr/>
            </a:pPr>
            <a:r>
              <a:rPr lang="en-US" sz="2400" dirty="0">
                <a:latin typeface="Comic Sans MS" panose="030F0702030302020204" pitchFamily="66" charset="0"/>
              </a:rPr>
              <a:t>Field Programmable Gate Array (FPGA) devices were introduced by </a:t>
            </a:r>
            <a:r>
              <a:rPr lang="en-US" sz="2400" dirty="0">
                <a:solidFill>
                  <a:srgbClr val="FF0000"/>
                </a:solidFill>
                <a:latin typeface="Comic Sans MS" panose="030F0702030302020204" pitchFamily="66" charset="0"/>
              </a:rPr>
              <a:t>Xilinx</a:t>
            </a:r>
            <a:r>
              <a:rPr lang="en-US" sz="2400" dirty="0">
                <a:latin typeface="Comic Sans MS" panose="030F0702030302020204" pitchFamily="66" charset="0"/>
              </a:rPr>
              <a:t> in the </a:t>
            </a:r>
            <a:r>
              <a:rPr lang="en-US" sz="2400" u="sng" dirty="0">
                <a:latin typeface="Comic Sans MS" panose="030F0702030302020204" pitchFamily="66" charset="0"/>
              </a:rPr>
              <a:t>mid 1980s</a:t>
            </a:r>
            <a:endParaRPr lang="en-US" altLang="zh-TW" sz="2400" u="sng" dirty="0">
              <a:latin typeface="Comic Sans MS" panose="030F0702030302020204" pitchFamily="66" charset="0"/>
              <a:ea typeface="PMingLiU" panose="02020500000000000000" pitchFamily="18" charset="-120"/>
            </a:endParaRPr>
          </a:p>
          <a:p>
            <a:pPr>
              <a:lnSpc>
                <a:spcPct val="120000"/>
              </a:lnSpc>
              <a:spcAft>
                <a:spcPct val="25000"/>
              </a:spcAft>
              <a:defRPr/>
            </a:pPr>
            <a:r>
              <a:rPr lang="en-US" altLang="zh-TW" sz="2400" dirty="0">
                <a:latin typeface="Comic Sans MS" panose="030F0702030302020204" pitchFamily="66" charset="0"/>
                <a:ea typeface="PMingLiU" panose="02020500000000000000" pitchFamily="18" charset="-120"/>
              </a:rPr>
              <a:t>FPGA is a </a:t>
            </a:r>
            <a:r>
              <a:rPr lang="en-US" altLang="zh-TW" sz="2400" dirty="0">
                <a:solidFill>
                  <a:srgbClr val="FF0000"/>
                </a:solidFill>
                <a:latin typeface="Comic Sans MS" panose="030F0702030302020204" pitchFamily="66" charset="0"/>
                <a:ea typeface="PMingLiU" panose="02020500000000000000" pitchFamily="18" charset="-120"/>
              </a:rPr>
              <a:t>VLSI circuit </a:t>
            </a:r>
            <a:r>
              <a:rPr lang="en-US" altLang="zh-TW" sz="2400" dirty="0">
                <a:latin typeface="Comic Sans MS" panose="030F0702030302020204" pitchFamily="66" charset="0"/>
                <a:ea typeface="PMingLiU" panose="02020500000000000000" pitchFamily="18" charset="-120"/>
              </a:rPr>
              <a:t>that can be programmed in the user’s location.</a:t>
            </a:r>
          </a:p>
          <a:p>
            <a:pPr>
              <a:lnSpc>
                <a:spcPct val="120000"/>
              </a:lnSpc>
              <a:spcAft>
                <a:spcPct val="25000"/>
              </a:spcAft>
              <a:defRPr/>
            </a:pPr>
            <a:r>
              <a:rPr lang="en-US" altLang="zh-TW" sz="2400" dirty="0">
                <a:latin typeface="Comic Sans MS" panose="030F0702030302020204" pitchFamily="66" charset="0"/>
                <a:ea typeface="PMingLiU" panose="02020500000000000000" pitchFamily="18" charset="-120"/>
              </a:rPr>
              <a:t>A </a:t>
            </a:r>
            <a:r>
              <a:rPr lang="en-US" altLang="zh-TW" sz="2400" dirty="0">
                <a:solidFill>
                  <a:srgbClr val="15E337"/>
                </a:solidFill>
                <a:latin typeface="Comic Sans MS" panose="030F0702030302020204" pitchFamily="66" charset="0"/>
                <a:ea typeface="PMingLiU" panose="02020500000000000000" pitchFamily="18" charset="-120"/>
              </a:rPr>
              <a:t>typical FPGA logic block consists of </a:t>
            </a:r>
            <a:r>
              <a:rPr lang="en-US" altLang="zh-TW" sz="2400" dirty="0">
                <a:solidFill>
                  <a:schemeClr val="tx2">
                    <a:lumMod val="60000"/>
                    <a:lumOff val="40000"/>
                  </a:schemeClr>
                </a:solidFill>
                <a:latin typeface="Comic Sans MS" panose="030F0702030302020204" pitchFamily="66" charset="0"/>
                <a:ea typeface="PMingLiU" panose="02020500000000000000" pitchFamily="18" charset="-120"/>
              </a:rPr>
              <a:t>look-up tables</a:t>
            </a:r>
            <a:r>
              <a:rPr lang="en-US" altLang="zh-TW" sz="2400" dirty="0">
                <a:latin typeface="Comic Sans MS" panose="030F0702030302020204" pitchFamily="66" charset="0"/>
                <a:ea typeface="PMingLiU" panose="02020500000000000000" pitchFamily="18" charset="-120"/>
              </a:rPr>
              <a:t>, </a:t>
            </a:r>
            <a:r>
              <a:rPr lang="en-US" altLang="zh-TW" sz="2400" dirty="0">
                <a:solidFill>
                  <a:schemeClr val="tx2">
                    <a:lumMod val="60000"/>
                    <a:lumOff val="40000"/>
                  </a:schemeClr>
                </a:solidFill>
                <a:latin typeface="Comic Sans MS" panose="030F0702030302020204" pitchFamily="66" charset="0"/>
                <a:ea typeface="PMingLiU" panose="02020500000000000000" pitchFamily="18" charset="-120"/>
              </a:rPr>
              <a:t>multiplexers</a:t>
            </a:r>
            <a:r>
              <a:rPr lang="en-US" altLang="zh-TW" sz="2400" dirty="0">
                <a:latin typeface="Comic Sans MS" panose="030F0702030302020204" pitchFamily="66" charset="0"/>
                <a:ea typeface="PMingLiU" panose="02020500000000000000" pitchFamily="18" charset="-120"/>
              </a:rPr>
              <a:t>, </a:t>
            </a:r>
            <a:r>
              <a:rPr lang="en-US" altLang="zh-TW" sz="2400" dirty="0">
                <a:solidFill>
                  <a:schemeClr val="tx2">
                    <a:lumMod val="60000"/>
                    <a:lumOff val="40000"/>
                  </a:schemeClr>
                </a:solidFill>
                <a:latin typeface="Comic Sans MS" panose="030F0702030302020204" pitchFamily="66" charset="0"/>
                <a:ea typeface="PMingLiU" panose="02020500000000000000" pitchFamily="18" charset="-120"/>
              </a:rPr>
              <a:t>gates</a:t>
            </a:r>
            <a:r>
              <a:rPr lang="en-US" altLang="zh-TW" sz="2400" dirty="0">
                <a:latin typeface="Comic Sans MS" panose="030F0702030302020204" pitchFamily="66" charset="0"/>
                <a:ea typeface="PMingLiU" panose="02020500000000000000" pitchFamily="18" charset="-120"/>
              </a:rPr>
              <a:t>, and </a:t>
            </a:r>
            <a:r>
              <a:rPr lang="en-US" altLang="zh-TW" sz="2400" dirty="0">
                <a:solidFill>
                  <a:schemeClr val="tx2">
                    <a:lumMod val="60000"/>
                    <a:lumOff val="40000"/>
                  </a:schemeClr>
                </a:solidFill>
                <a:latin typeface="Comic Sans MS" panose="030F0702030302020204" pitchFamily="66" charset="0"/>
                <a:ea typeface="PMingLiU" panose="02020500000000000000" pitchFamily="18" charset="-120"/>
              </a:rPr>
              <a:t>flip-flops</a:t>
            </a:r>
            <a:r>
              <a:rPr lang="en-US" altLang="zh-TW" sz="2400" dirty="0">
                <a:latin typeface="Comic Sans MS" panose="030F0702030302020204" pitchFamily="66" charset="0"/>
                <a:ea typeface="PMingLiU" panose="02020500000000000000" pitchFamily="18" charset="-120"/>
              </a:rPr>
              <a:t>.</a:t>
            </a:r>
          </a:p>
          <a:p>
            <a:pPr>
              <a:lnSpc>
                <a:spcPct val="120000"/>
              </a:lnSpc>
              <a:spcAft>
                <a:spcPct val="25000"/>
              </a:spcAft>
              <a:defRPr/>
            </a:pPr>
            <a:r>
              <a:rPr lang="en-US" altLang="zh-TW" sz="2400" dirty="0">
                <a:latin typeface="Comic Sans MS" panose="030F0702030302020204" pitchFamily="66" charset="0"/>
                <a:ea typeface="PMingLiU" panose="02020500000000000000" pitchFamily="18" charset="-120"/>
              </a:rPr>
              <a:t>Look-up table is a </a:t>
            </a:r>
            <a:r>
              <a:rPr lang="en-US" altLang="zh-TW" sz="2400" u="sng" dirty="0">
                <a:latin typeface="Comic Sans MS" panose="030F0702030302020204" pitchFamily="66" charset="0"/>
                <a:ea typeface="PMingLiU" panose="02020500000000000000" pitchFamily="18" charset="-120"/>
              </a:rPr>
              <a:t>truth table </a:t>
            </a:r>
            <a:r>
              <a:rPr lang="en-US" altLang="zh-TW" sz="2400" dirty="0">
                <a:latin typeface="Comic Sans MS" panose="030F0702030302020204" pitchFamily="66" charset="0"/>
                <a:ea typeface="PMingLiU" panose="02020500000000000000" pitchFamily="18" charset="-120"/>
              </a:rPr>
              <a:t>stored in a SRAM and provides the combinational circuit functions for the logic block.</a:t>
            </a:r>
          </a:p>
          <a:p>
            <a:pPr>
              <a:defRPr/>
            </a:pPr>
            <a:r>
              <a:rPr lang="en-US" sz="2400" dirty="0">
                <a:latin typeface="Comic Sans MS" panose="030F0702030302020204" pitchFamily="66" charset="0"/>
              </a:rPr>
              <a:t>Companies manufacture FPGAs: Xilinx, Altera, </a:t>
            </a:r>
            <a:r>
              <a:rPr lang="en-US" sz="2400" dirty="0" err="1">
                <a:latin typeface="Comic Sans MS" panose="030F0702030302020204" pitchFamily="66" charset="0"/>
              </a:rPr>
              <a:t>Actel</a:t>
            </a:r>
            <a:r>
              <a:rPr lang="en-US" sz="2400" dirty="0">
                <a:latin typeface="Comic Sans MS" panose="030F0702030302020204" pitchFamily="66" charset="0"/>
              </a:rPr>
              <a:t> </a:t>
            </a:r>
            <a:r>
              <a:rPr lang="en-US" sz="2400" dirty="0" err="1">
                <a:latin typeface="Comic Sans MS" panose="030F0702030302020204" pitchFamily="66" charset="0"/>
              </a:rPr>
              <a:t>QuickLogic</a:t>
            </a:r>
            <a:r>
              <a:rPr lang="en-US" sz="2400" dirty="0">
                <a:latin typeface="Comic Sans MS" panose="030F0702030302020204" pitchFamily="66" charset="0"/>
              </a:rPr>
              <a:t>, Atmel, etc.</a:t>
            </a:r>
            <a:endParaRPr lang="en-US" altLang="zh-TW" sz="2400" dirty="0">
              <a:latin typeface="Comic Sans MS" panose="030F0702030302020204" pitchFamily="66" charset="0"/>
              <a:ea typeface="PMingLiU" panose="02020500000000000000" pitchFamily="18" charset="-120"/>
            </a:endParaRPr>
          </a:p>
        </p:txBody>
      </p:sp>
      <p:sp>
        <p:nvSpPr>
          <p:cNvPr id="2" name="Slide Number Placeholder 1"/>
          <p:cNvSpPr>
            <a:spLocks noGrp="1"/>
          </p:cNvSpPr>
          <p:nvPr>
            <p:ph type="sldNum" sz="quarter" idx="12"/>
          </p:nvPr>
        </p:nvSpPr>
        <p:spPr/>
        <p:txBody>
          <a:bodyPr/>
          <a:lstStyle/>
          <a:p>
            <a:fld id="{5A81485A-01B8-4054-A537-7FB3100B64ED}" type="slidenum">
              <a:rPr lang="en-US" smtClean="0"/>
              <a:t>59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5" presetClass="entr" presetSubtype="0" fill="hold" nodeType="clickEffect">
                                  <p:stCondLst>
                                    <p:cond delay="0"/>
                                  </p:stCondLst>
                                  <p:childTnLst>
                                    <p:set>
                                      <p:cBhvr>
                                        <p:cTn id="6" dur="1" fill="hold">
                                          <p:stCondLst>
                                            <p:cond delay="0"/>
                                          </p:stCondLst>
                                        </p:cTn>
                                        <p:tgtEl>
                                          <p:spTgt spid="115715">
                                            <p:txEl>
                                              <p:pRg st="0" end="0"/>
                                            </p:txEl>
                                          </p:spTgt>
                                        </p:tgtEl>
                                        <p:attrNameLst>
                                          <p:attrName>style.visibility</p:attrName>
                                        </p:attrNameLst>
                                      </p:cBhvr>
                                      <p:to>
                                        <p:strVal val="visible"/>
                                      </p:to>
                                    </p:set>
                                    <p:anim calcmode="lin" valueType="num">
                                      <p:cBhvr>
                                        <p:cTn id="7" dur="1000" fill="hold"/>
                                        <p:tgtEl>
                                          <p:spTgt spid="11571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11571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115715">
                                            <p:txEl>
                                              <p:pRg st="0" end="0"/>
                                            </p:txEl>
                                          </p:spTgt>
                                        </p:tgtEl>
                                        <p:attrNameLst>
                                          <p:attrName>ppt_x</p:attrName>
                                        </p:attrNameLst>
                                      </p:cBhvr>
                                      <p:tavLst>
                                        <p:tav tm="0" fmla="#ppt_x+(cos(-2*pi*(1-$))*-#ppt_x-sin(-2*pi*(1-$))*(1-#ppt_y))*(1-$)">
                                          <p:val>
                                            <p:fltVal val="0"/>
                                          </p:val>
                                        </p:tav>
                                        <p:tav tm="100000">
                                          <p:val>
                                            <p:fltVal val="1"/>
                                          </p:val>
                                        </p:tav>
                                      </p:tavLst>
                                    </p:anim>
                                    <p:anim calcmode="lin" valueType="num">
                                      <p:cBhvr>
                                        <p:cTn id="10" dur="1000" fill="hold"/>
                                        <p:tgtEl>
                                          <p:spTgt spid="115715">
                                            <p:txEl>
                                              <p:pRg st="0" end="0"/>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1" fill="hold" nodeType="clickPar">
                      <p:stCondLst>
                        <p:cond delay="indefinite"/>
                      </p:stCondLst>
                      <p:childTnLst>
                        <p:par>
                          <p:cTn id="12" fill="hold" nodeType="withGroup">
                            <p:stCondLst>
                              <p:cond delay="0"/>
                            </p:stCondLst>
                            <p:childTnLst>
                              <p:par>
                                <p:cTn id="13" presetID="15" presetClass="entr" presetSubtype="0" fill="hold" nodeType="clickEffect">
                                  <p:stCondLst>
                                    <p:cond delay="0"/>
                                  </p:stCondLst>
                                  <p:childTnLst>
                                    <p:set>
                                      <p:cBhvr>
                                        <p:cTn id="14" dur="1" fill="hold">
                                          <p:stCondLst>
                                            <p:cond delay="0"/>
                                          </p:stCondLst>
                                        </p:cTn>
                                        <p:tgtEl>
                                          <p:spTgt spid="115715">
                                            <p:txEl>
                                              <p:pRg st="1" end="1"/>
                                            </p:txEl>
                                          </p:spTgt>
                                        </p:tgtEl>
                                        <p:attrNameLst>
                                          <p:attrName>style.visibility</p:attrName>
                                        </p:attrNameLst>
                                      </p:cBhvr>
                                      <p:to>
                                        <p:strVal val="visible"/>
                                      </p:to>
                                    </p:set>
                                    <p:anim calcmode="lin" valueType="num">
                                      <p:cBhvr>
                                        <p:cTn id="15" dur="1000" fill="hold"/>
                                        <p:tgtEl>
                                          <p:spTgt spid="11571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11571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115715">
                                            <p:txEl>
                                              <p:pRg st="1" end="1"/>
                                            </p:txEl>
                                          </p:spTgt>
                                        </p:tgtEl>
                                        <p:attrNameLst>
                                          <p:attrName>ppt_x</p:attrName>
                                        </p:attrNameLst>
                                      </p:cBhvr>
                                      <p:tavLst>
                                        <p:tav tm="0" fmla="#ppt_x+(cos(-2*pi*(1-$))*-#ppt_x-sin(-2*pi*(1-$))*(1-#ppt_y))*(1-$)">
                                          <p:val>
                                            <p:fltVal val="0"/>
                                          </p:val>
                                        </p:tav>
                                        <p:tav tm="100000">
                                          <p:val>
                                            <p:fltVal val="1"/>
                                          </p:val>
                                        </p:tav>
                                      </p:tavLst>
                                    </p:anim>
                                    <p:anim calcmode="lin" valueType="num">
                                      <p:cBhvr>
                                        <p:cTn id="18" dur="1000" fill="hold"/>
                                        <p:tgtEl>
                                          <p:spTgt spid="115715">
                                            <p:txEl>
                                              <p:pRg st="1" end="1"/>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15" presetClass="entr" presetSubtype="0" fill="hold" nodeType="clickEffect">
                                  <p:stCondLst>
                                    <p:cond delay="0"/>
                                  </p:stCondLst>
                                  <p:childTnLst>
                                    <p:set>
                                      <p:cBhvr>
                                        <p:cTn id="22" dur="1" fill="hold">
                                          <p:stCondLst>
                                            <p:cond delay="0"/>
                                          </p:stCondLst>
                                        </p:cTn>
                                        <p:tgtEl>
                                          <p:spTgt spid="115715">
                                            <p:txEl>
                                              <p:pRg st="2" end="2"/>
                                            </p:txEl>
                                          </p:spTgt>
                                        </p:tgtEl>
                                        <p:attrNameLst>
                                          <p:attrName>style.visibility</p:attrName>
                                        </p:attrNameLst>
                                      </p:cBhvr>
                                      <p:to>
                                        <p:strVal val="visible"/>
                                      </p:to>
                                    </p:set>
                                    <p:anim calcmode="lin" valueType="num">
                                      <p:cBhvr>
                                        <p:cTn id="23" dur="1000" fill="hold"/>
                                        <p:tgtEl>
                                          <p:spTgt spid="11571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11571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115715">
                                            <p:txEl>
                                              <p:pRg st="2" end="2"/>
                                            </p:txEl>
                                          </p:spTgt>
                                        </p:tgtEl>
                                        <p:attrNameLst>
                                          <p:attrName>ppt_x</p:attrName>
                                        </p:attrNameLst>
                                      </p:cBhvr>
                                      <p:tavLst>
                                        <p:tav tm="0" fmla="#ppt_x+(cos(-2*pi*(1-$))*-#ppt_x-sin(-2*pi*(1-$))*(1-#ppt_y))*(1-$)">
                                          <p:val>
                                            <p:fltVal val="0"/>
                                          </p:val>
                                        </p:tav>
                                        <p:tav tm="100000">
                                          <p:val>
                                            <p:fltVal val="1"/>
                                          </p:val>
                                        </p:tav>
                                      </p:tavLst>
                                    </p:anim>
                                    <p:anim calcmode="lin" valueType="num">
                                      <p:cBhvr>
                                        <p:cTn id="26" dur="1000" fill="hold"/>
                                        <p:tgtEl>
                                          <p:spTgt spid="115715">
                                            <p:txEl>
                                              <p:pRg st="2" end="2"/>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15" presetClass="entr" presetSubtype="0" fill="hold" nodeType="clickEffect">
                                  <p:stCondLst>
                                    <p:cond delay="0"/>
                                  </p:stCondLst>
                                  <p:childTnLst>
                                    <p:set>
                                      <p:cBhvr>
                                        <p:cTn id="30" dur="1" fill="hold">
                                          <p:stCondLst>
                                            <p:cond delay="0"/>
                                          </p:stCondLst>
                                        </p:cTn>
                                        <p:tgtEl>
                                          <p:spTgt spid="115715">
                                            <p:txEl>
                                              <p:pRg st="3" end="3"/>
                                            </p:txEl>
                                          </p:spTgt>
                                        </p:tgtEl>
                                        <p:attrNameLst>
                                          <p:attrName>style.visibility</p:attrName>
                                        </p:attrNameLst>
                                      </p:cBhvr>
                                      <p:to>
                                        <p:strVal val="visible"/>
                                      </p:to>
                                    </p:set>
                                    <p:anim calcmode="lin" valueType="num">
                                      <p:cBhvr>
                                        <p:cTn id="31" dur="1000" fill="hold"/>
                                        <p:tgtEl>
                                          <p:spTgt spid="11571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11571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115715">
                                            <p:txEl>
                                              <p:pRg st="3" end="3"/>
                                            </p:txEl>
                                          </p:spTgt>
                                        </p:tgtEl>
                                        <p:attrNameLst>
                                          <p:attrName>ppt_x</p:attrName>
                                        </p:attrNameLst>
                                      </p:cBhvr>
                                      <p:tavLst>
                                        <p:tav tm="0" fmla="#ppt_x+(cos(-2*pi*(1-$))*-#ppt_x-sin(-2*pi*(1-$))*(1-#ppt_y))*(1-$)">
                                          <p:val>
                                            <p:fltVal val="0"/>
                                          </p:val>
                                        </p:tav>
                                        <p:tav tm="100000">
                                          <p:val>
                                            <p:fltVal val="1"/>
                                          </p:val>
                                        </p:tav>
                                      </p:tavLst>
                                    </p:anim>
                                    <p:anim calcmode="lin" valueType="num">
                                      <p:cBhvr>
                                        <p:cTn id="34" dur="1000" fill="hold"/>
                                        <p:tgtEl>
                                          <p:spTgt spid="115715">
                                            <p:txEl>
                                              <p:pRg st="3" end="3"/>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15" presetClass="entr" presetSubtype="0" fill="hold" nodeType="clickEffect">
                                  <p:stCondLst>
                                    <p:cond delay="0"/>
                                  </p:stCondLst>
                                  <p:childTnLst>
                                    <p:set>
                                      <p:cBhvr>
                                        <p:cTn id="38" dur="1" fill="hold">
                                          <p:stCondLst>
                                            <p:cond delay="0"/>
                                          </p:stCondLst>
                                        </p:cTn>
                                        <p:tgtEl>
                                          <p:spTgt spid="115715">
                                            <p:txEl>
                                              <p:pRg st="4" end="4"/>
                                            </p:txEl>
                                          </p:spTgt>
                                        </p:tgtEl>
                                        <p:attrNameLst>
                                          <p:attrName>style.visibility</p:attrName>
                                        </p:attrNameLst>
                                      </p:cBhvr>
                                      <p:to>
                                        <p:strVal val="visible"/>
                                      </p:to>
                                    </p:set>
                                    <p:anim calcmode="lin" valueType="num">
                                      <p:cBhvr>
                                        <p:cTn id="39" dur="1000" fill="hold"/>
                                        <p:tgtEl>
                                          <p:spTgt spid="115715">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115715">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115715">
                                            <p:txEl>
                                              <p:pRg st="4" end="4"/>
                                            </p:txEl>
                                          </p:spTgt>
                                        </p:tgtEl>
                                        <p:attrNameLst>
                                          <p:attrName>ppt_x</p:attrName>
                                        </p:attrNameLst>
                                      </p:cBhvr>
                                      <p:tavLst>
                                        <p:tav tm="0" fmla="#ppt_x+(cos(-2*pi*(1-$))*-#ppt_x-sin(-2*pi*(1-$))*(1-#ppt_y))*(1-$)">
                                          <p:val>
                                            <p:fltVal val="0"/>
                                          </p:val>
                                        </p:tav>
                                        <p:tav tm="100000">
                                          <p:val>
                                            <p:fltVal val="1"/>
                                          </p:val>
                                        </p:tav>
                                      </p:tavLst>
                                    </p:anim>
                                    <p:anim calcmode="lin" valueType="num">
                                      <p:cBhvr>
                                        <p:cTn id="42" dur="1000" fill="hold"/>
                                        <p:tgtEl>
                                          <p:spTgt spid="115715">
                                            <p:txEl>
                                              <p:pRg st="4" end="4"/>
                                            </p:txEl>
                                          </p:spTgt>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D4CB0FA5-2E2E-428F-921F-B140A6C6749F}"/>
              </a:ext>
            </a:extLst>
          </p:cNvPr>
          <p:cNvSpPr>
            <a:spLocks noGrp="1"/>
          </p:cNvSpPr>
          <p:nvPr>
            <p:ph type="title"/>
          </p:nvPr>
        </p:nvSpPr>
        <p:spPr/>
        <p:txBody>
          <a:bodyPr/>
          <a:lstStyle/>
          <a:p>
            <a:pPr algn="ctr"/>
            <a:r>
              <a:rPr lang="en-US" altLang="en-US" dirty="0">
                <a:latin typeface="Comic Sans MS" panose="030F0702030302020204" pitchFamily="66" charset="0"/>
              </a:rPr>
              <a:t>History of PLDs (III)</a:t>
            </a:r>
          </a:p>
        </p:txBody>
      </p:sp>
      <p:sp>
        <p:nvSpPr>
          <p:cNvPr id="23555" name="Content Placeholder 2">
            <a:extLst>
              <a:ext uri="{FF2B5EF4-FFF2-40B4-BE49-F238E27FC236}">
                <a16:creationId xmlns:a16="http://schemas.microsoft.com/office/drawing/2014/main" id="{045EE58F-4631-4AEE-BCF3-F30AE1D9797E}"/>
              </a:ext>
            </a:extLst>
          </p:cNvPr>
          <p:cNvSpPr>
            <a:spLocks noGrp="1"/>
          </p:cNvSpPr>
          <p:nvPr>
            <p:ph idx="1"/>
          </p:nvPr>
        </p:nvSpPr>
        <p:spPr/>
        <p:txBody>
          <a:bodyPr/>
          <a:lstStyle/>
          <a:p>
            <a:pPr>
              <a:defRPr/>
            </a:pPr>
            <a:r>
              <a:rPr lang="en-US" sz="2400" dirty="0">
                <a:latin typeface="Comic Sans MS" panose="030F0702030302020204" pitchFamily="66" charset="0"/>
              </a:rPr>
              <a:t>Later, </a:t>
            </a:r>
            <a:r>
              <a:rPr lang="en-US" sz="2400" dirty="0">
                <a:solidFill>
                  <a:schemeClr val="tx2">
                    <a:lumMod val="60000"/>
                    <a:lumOff val="40000"/>
                  </a:schemeClr>
                </a:solidFill>
                <a:latin typeface="Comic Sans MS" panose="030F0702030302020204" pitchFamily="66" charset="0"/>
              </a:rPr>
              <a:t>several GAL devices</a:t>
            </a:r>
            <a:r>
              <a:rPr lang="en-US" sz="2400" dirty="0">
                <a:latin typeface="Comic Sans MS" panose="030F0702030302020204" pitchFamily="66" charset="0"/>
              </a:rPr>
              <a:t> were fabricated on the same chip, using a more sophisticated </a:t>
            </a:r>
            <a:r>
              <a:rPr lang="en-US" sz="2400" dirty="0">
                <a:solidFill>
                  <a:schemeClr val="tx2">
                    <a:lumMod val="60000"/>
                    <a:lumOff val="40000"/>
                  </a:schemeClr>
                </a:solidFill>
                <a:latin typeface="Comic Sans MS" panose="030F0702030302020204" pitchFamily="66" charset="0"/>
              </a:rPr>
              <a:t>routing scheme</a:t>
            </a:r>
            <a:r>
              <a:rPr lang="en-US" sz="2400" dirty="0">
                <a:latin typeface="Comic Sans MS" panose="030F0702030302020204" pitchFamily="66" charset="0"/>
              </a:rPr>
              <a:t>, more advanced silicon technology, and several additional features</a:t>
            </a:r>
          </a:p>
          <a:p>
            <a:pPr>
              <a:defRPr/>
            </a:pPr>
            <a:r>
              <a:rPr lang="en-US" sz="2400" dirty="0">
                <a:latin typeface="Comic Sans MS" panose="030F0702030302020204" pitchFamily="66" charset="0"/>
              </a:rPr>
              <a:t>This approach became known as </a:t>
            </a:r>
            <a:r>
              <a:rPr lang="en-US" sz="2400" dirty="0">
                <a:solidFill>
                  <a:srgbClr val="FF0000"/>
                </a:solidFill>
                <a:latin typeface="Comic Sans MS" panose="030F0702030302020204" pitchFamily="66" charset="0"/>
              </a:rPr>
              <a:t>CPLD</a:t>
            </a:r>
            <a:r>
              <a:rPr lang="en-US" sz="2400" dirty="0">
                <a:latin typeface="Comic Sans MS" panose="030F0702030302020204" pitchFamily="66" charset="0"/>
              </a:rPr>
              <a:t> (Complex PLD).</a:t>
            </a:r>
          </a:p>
          <a:p>
            <a:pPr>
              <a:defRPr/>
            </a:pPr>
            <a:r>
              <a:rPr lang="en-US" sz="2400" dirty="0">
                <a:latin typeface="Comic Sans MS" panose="030F0702030302020204" pitchFamily="66" charset="0"/>
              </a:rPr>
              <a:t>CPLDs are currently very popular due to their </a:t>
            </a:r>
            <a:r>
              <a:rPr lang="en-US" sz="2400" dirty="0">
                <a:solidFill>
                  <a:srgbClr val="008000"/>
                </a:solidFill>
                <a:latin typeface="Comic Sans MS" panose="030F0702030302020204" pitchFamily="66" charset="0"/>
              </a:rPr>
              <a:t>high density</a:t>
            </a:r>
            <a:r>
              <a:rPr lang="en-US" sz="2400" dirty="0">
                <a:latin typeface="Comic Sans MS" panose="030F0702030302020204" pitchFamily="66" charset="0"/>
              </a:rPr>
              <a:t>, </a:t>
            </a:r>
            <a:r>
              <a:rPr lang="en-US" sz="2400" dirty="0">
                <a:solidFill>
                  <a:srgbClr val="008000"/>
                </a:solidFill>
                <a:latin typeface="Comic Sans MS" panose="030F0702030302020204" pitchFamily="66" charset="0"/>
              </a:rPr>
              <a:t>high performance</a:t>
            </a:r>
            <a:r>
              <a:rPr lang="en-US" sz="2400" dirty="0">
                <a:latin typeface="Comic Sans MS" panose="030F0702030302020204" pitchFamily="66" charset="0"/>
              </a:rPr>
              <a:t>, and </a:t>
            </a:r>
            <a:r>
              <a:rPr lang="en-US" sz="2400" dirty="0">
                <a:solidFill>
                  <a:srgbClr val="008000"/>
                </a:solidFill>
                <a:latin typeface="Comic Sans MS" panose="030F0702030302020204" pitchFamily="66" charset="0"/>
              </a:rPr>
              <a:t>low cost</a:t>
            </a:r>
          </a:p>
          <a:p>
            <a:pPr>
              <a:defRPr/>
            </a:pPr>
            <a:r>
              <a:rPr lang="en-US" sz="2400" dirty="0">
                <a:latin typeface="Comic Sans MS" panose="030F0702030302020204" pitchFamily="66" charset="0"/>
              </a:rPr>
              <a:t>Finally, in the </a:t>
            </a:r>
            <a:r>
              <a:rPr lang="en-US" sz="2400" u="sng" dirty="0">
                <a:latin typeface="Comic Sans MS" panose="030F0702030302020204" pitchFamily="66" charset="0"/>
              </a:rPr>
              <a:t>mid 1980s</a:t>
            </a:r>
            <a:r>
              <a:rPr lang="en-US" sz="2400" dirty="0">
                <a:latin typeface="Comic Sans MS" panose="030F0702030302020204" pitchFamily="66" charset="0"/>
              </a:rPr>
              <a:t>, </a:t>
            </a:r>
            <a:r>
              <a:rPr lang="en-US" sz="2400" dirty="0">
                <a:solidFill>
                  <a:srgbClr val="0000FF"/>
                </a:solidFill>
                <a:latin typeface="Comic Sans MS" panose="030F0702030302020204" pitchFamily="66" charset="0"/>
              </a:rPr>
              <a:t>FPGAs</a:t>
            </a:r>
            <a:r>
              <a:rPr lang="en-US" sz="2400" dirty="0">
                <a:latin typeface="Comic Sans MS" panose="030F0702030302020204" pitchFamily="66" charset="0"/>
              </a:rPr>
              <a:t> (Field Programmable Gate Arrays) were introduced.</a:t>
            </a:r>
          </a:p>
          <a:p>
            <a:pPr>
              <a:defRPr/>
            </a:pPr>
            <a:r>
              <a:rPr lang="en-US" sz="2400" dirty="0">
                <a:latin typeface="Comic Sans MS" panose="030F0702030302020204" pitchFamily="66" charset="0"/>
              </a:rPr>
              <a:t>FPGAs differ from CPLDs in </a:t>
            </a:r>
            <a:r>
              <a:rPr lang="en-US" sz="2400" u="sng" dirty="0">
                <a:latin typeface="Comic Sans MS" panose="030F0702030302020204" pitchFamily="66" charset="0"/>
              </a:rPr>
              <a:t>architecture</a:t>
            </a:r>
            <a:r>
              <a:rPr lang="en-US" sz="2400" dirty="0">
                <a:latin typeface="Comic Sans MS" panose="030F0702030302020204" pitchFamily="66" charset="0"/>
              </a:rPr>
              <a:t>, </a:t>
            </a:r>
            <a:r>
              <a:rPr lang="en-US" sz="2400" u="sng" dirty="0">
                <a:latin typeface="Comic Sans MS" panose="030F0702030302020204" pitchFamily="66" charset="0"/>
              </a:rPr>
              <a:t>technology</a:t>
            </a:r>
            <a:r>
              <a:rPr lang="en-US" sz="2400" dirty="0">
                <a:latin typeface="Comic Sans MS" panose="030F0702030302020204" pitchFamily="66" charset="0"/>
              </a:rPr>
              <a:t>, </a:t>
            </a:r>
            <a:r>
              <a:rPr lang="en-US" sz="2400" u="sng" dirty="0">
                <a:latin typeface="Comic Sans MS" panose="030F0702030302020204" pitchFamily="66" charset="0"/>
              </a:rPr>
              <a:t>built-in features</a:t>
            </a:r>
            <a:r>
              <a:rPr lang="en-US" sz="2400" dirty="0">
                <a:latin typeface="Comic Sans MS" panose="030F0702030302020204" pitchFamily="66" charset="0"/>
              </a:rPr>
              <a:t>, and </a:t>
            </a:r>
            <a:r>
              <a:rPr lang="en-US" sz="2400" u="sng" dirty="0">
                <a:latin typeface="Comic Sans MS" panose="030F0702030302020204" pitchFamily="66" charset="0"/>
              </a:rPr>
              <a:t>cost</a:t>
            </a:r>
            <a:r>
              <a:rPr lang="en-US" sz="2400" dirty="0">
                <a:latin typeface="Comic Sans MS" panose="030F0702030302020204" pitchFamily="66" charset="0"/>
              </a:rPr>
              <a:t>.</a:t>
            </a:r>
          </a:p>
        </p:txBody>
      </p:sp>
      <p:sp>
        <p:nvSpPr>
          <p:cNvPr id="2" name="Slide Number Placeholder 1"/>
          <p:cNvSpPr>
            <a:spLocks noGrp="1"/>
          </p:cNvSpPr>
          <p:nvPr>
            <p:ph type="sldNum" sz="quarter" idx="12"/>
          </p:nvPr>
        </p:nvSpPr>
        <p:spPr/>
        <p:txBody>
          <a:bodyPr/>
          <a:lstStyle/>
          <a:p>
            <a:fld id="{5A81485A-01B8-4054-A537-7FB3100B64ED}" type="slidenum">
              <a:rPr lang="en-US" smtClean="0"/>
              <a:t>6</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3555">
                                            <p:txEl>
                                              <p:pRg st="3" end="3"/>
                                            </p:txEl>
                                          </p:spTgt>
                                        </p:tgtEl>
                                        <p:attrNameLst>
                                          <p:attrName>style.visibility</p:attrName>
                                        </p:attrNameLst>
                                      </p:cBhvr>
                                      <p:to>
                                        <p:strVal val="visible"/>
                                      </p:to>
                                    </p:set>
                                    <p:anim calcmode="lin" valueType="num">
                                      <p:cBhvr additive="base">
                                        <p:cTn id="25" dur="5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3555">
                                            <p:txEl>
                                              <p:pRg st="4" end="4"/>
                                            </p:txEl>
                                          </p:spTgt>
                                        </p:tgtEl>
                                        <p:attrNameLst>
                                          <p:attrName>style.visibility</p:attrName>
                                        </p:attrNameLst>
                                      </p:cBhvr>
                                      <p:to>
                                        <p:strVal val="visible"/>
                                      </p:to>
                                    </p:set>
                                    <p:anim calcmode="lin" valueType="num">
                                      <p:cBhvr additive="base">
                                        <p:cTn id="31" dur="5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555">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BDB55F6-89AF-4EFF-A49E-6C70575DB954}"/>
              </a:ext>
            </a:extLst>
          </p:cNvPr>
          <p:cNvSpPr>
            <a:spLocks noGrp="1"/>
          </p:cNvSpPr>
          <p:nvPr>
            <p:ph type="title"/>
          </p:nvPr>
        </p:nvSpPr>
        <p:spPr>
          <a:xfrm>
            <a:off x="838200" y="-219076"/>
            <a:ext cx="10515600" cy="1325563"/>
          </a:xfrm>
        </p:spPr>
        <p:txBody>
          <a:bodyPr>
            <a:normAutofit/>
          </a:bodyPr>
          <a:lstStyle/>
          <a:p>
            <a:pPr algn="ctr">
              <a:defRPr/>
            </a:pPr>
            <a:br>
              <a:rPr lang="en-US" dirty="0"/>
            </a:br>
            <a:r>
              <a:rPr lang="en-US" dirty="0">
                <a:latin typeface="Comic Sans MS" panose="030F0702030302020204" pitchFamily="66" charset="0"/>
              </a:rPr>
              <a:t>What's inside an FPGA?</a:t>
            </a:r>
          </a:p>
        </p:txBody>
      </p:sp>
      <p:sp>
        <p:nvSpPr>
          <p:cNvPr id="23555" name="Content Placeholder 2">
            <a:extLst>
              <a:ext uri="{FF2B5EF4-FFF2-40B4-BE49-F238E27FC236}">
                <a16:creationId xmlns:a16="http://schemas.microsoft.com/office/drawing/2014/main" id="{8F21A5D1-1EC9-4B08-AA1F-F13BEBEB7FA2}"/>
              </a:ext>
            </a:extLst>
          </p:cNvPr>
          <p:cNvSpPr>
            <a:spLocks noGrp="1"/>
          </p:cNvSpPr>
          <p:nvPr>
            <p:ph idx="1"/>
          </p:nvPr>
        </p:nvSpPr>
        <p:spPr>
          <a:xfrm>
            <a:off x="369453" y="1555750"/>
            <a:ext cx="12376727" cy="4351338"/>
          </a:xfrm>
        </p:spPr>
        <p:txBody>
          <a:bodyPr/>
          <a:lstStyle/>
          <a:p>
            <a:pPr>
              <a:defRPr/>
            </a:pPr>
            <a:r>
              <a:rPr lang="en-US" sz="2400" dirty="0">
                <a:solidFill>
                  <a:srgbClr val="FF0000"/>
                </a:solidFill>
                <a:latin typeface="Comic Sans MS" panose="030F0702030302020204" pitchFamily="66" charset="0"/>
              </a:rPr>
              <a:t>Programmable logic blocks </a:t>
            </a:r>
            <a:r>
              <a:rPr lang="en-US" sz="2400" dirty="0">
                <a:latin typeface="Comic Sans MS" panose="030F0702030302020204" pitchFamily="66" charset="0"/>
              </a:rPr>
              <a:t>which implement </a:t>
            </a:r>
            <a:r>
              <a:rPr lang="en-US" sz="2400" dirty="0">
                <a:solidFill>
                  <a:schemeClr val="tx2">
                    <a:lumMod val="60000"/>
                    <a:lumOff val="40000"/>
                  </a:schemeClr>
                </a:solidFill>
                <a:latin typeface="Comic Sans MS" panose="030F0702030302020204" pitchFamily="66" charset="0"/>
              </a:rPr>
              <a:t>logic functions</a:t>
            </a:r>
          </a:p>
          <a:p>
            <a:pPr>
              <a:defRPr/>
            </a:pPr>
            <a:r>
              <a:rPr lang="en-US" sz="2400" dirty="0">
                <a:solidFill>
                  <a:srgbClr val="FF0000"/>
                </a:solidFill>
                <a:latin typeface="Comic Sans MS" panose="030F0702030302020204" pitchFamily="66" charset="0"/>
              </a:rPr>
              <a:t>Programmable routing </a:t>
            </a:r>
            <a:r>
              <a:rPr lang="en-US" sz="2400" dirty="0">
                <a:latin typeface="Comic Sans MS" panose="030F0702030302020204" pitchFamily="66" charset="0"/>
              </a:rPr>
              <a:t>that </a:t>
            </a:r>
            <a:r>
              <a:rPr lang="en-US" sz="2400" dirty="0">
                <a:solidFill>
                  <a:schemeClr val="tx2">
                    <a:lumMod val="75000"/>
                  </a:schemeClr>
                </a:solidFill>
                <a:latin typeface="Comic Sans MS" panose="030F0702030302020204" pitchFamily="66" charset="0"/>
              </a:rPr>
              <a:t>connects</a:t>
            </a:r>
            <a:r>
              <a:rPr lang="en-US" sz="2400" dirty="0">
                <a:latin typeface="Comic Sans MS" panose="030F0702030302020204" pitchFamily="66" charset="0"/>
              </a:rPr>
              <a:t> these logic functions</a:t>
            </a:r>
          </a:p>
          <a:p>
            <a:pPr>
              <a:defRPr/>
            </a:pPr>
            <a:r>
              <a:rPr lang="en-US" sz="2400" dirty="0">
                <a:solidFill>
                  <a:srgbClr val="FF0000"/>
                </a:solidFill>
                <a:latin typeface="Comic Sans MS" panose="030F0702030302020204" pitchFamily="66" charset="0"/>
              </a:rPr>
              <a:t>I/O blocks </a:t>
            </a:r>
            <a:r>
              <a:rPr lang="en-US" sz="2400" dirty="0">
                <a:latin typeface="Comic Sans MS" panose="030F0702030302020204" pitchFamily="66" charset="0"/>
              </a:rPr>
              <a:t>that are connected to logic blocks through </a:t>
            </a:r>
            <a:r>
              <a:rPr lang="en-US" sz="2400" u="sng" dirty="0">
                <a:latin typeface="Comic Sans MS" panose="030F0702030302020204" pitchFamily="66" charset="0"/>
              </a:rPr>
              <a:t>routing interconnect</a:t>
            </a:r>
          </a:p>
          <a:p>
            <a:pPr>
              <a:defRPr/>
            </a:pPr>
            <a:r>
              <a:rPr lang="en-US" sz="2400" dirty="0">
                <a:latin typeface="Comic Sans MS" panose="030F0702030302020204" pitchFamily="66" charset="0"/>
              </a:rPr>
              <a:t>Clock resources</a:t>
            </a:r>
          </a:p>
          <a:p>
            <a:pPr>
              <a:defRPr/>
            </a:pPr>
            <a:r>
              <a:rPr lang="en-US" sz="2400" dirty="0">
                <a:latin typeface="Comic Sans MS" panose="030F0702030302020204" pitchFamily="66" charset="0"/>
              </a:rPr>
              <a:t>Extremely </a:t>
            </a:r>
            <a:r>
              <a:rPr lang="en-US" sz="2400" u="sng" dirty="0">
                <a:latin typeface="Comic Sans MS" panose="030F0702030302020204" pitchFamily="66" charset="0"/>
              </a:rPr>
              <a:t>high bandwidth RAM </a:t>
            </a:r>
            <a:r>
              <a:rPr lang="en-US" sz="2400" dirty="0">
                <a:latin typeface="Comic Sans MS" panose="030F0702030302020204" pitchFamily="66" charset="0"/>
              </a:rPr>
              <a:t>(10-100x more bandwidth than a PC)</a:t>
            </a:r>
          </a:p>
          <a:p>
            <a:pPr>
              <a:defRPr/>
            </a:pPr>
            <a:r>
              <a:rPr lang="en-US" sz="2400" dirty="0">
                <a:latin typeface="Comic Sans MS" panose="030F0702030302020204" pitchFamily="66" charset="0"/>
              </a:rPr>
              <a:t>Multiplexer </a:t>
            </a:r>
          </a:p>
          <a:p>
            <a:pPr>
              <a:defRPr/>
            </a:pPr>
            <a:r>
              <a:rPr lang="en-US" sz="2400" dirty="0">
                <a:latin typeface="Comic Sans MS" panose="030F0702030302020204" pitchFamily="66" charset="0"/>
              </a:rPr>
              <a:t>Lots of </a:t>
            </a:r>
            <a:r>
              <a:rPr lang="en-US" sz="2400" u="sng" dirty="0">
                <a:latin typeface="Comic Sans MS" panose="030F0702030302020204" pitchFamily="66" charset="0"/>
              </a:rPr>
              <a:t>wires</a:t>
            </a:r>
            <a:r>
              <a:rPr lang="en-US" sz="2400" dirty="0">
                <a:latin typeface="Comic Sans MS" panose="030F0702030302020204" pitchFamily="66" charset="0"/>
              </a:rPr>
              <a:t> that can be connected in any fashion</a:t>
            </a:r>
          </a:p>
          <a:p>
            <a:pPr>
              <a:defRPr/>
            </a:pPr>
            <a:endParaRPr lang="en-US" sz="2400" dirty="0"/>
          </a:p>
        </p:txBody>
      </p:sp>
      <p:sp>
        <p:nvSpPr>
          <p:cNvPr id="23556" name="Slide Number Placeholder 3">
            <a:extLst>
              <a:ext uri="{FF2B5EF4-FFF2-40B4-BE49-F238E27FC236}">
                <a16:creationId xmlns:a16="http://schemas.microsoft.com/office/drawing/2014/main" id="{58ED314F-0605-49FA-BD68-68C39FE74474}"/>
              </a:ext>
            </a:extLst>
          </p:cNvPr>
          <p:cNvSpPr>
            <a:spLocks noGrp="1"/>
          </p:cNvSpPr>
          <p:nvPr>
            <p:ph type="sldNum" sz="quarter" idx="4294967295"/>
          </p:nvPr>
        </p:nvSpPr>
        <p:spPr bwMode="auto">
          <a:xfrm>
            <a:off x="8077200" y="6356351"/>
            <a:ext cx="2133600" cy="365125"/>
          </a:xfrm>
          <a:prstGeom prst="rect">
            <a:avLst/>
          </a:prstGeom>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fld id="{F760B22D-19CF-4BF4-B3DE-6405C7EC405D}" type="slidenum">
              <a:rPr lang="en-GB" altLang="en-US" sz="1800"/>
              <a:pPr>
                <a:spcBef>
                  <a:spcPct val="0"/>
                </a:spcBef>
                <a:buClrTx/>
                <a:buSzTx/>
                <a:buFontTx/>
                <a:buNone/>
              </a:pPr>
              <a:t>60</a:t>
            </a:fld>
            <a:endParaRPr lang="en-GB" altLang="en-US" sz="18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3555">
                                            <p:txEl>
                                              <p:pRg st="0" end="0"/>
                                            </p:txEl>
                                          </p:spTgt>
                                        </p:tgtEl>
                                        <p:attrNameLst>
                                          <p:attrName>style.visibility</p:attrName>
                                        </p:attrNameLst>
                                      </p:cBhvr>
                                      <p:to>
                                        <p:strVal val="visible"/>
                                      </p:to>
                                    </p:set>
                                    <p:anim calcmode="lin" valueType="num">
                                      <p:cBhvr additive="base">
                                        <p:cTn id="7" dur="500" fill="hold"/>
                                        <p:tgtEl>
                                          <p:spTgt spid="2355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355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3555">
                                            <p:txEl>
                                              <p:pRg st="1" end="1"/>
                                            </p:txEl>
                                          </p:spTgt>
                                        </p:tgtEl>
                                        <p:attrNameLst>
                                          <p:attrName>style.visibility</p:attrName>
                                        </p:attrNameLst>
                                      </p:cBhvr>
                                      <p:to>
                                        <p:strVal val="visible"/>
                                      </p:to>
                                    </p:set>
                                    <p:anim calcmode="lin" valueType="num">
                                      <p:cBhvr additive="base">
                                        <p:cTn id="13" dur="500" fill="hold"/>
                                        <p:tgtEl>
                                          <p:spTgt spid="2355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355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3555">
                                            <p:txEl>
                                              <p:pRg st="2" end="2"/>
                                            </p:txEl>
                                          </p:spTgt>
                                        </p:tgtEl>
                                        <p:attrNameLst>
                                          <p:attrName>style.visibility</p:attrName>
                                        </p:attrNameLst>
                                      </p:cBhvr>
                                      <p:to>
                                        <p:strVal val="visible"/>
                                      </p:to>
                                    </p:set>
                                    <p:anim calcmode="lin" valueType="num">
                                      <p:cBhvr additive="base">
                                        <p:cTn id="19" dur="500" fill="hold"/>
                                        <p:tgtEl>
                                          <p:spTgt spid="2355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355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3555">
                                            <p:txEl>
                                              <p:pRg st="3" end="3"/>
                                            </p:txEl>
                                          </p:spTgt>
                                        </p:tgtEl>
                                        <p:attrNameLst>
                                          <p:attrName>style.visibility</p:attrName>
                                        </p:attrNameLst>
                                      </p:cBhvr>
                                      <p:to>
                                        <p:strVal val="visible"/>
                                      </p:to>
                                    </p:set>
                                    <p:anim calcmode="lin" valueType="num">
                                      <p:cBhvr additive="base">
                                        <p:cTn id="25" dur="500" fill="hold"/>
                                        <p:tgtEl>
                                          <p:spTgt spid="2355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355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23555">
                                            <p:txEl>
                                              <p:pRg st="4" end="4"/>
                                            </p:txEl>
                                          </p:spTgt>
                                        </p:tgtEl>
                                        <p:attrNameLst>
                                          <p:attrName>style.visibility</p:attrName>
                                        </p:attrNameLst>
                                      </p:cBhvr>
                                      <p:to>
                                        <p:strVal val="visible"/>
                                      </p:to>
                                    </p:set>
                                    <p:anim calcmode="lin" valueType="num">
                                      <p:cBhvr additive="base">
                                        <p:cTn id="31" dur="500" fill="hold"/>
                                        <p:tgtEl>
                                          <p:spTgt spid="2355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2355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23555">
                                            <p:txEl>
                                              <p:pRg st="5" end="5"/>
                                            </p:txEl>
                                          </p:spTgt>
                                        </p:tgtEl>
                                        <p:attrNameLst>
                                          <p:attrName>style.visibility</p:attrName>
                                        </p:attrNameLst>
                                      </p:cBhvr>
                                      <p:to>
                                        <p:strVal val="visible"/>
                                      </p:to>
                                    </p:set>
                                    <p:anim calcmode="lin" valueType="num">
                                      <p:cBhvr additive="base">
                                        <p:cTn id="37" dur="500" fill="hold"/>
                                        <p:tgtEl>
                                          <p:spTgt spid="2355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3555">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9" fill="hold" nodeType="clickPar">
                      <p:stCondLst>
                        <p:cond delay="indefinite"/>
                      </p:stCondLst>
                      <p:childTnLst>
                        <p:par>
                          <p:cTn id="40" fill="hold" nodeType="withGroup">
                            <p:stCondLst>
                              <p:cond delay="0"/>
                            </p:stCondLst>
                            <p:childTnLst>
                              <p:par>
                                <p:cTn id="41" presetID="2" presetClass="entr" presetSubtype="4" fill="hold" nodeType="clickEffect">
                                  <p:stCondLst>
                                    <p:cond delay="0"/>
                                  </p:stCondLst>
                                  <p:childTnLst>
                                    <p:set>
                                      <p:cBhvr>
                                        <p:cTn id="42" dur="1" fill="hold">
                                          <p:stCondLst>
                                            <p:cond delay="0"/>
                                          </p:stCondLst>
                                        </p:cTn>
                                        <p:tgtEl>
                                          <p:spTgt spid="23555">
                                            <p:txEl>
                                              <p:pRg st="6" end="6"/>
                                            </p:txEl>
                                          </p:spTgt>
                                        </p:tgtEl>
                                        <p:attrNameLst>
                                          <p:attrName>style.visibility</p:attrName>
                                        </p:attrNameLst>
                                      </p:cBhvr>
                                      <p:to>
                                        <p:strVal val="visible"/>
                                      </p:to>
                                    </p:set>
                                    <p:anim calcmode="lin" valueType="num">
                                      <p:cBhvr additive="base">
                                        <p:cTn id="43" dur="500" fill="hold"/>
                                        <p:tgtEl>
                                          <p:spTgt spid="23555">
                                            <p:txEl>
                                              <p:pRg st="6" end="6"/>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3555">
                                            <p:txEl>
                                              <p:pRg st="6" end="6"/>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2680CCCD-57C0-4C00-AFFD-EEFD3ED231CA}"/>
              </a:ext>
            </a:extLst>
          </p:cNvPr>
          <p:cNvSpPr>
            <a:spLocks noGrp="1"/>
          </p:cNvSpPr>
          <p:nvPr>
            <p:ph type="title"/>
          </p:nvPr>
        </p:nvSpPr>
        <p:spPr>
          <a:xfrm>
            <a:off x="2087418" y="295132"/>
            <a:ext cx="8259762" cy="769937"/>
          </a:xfrm>
        </p:spPr>
        <p:txBody>
          <a:bodyPr/>
          <a:lstStyle/>
          <a:p>
            <a:pPr algn="ctr"/>
            <a:r>
              <a:rPr lang="en-US" altLang="en-US" dirty="0">
                <a:latin typeface="Comic Sans MS" panose="030F0702030302020204" pitchFamily="66" charset="0"/>
              </a:rPr>
              <a:t>Programming Technologies</a:t>
            </a:r>
          </a:p>
        </p:txBody>
      </p:sp>
      <p:sp>
        <p:nvSpPr>
          <p:cNvPr id="24579" name="Content Placeholder 2">
            <a:extLst>
              <a:ext uri="{FF2B5EF4-FFF2-40B4-BE49-F238E27FC236}">
                <a16:creationId xmlns:a16="http://schemas.microsoft.com/office/drawing/2014/main" id="{AA8C7C25-7BB4-4687-B5D3-0ADCBE34719A}"/>
              </a:ext>
            </a:extLst>
          </p:cNvPr>
          <p:cNvSpPr>
            <a:spLocks noGrp="1"/>
          </p:cNvSpPr>
          <p:nvPr>
            <p:ph idx="1"/>
          </p:nvPr>
        </p:nvSpPr>
        <p:spPr>
          <a:xfrm>
            <a:off x="404091" y="1442677"/>
            <a:ext cx="10515600" cy="4351338"/>
          </a:xfrm>
        </p:spPr>
        <p:txBody>
          <a:bodyPr/>
          <a:lstStyle/>
          <a:p>
            <a:r>
              <a:rPr lang="en-US" altLang="en-US" dirty="0">
                <a:latin typeface="Comic Sans MS" panose="030F0702030302020204" pitchFamily="66" charset="0"/>
              </a:rPr>
              <a:t>Some of the well known programming technologies include</a:t>
            </a:r>
          </a:p>
          <a:p>
            <a:pPr lvl="1">
              <a:buFont typeface="Wingdings" panose="05000000000000000000" pitchFamily="2" charset="2"/>
              <a:buChar char="Ø"/>
            </a:pPr>
            <a:r>
              <a:rPr lang="en-US" altLang="en-US" dirty="0">
                <a:latin typeface="Comic Sans MS" panose="030F0702030302020204" pitchFamily="66" charset="0"/>
              </a:rPr>
              <a:t>Static Memory (SRAM)</a:t>
            </a:r>
          </a:p>
          <a:p>
            <a:pPr lvl="1">
              <a:buFont typeface="Wingdings" panose="05000000000000000000" pitchFamily="2" charset="2"/>
              <a:buChar char="Ø"/>
            </a:pPr>
            <a:r>
              <a:rPr lang="en-US" altLang="en-US" dirty="0">
                <a:latin typeface="Comic Sans MS" panose="030F0702030302020204" pitchFamily="66" charset="0"/>
              </a:rPr>
              <a:t>Flash memory</a:t>
            </a:r>
          </a:p>
          <a:p>
            <a:pPr lvl="1">
              <a:buFont typeface="Wingdings" panose="05000000000000000000" pitchFamily="2" charset="2"/>
              <a:buChar char="Ø"/>
            </a:pPr>
            <a:r>
              <a:rPr lang="en-US" altLang="en-US" dirty="0">
                <a:latin typeface="Comic Sans MS" panose="030F0702030302020204" pitchFamily="66" charset="0"/>
              </a:rPr>
              <a:t>Anti-fuse </a:t>
            </a:r>
          </a:p>
        </p:txBody>
      </p:sp>
      <p:sp>
        <p:nvSpPr>
          <p:cNvPr id="2" name="Slide Number Placeholder 1"/>
          <p:cNvSpPr>
            <a:spLocks noGrp="1"/>
          </p:cNvSpPr>
          <p:nvPr>
            <p:ph type="sldNum" sz="quarter" idx="12"/>
          </p:nvPr>
        </p:nvSpPr>
        <p:spPr/>
        <p:txBody>
          <a:bodyPr/>
          <a:lstStyle/>
          <a:p>
            <a:fld id="{5A81485A-01B8-4054-A537-7FB3100B64ED}" type="slidenum">
              <a:rPr lang="en-US" smtClean="0"/>
              <a:t>61</a:t>
            </a:fld>
            <a:endParaRPr lang="en-US"/>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a:extLst>
              <a:ext uri="{FF2B5EF4-FFF2-40B4-BE49-F238E27FC236}">
                <a16:creationId xmlns:a16="http://schemas.microsoft.com/office/drawing/2014/main" id="{4F446247-BECF-4D07-A4AB-4743C8281B7F}"/>
              </a:ext>
            </a:extLst>
          </p:cNvPr>
          <p:cNvSpPr>
            <a:spLocks noGrp="1"/>
          </p:cNvSpPr>
          <p:nvPr>
            <p:ph type="title"/>
          </p:nvPr>
        </p:nvSpPr>
        <p:spPr>
          <a:xfrm>
            <a:off x="2051196" y="322912"/>
            <a:ext cx="8259762" cy="708025"/>
          </a:xfrm>
        </p:spPr>
        <p:txBody>
          <a:bodyPr/>
          <a:lstStyle/>
          <a:p>
            <a:pPr algn="ctr"/>
            <a:r>
              <a:rPr lang="en-US" altLang="en-US" sz="4000" dirty="0">
                <a:latin typeface="Comic Sans MS" panose="030F0702030302020204" pitchFamily="66" charset="0"/>
              </a:rPr>
              <a:t>Programming Technologies (II)</a:t>
            </a:r>
          </a:p>
        </p:txBody>
      </p:sp>
      <p:sp>
        <p:nvSpPr>
          <p:cNvPr id="25603" name="Content Placeholder 2">
            <a:extLst>
              <a:ext uri="{FF2B5EF4-FFF2-40B4-BE49-F238E27FC236}">
                <a16:creationId xmlns:a16="http://schemas.microsoft.com/office/drawing/2014/main" id="{B5D400B0-694A-4B39-83C0-41C44E60E8BB}"/>
              </a:ext>
            </a:extLst>
          </p:cNvPr>
          <p:cNvSpPr>
            <a:spLocks noGrp="1"/>
          </p:cNvSpPr>
          <p:nvPr>
            <p:ph idx="1"/>
          </p:nvPr>
        </p:nvSpPr>
        <p:spPr>
          <a:xfrm>
            <a:off x="333304" y="1354570"/>
            <a:ext cx="11695546" cy="4351338"/>
          </a:xfrm>
        </p:spPr>
        <p:txBody>
          <a:bodyPr>
            <a:normAutofit lnSpcReduction="10000"/>
          </a:bodyPr>
          <a:lstStyle/>
          <a:p>
            <a:pPr>
              <a:defRPr/>
            </a:pPr>
            <a:r>
              <a:rPr lang="en-US" b="1" dirty="0">
                <a:latin typeface="Comic Sans MS" panose="030F0702030302020204" pitchFamily="66" charset="0"/>
              </a:rPr>
              <a:t>Static memory</a:t>
            </a:r>
          </a:p>
          <a:p>
            <a:pPr lvl="1">
              <a:defRPr/>
            </a:pPr>
            <a:r>
              <a:rPr lang="en-US" dirty="0">
                <a:latin typeface="Comic Sans MS" panose="030F0702030302020204" pitchFamily="66" charset="0"/>
              </a:rPr>
              <a:t>Most commercial vendors use </a:t>
            </a:r>
            <a:r>
              <a:rPr lang="en-US" dirty="0">
                <a:solidFill>
                  <a:srgbClr val="0000FF"/>
                </a:solidFill>
                <a:latin typeface="Comic Sans MS" panose="030F0702030302020204" pitchFamily="66" charset="0"/>
              </a:rPr>
              <a:t>static memory </a:t>
            </a:r>
            <a:r>
              <a:rPr lang="en-US" dirty="0">
                <a:latin typeface="Comic Sans MS" panose="030F0702030302020204" pitchFamily="66" charset="0"/>
              </a:rPr>
              <a:t>(SRAM) based</a:t>
            </a:r>
          </a:p>
          <a:p>
            <a:pPr lvl="1">
              <a:defRPr/>
            </a:pPr>
            <a:r>
              <a:rPr lang="en-US" dirty="0">
                <a:latin typeface="Comic Sans MS" panose="030F0702030302020204" pitchFamily="66" charset="0"/>
              </a:rPr>
              <a:t>SRAM cells are mainly used for following purposes:</a:t>
            </a:r>
          </a:p>
          <a:p>
            <a:pPr lvl="2">
              <a:buFont typeface="Wingdings" panose="05000000000000000000" pitchFamily="2" charset="2"/>
              <a:buChar char="Ø"/>
              <a:defRPr/>
            </a:pPr>
            <a:r>
              <a:rPr lang="en-US" dirty="0">
                <a:latin typeface="Comic Sans MS" panose="030F0702030302020204" pitchFamily="66" charset="0"/>
              </a:rPr>
              <a:t>To program the </a:t>
            </a:r>
            <a:r>
              <a:rPr lang="en-US" u="sng" dirty="0">
                <a:latin typeface="Comic Sans MS" panose="030F0702030302020204" pitchFamily="66" charset="0"/>
              </a:rPr>
              <a:t>routing interconnect </a:t>
            </a:r>
            <a:r>
              <a:rPr lang="en-US" dirty="0">
                <a:latin typeface="Comic Sans MS" panose="030F0702030302020204" pitchFamily="66" charset="0"/>
              </a:rPr>
              <a:t>of FPGAs which are generally steered by </a:t>
            </a:r>
            <a:r>
              <a:rPr lang="en-US" dirty="0">
                <a:solidFill>
                  <a:schemeClr val="tx2">
                    <a:lumMod val="75000"/>
                  </a:schemeClr>
                </a:solidFill>
                <a:latin typeface="Comic Sans MS" panose="030F0702030302020204" pitchFamily="66" charset="0"/>
              </a:rPr>
              <a:t>small multiplexors</a:t>
            </a:r>
            <a:r>
              <a:rPr lang="en-US" dirty="0">
                <a:latin typeface="Comic Sans MS" panose="030F0702030302020204" pitchFamily="66" charset="0"/>
              </a:rPr>
              <a:t>.</a:t>
            </a:r>
          </a:p>
          <a:p>
            <a:pPr lvl="2">
              <a:buFont typeface="Wingdings" panose="05000000000000000000" pitchFamily="2" charset="2"/>
              <a:buChar char="Ø"/>
              <a:defRPr/>
            </a:pPr>
            <a:r>
              <a:rPr lang="en-US" dirty="0">
                <a:latin typeface="Comic Sans MS" panose="030F0702030302020204" pitchFamily="66" charset="0"/>
              </a:rPr>
              <a:t>To program </a:t>
            </a:r>
            <a:r>
              <a:rPr lang="en-US" u="sng" dirty="0">
                <a:latin typeface="Comic Sans MS" panose="030F0702030302020204" pitchFamily="66" charset="0"/>
              </a:rPr>
              <a:t>Configurable Logic Blocks </a:t>
            </a:r>
            <a:r>
              <a:rPr lang="en-US" dirty="0">
                <a:latin typeface="Comic Sans MS" panose="030F0702030302020204" pitchFamily="66" charset="0"/>
              </a:rPr>
              <a:t>(CLBs) that are used to implement logic functions</a:t>
            </a:r>
          </a:p>
          <a:p>
            <a:pPr lvl="1">
              <a:defRPr/>
            </a:pPr>
            <a:r>
              <a:rPr lang="en-US" dirty="0">
                <a:latin typeface="Comic Sans MS" panose="030F0702030302020204" pitchFamily="66" charset="0"/>
              </a:rPr>
              <a:t>FPGA can be easily </a:t>
            </a:r>
            <a:r>
              <a:rPr lang="en-US" dirty="0">
                <a:solidFill>
                  <a:schemeClr val="tx2">
                    <a:lumMod val="75000"/>
                  </a:schemeClr>
                </a:solidFill>
                <a:latin typeface="Comic Sans MS" panose="030F0702030302020204" pitchFamily="66" charset="0"/>
              </a:rPr>
              <a:t>re-programmed</a:t>
            </a:r>
            <a:r>
              <a:rPr lang="en-US" dirty="0">
                <a:latin typeface="Comic Sans MS" panose="030F0702030302020204" pitchFamily="66" charset="0"/>
              </a:rPr>
              <a:t> </a:t>
            </a:r>
          </a:p>
          <a:p>
            <a:pPr lvl="1">
              <a:defRPr/>
            </a:pPr>
            <a:r>
              <a:rPr lang="en-US" dirty="0">
                <a:latin typeface="Comic Sans MS" panose="030F0702030302020204" pitchFamily="66" charset="0"/>
              </a:rPr>
              <a:t>Main Drawback:</a:t>
            </a:r>
          </a:p>
          <a:p>
            <a:pPr lvl="2">
              <a:buFont typeface="Wingdings" panose="05000000000000000000" pitchFamily="2" charset="2"/>
              <a:buChar char="Ø"/>
              <a:defRPr/>
            </a:pPr>
            <a:r>
              <a:rPr lang="en-US" dirty="0">
                <a:latin typeface="Comic Sans MS" panose="030F0702030302020204" pitchFamily="66" charset="0"/>
              </a:rPr>
              <a:t>An SRAM cell requires </a:t>
            </a:r>
            <a:r>
              <a:rPr lang="en-US" dirty="0">
                <a:solidFill>
                  <a:srgbClr val="008000"/>
                </a:solidFill>
                <a:latin typeface="Comic Sans MS" panose="030F0702030302020204" pitchFamily="66" charset="0"/>
              </a:rPr>
              <a:t>6 transistors </a:t>
            </a:r>
            <a:r>
              <a:rPr lang="en-US" dirty="0">
                <a:latin typeface="Comic Sans MS" panose="030F0702030302020204" pitchFamily="66" charset="0"/>
              </a:rPr>
              <a:t>which makes the use of this technology costly in terms of area</a:t>
            </a:r>
          </a:p>
          <a:p>
            <a:pPr lvl="2">
              <a:buFont typeface="Wingdings" panose="05000000000000000000" pitchFamily="2" charset="2"/>
              <a:buChar char="Ø"/>
              <a:defRPr/>
            </a:pPr>
            <a:r>
              <a:rPr lang="en-US" dirty="0">
                <a:latin typeface="Comic Sans MS" panose="030F0702030302020204" pitchFamily="66" charset="0"/>
              </a:rPr>
              <a:t>SRAM cells are </a:t>
            </a:r>
            <a:r>
              <a:rPr lang="en-US" dirty="0">
                <a:solidFill>
                  <a:srgbClr val="008000"/>
                </a:solidFill>
                <a:latin typeface="Comic Sans MS" panose="030F0702030302020204" pitchFamily="66" charset="0"/>
              </a:rPr>
              <a:t>volatile</a:t>
            </a:r>
            <a:r>
              <a:rPr lang="en-US" dirty="0">
                <a:latin typeface="Comic Sans MS" panose="030F0702030302020204" pitchFamily="66" charset="0"/>
              </a:rPr>
              <a:t> in nature and </a:t>
            </a:r>
            <a:r>
              <a:rPr lang="en-US" u="sng" dirty="0">
                <a:latin typeface="Comic Sans MS" panose="030F0702030302020204" pitchFamily="66" charset="0"/>
              </a:rPr>
              <a:t>external devices </a:t>
            </a:r>
            <a:r>
              <a:rPr lang="en-US" dirty="0">
                <a:latin typeface="Comic Sans MS" panose="030F0702030302020204" pitchFamily="66" charset="0"/>
              </a:rPr>
              <a:t>are required to permanently store the configuration data</a:t>
            </a:r>
          </a:p>
        </p:txBody>
      </p:sp>
      <p:sp>
        <p:nvSpPr>
          <p:cNvPr id="2" name="Slide Number Placeholder 1"/>
          <p:cNvSpPr>
            <a:spLocks noGrp="1"/>
          </p:cNvSpPr>
          <p:nvPr>
            <p:ph type="sldNum" sz="quarter" idx="12"/>
          </p:nvPr>
        </p:nvSpPr>
        <p:spPr/>
        <p:txBody>
          <a:bodyPr/>
          <a:lstStyle/>
          <a:p>
            <a:fld id="{5A81485A-01B8-4054-A537-7FB3100B64ED}" type="slidenum">
              <a:rPr lang="en-US" smtClean="0"/>
              <a:t>62</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5603">
                                            <p:txEl>
                                              <p:pRg st="1" end="1"/>
                                            </p:txEl>
                                          </p:spTgt>
                                        </p:tgtEl>
                                        <p:attrNameLst>
                                          <p:attrName>style.visibility</p:attrName>
                                        </p:attrNameLst>
                                      </p:cBhvr>
                                      <p:to>
                                        <p:strVal val="visible"/>
                                      </p:to>
                                    </p:set>
                                    <p:anim calcmode="lin" valueType="num">
                                      <p:cBhvr additive="base">
                                        <p:cTn id="7" dur="500" fill="hold"/>
                                        <p:tgtEl>
                                          <p:spTgt spid="25603">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560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5603">
                                            <p:txEl>
                                              <p:pRg st="2" end="2"/>
                                            </p:txEl>
                                          </p:spTgt>
                                        </p:tgtEl>
                                        <p:attrNameLst>
                                          <p:attrName>style.visibility</p:attrName>
                                        </p:attrNameLst>
                                      </p:cBhvr>
                                      <p:to>
                                        <p:strVal val="visible"/>
                                      </p:to>
                                    </p:set>
                                    <p:anim calcmode="lin" valueType="num">
                                      <p:cBhvr additive="base">
                                        <p:cTn id="13" dur="500" fill="hold"/>
                                        <p:tgtEl>
                                          <p:spTgt spid="25603">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5603">
                                            <p:txEl>
                                              <p:pRg st="2" end="2"/>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25603">
                                            <p:txEl>
                                              <p:pRg st="3" end="3"/>
                                            </p:txEl>
                                          </p:spTgt>
                                        </p:tgtEl>
                                        <p:attrNameLst>
                                          <p:attrName>style.visibility</p:attrName>
                                        </p:attrNameLst>
                                      </p:cBhvr>
                                      <p:to>
                                        <p:strVal val="visible"/>
                                      </p:to>
                                    </p:set>
                                    <p:anim calcmode="lin" valueType="num">
                                      <p:cBhvr additive="base">
                                        <p:cTn id="17" dur="500" fill="hold"/>
                                        <p:tgtEl>
                                          <p:spTgt spid="2560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2560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25603">
                                            <p:txEl>
                                              <p:pRg st="4" end="4"/>
                                            </p:txEl>
                                          </p:spTgt>
                                        </p:tgtEl>
                                        <p:attrNameLst>
                                          <p:attrName>style.visibility</p:attrName>
                                        </p:attrNameLst>
                                      </p:cBhvr>
                                      <p:to>
                                        <p:strVal val="visible"/>
                                      </p:to>
                                    </p:set>
                                    <p:anim calcmode="lin" valueType="num">
                                      <p:cBhvr additive="base">
                                        <p:cTn id="21" dur="500" fill="hold"/>
                                        <p:tgtEl>
                                          <p:spTgt spid="2560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25603">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3" fill="hold" nodeType="clickPar">
                      <p:stCondLst>
                        <p:cond delay="indefinite"/>
                      </p:stCondLst>
                      <p:childTnLst>
                        <p:par>
                          <p:cTn id="24" fill="hold" nodeType="withGroup">
                            <p:stCondLst>
                              <p:cond delay="0"/>
                            </p:stCondLst>
                            <p:childTnLst>
                              <p:par>
                                <p:cTn id="25" presetID="2" presetClass="entr" presetSubtype="4" fill="hold" nodeType="clickEffect">
                                  <p:stCondLst>
                                    <p:cond delay="0"/>
                                  </p:stCondLst>
                                  <p:childTnLst>
                                    <p:set>
                                      <p:cBhvr>
                                        <p:cTn id="26" dur="1" fill="hold">
                                          <p:stCondLst>
                                            <p:cond delay="0"/>
                                          </p:stCondLst>
                                        </p:cTn>
                                        <p:tgtEl>
                                          <p:spTgt spid="25603">
                                            <p:txEl>
                                              <p:pRg st="5" end="5"/>
                                            </p:txEl>
                                          </p:spTgt>
                                        </p:tgtEl>
                                        <p:attrNameLst>
                                          <p:attrName>style.visibility</p:attrName>
                                        </p:attrNameLst>
                                      </p:cBhvr>
                                      <p:to>
                                        <p:strVal val="visible"/>
                                      </p:to>
                                    </p:set>
                                    <p:anim calcmode="lin" valueType="num">
                                      <p:cBhvr additive="base">
                                        <p:cTn id="27" dur="500" fill="hold"/>
                                        <p:tgtEl>
                                          <p:spTgt spid="25603">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25603">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nodeType="clickEffect">
                                  <p:stCondLst>
                                    <p:cond delay="0"/>
                                  </p:stCondLst>
                                  <p:childTnLst>
                                    <p:set>
                                      <p:cBhvr>
                                        <p:cTn id="32" dur="1" fill="hold">
                                          <p:stCondLst>
                                            <p:cond delay="0"/>
                                          </p:stCondLst>
                                        </p:cTn>
                                        <p:tgtEl>
                                          <p:spTgt spid="25603">
                                            <p:txEl>
                                              <p:pRg st="6" end="6"/>
                                            </p:txEl>
                                          </p:spTgt>
                                        </p:tgtEl>
                                        <p:attrNameLst>
                                          <p:attrName>style.visibility</p:attrName>
                                        </p:attrNameLst>
                                      </p:cBhvr>
                                      <p:to>
                                        <p:strVal val="visible"/>
                                      </p:to>
                                    </p:set>
                                    <p:anim calcmode="lin" valueType="num">
                                      <p:cBhvr additive="base">
                                        <p:cTn id="33" dur="500" fill="hold"/>
                                        <p:tgtEl>
                                          <p:spTgt spid="25603">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25603">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25603">
                                            <p:txEl>
                                              <p:pRg st="7" end="7"/>
                                            </p:txEl>
                                          </p:spTgt>
                                        </p:tgtEl>
                                        <p:attrNameLst>
                                          <p:attrName>style.visibility</p:attrName>
                                        </p:attrNameLst>
                                      </p:cBhvr>
                                      <p:to>
                                        <p:strVal val="visible"/>
                                      </p:to>
                                    </p:set>
                                    <p:anim calcmode="lin" valueType="num">
                                      <p:cBhvr additive="base">
                                        <p:cTn id="37" dur="500" fill="hold"/>
                                        <p:tgtEl>
                                          <p:spTgt spid="25603">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25603">
                                            <p:txEl>
                                              <p:pRg st="7" end="7"/>
                                            </p:txEl>
                                          </p:spTgt>
                                        </p:tgtEl>
                                        <p:attrNameLst>
                                          <p:attrName>ppt_y</p:attrName>
                                        </p:attrNameLst>
                                      </p:cBhvr>
                                      <p:tavLst>
                                        <p:tav tm="0">
                                          <p:val>
                                            <p:strVal val="1+#ppt_h/2"/>
                                          </p:val>
                                        </p:tav>
                                        <p:tav tm="100000">
                                          <p:val>
                                            <p:strVal val="#ppt_y"/>
                                          </p:val>
                                        </p:tav>
                                      </p:tavLst>
                                    </p:anim>
                                  </p:childTnLst>
                                </p:cTn>
                              </p:par>
                              <p:par>
                                <p:cTn id="39" presetID="2" presetClass="entr" presetSubtype="4" fill="hold" nodeType="withEffect">
                                  <p:stCondLst>
                                    <p:cond delay="0"/>
                                  </p:stCondLst>
                                  <p:childTnLst>
                                    <p:set>
                                      <p:cBhvr>
                                        <p:cTn id="40" dur="1" fill="hold">
                                          <p:stCondLst>
                                            <p:cond delay="0"/>
                                          </p:stCondLst>
                                        </p:cTn>
                                        <p:tgtEl>
                                          <p:spTgt spid="25603">
                                            <p:txEl>
                                              <p:pRg st="8" end="8"/>
                                            </p:txEl>
                                          </p:spTgt>
                                        </p:tgtEl>
                                        <p:attrNameLst>
                                          <p:attrName>style.visibility</p:attrName>
                                        </p:attrNameLst>
                                      </p:cBhvr>
                                      <p:to>
                                        <p:strVal val="visible"/>
                                      </p:to>
                                    </p:set>
                                    <p:anim calcmode="lin" valueType="num">
                                      <p:cBhvr additive="base">
                                        <p:cTn id="41" dur="500" fill="hold"/>
                                        <p:tgtEl>
                                          <p:spTgt spid="25603">
                                            <p:txEl>
                                              <p:pRg st="8" end="8"/>
                                            </p:txEl>
                                          </p:spTgt>
                                        </p:tgtEl>
                                        <p:attrNameLst>
                                          <p:attrName>ppt_x</p:attrName>
                                        </p:attrNameLst>
                                      </p:cBhvr>
                                      <p:tavLst>
                                        <p:tav tm="0">
                                          <p:val>
                                            <p:strVal val="#ppt_x"/>
                                          </p:val>
                                        </p:tav>
                                        <p:tav tm="100000">
                                          <p:val>
                                            <p:strVal val="#ppt_x"/>
                                          </p:val>
                                        </p:tav>
                                      </p:tavLst>
                                    </p:anim>
                                    <p:anim calcmode="lin" valueType="num">
                                      <p:cBhvr additive="base">
                                        <p:cTn id="42" dur="500" fill="hold"/>
                                        <p:tgtEl>
                                          <p:spTgt spid="25603">
                                            <p:txEl>
                                              <p:pRg st="8" end="8"/>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6" name="Title 1">
            <a:extLst>
              <a:ext uri="{FF2B5EF4-FFF2-40B4-BE49-F238E27FC236}">
                <a16:creationId xmlns:a16="http://schemas.microsoft.com/office/drawing/2014/main" id="{CC1A604D-0419-4546-94C5-A4B65BE67C52}"/>
              </a:ext>
            </a:extLst>
          </p:cNvPr>
          <p:cNvSpPr>
            <a:spLocks noGrp="1"/>
          </p:cNvSpPr>
          <p:nvPr>
            <p:ph type="title"/>
          </p:nvPr>
        </p:nvSpPr>
        <p:spPr>
          <a:xfrm>
            <a:off x="1966119" y="403226"/>
            <a:ext cx="8259762" cy="708025"/>
          </a:xfrm>
        </p:spPr>
        <p:txBody>
          <a:bodyPr/>
          <a:lstStyle/>
          <a:p>
            <a:pPr algn="ctr"/>
            <a:r>
              <a:rPr lang="en-US" altLang="en-US" sz="4000" dirty="0">
                <a:latin typeface="Comic Sans MS" panose="030F0702030302020204" pitchFamily="66" charset="0"/>
              </a:rPr>
              <a:t>Programming Technologies (III)</a:t>
            </a:r>
          </a:p>
        </p:txBody>
      </p:sp>
      <p:sp>
        <p:nvSpPr>
          <p:cNvPr id="26627" name="Content Placeholder 2">
            <a:extLst>
              <a:ext uri="{FF2B5EF4-FFF2-40B4-BE49-F238E27FC236}">
                <a16:creationId xmlns:a16="http://schemas.microsoft.com/office/drawing/2014/main" id="{A49A2542-1B52-44A8-8438-32DE5E21C659}"/>
              </a:ext>
            </a:extLst>
          </p:cNvPr>
          <p:cNvSpPr>
            <a:spLocks noGrp="1"/>
          </p:cNvSpPr>
          <p:nvPr>
            <p:ph idx="1"/>
          </p:nvPr>
        </p:nvSpPr>
        <p:spPr>
          <a:xfrm>
            <a:off x="83127" y="1558131"/>
            <a:ext cx="12108873" cy="4351338"/>
          </a:xfrm>
        </p:spPr>
        <p:txBody>
          <a:bodyPr/>
          <a:lstStyle/>
          <a:p>
            <a:r>
              <a:rPr lang="en-US" altLang="en-US" b="1" dirty="0">
                <a:latin typeface="Comic Sans MS" panose="030F0702030302020204" pitchFamily="66" charset="0"/>
              </a:rPr>
              <a:t>Flash Programming Technology</a:t>
            </a:r>
          </a:p>
          <a:p>
            <a:pPr lvl="1"/>
            <a:r>
              <a:rPr lang="en-US" altLang="en-US" sz="2000" dirty="0">
                <a:latin typeface="Comic Sans MS" panose="030F0702030302020204" pitchFamily="66" charset="0"/>
              </a:rPr>
              <a:t>It the use of </a:t>
            </a:r>
            <a:r>
              <a:rPr lang="en-US" altLang="en-US" sz="2000" dirty="0">
                <a:solidFill>
                  <a:srgbClr val="008000"/>
                </a:solidFill>
                <a:latin typeface="Comic Sans MS" panose="030F0702030302020204" pitchFamily="66" charset="0"/>
              </a:rPr>
              <a:t>flash</a:t>
            </a:r>
            <a:r>
              <a:rPr lang="en-US" altLang="en-US" sz="2000" dirty="0">
                <a:latin typeface="Comic Sans MS" panose="030F0702030302020204" pitchFamily="66" charset="0"/>
              </a:rPr>
              <a:t> or </a:t>
            </a:r>
            <a:r>
              <a:rPr lang="en-US" altLang="en-US" sz="2000" dirty="0">
                <a:solidFill>
                  <a:srgbClr val="0000FF"/>
                </a:solidFill>
                <a:latin typeface="Comic Sans MS" panose="030F0702030302020204" pitchFamily="66" charset="0"/>
              </a:rPr>
              <a:t>EEPROM</a:t>
            </a:r>
            <a:r>
              <a:rPr lang="en-US" altLang="en-US" sz="2000" dirty="0">
                <a:solidFill>
                  <a:srgbClr val="008000"/>
                </a:solidFill>
                <a:latin typeface="Comic Sans MS" panose="030F0702030302020204" pitchFamily="66" charset="0"/>
              </a:rPr>
              <a:t> (</a:t>
            </a:r>
            <a:r>
              <a:rPr lang="en-US" altLang="en-US" sz="2000" dirty="0">
                <a:solidFill>
                  <a:srgbClr val="0000FF"/>
                </a:solidFill>
                <a:latin typeface="Comic Sans MS" panose="030F0702030302020204" pitchFamily="66" charset="0"/>
              </a:rPr>
              <a:t>E</a:t>
            </a:r>
            <a:r>
              <a:rPr lang="en-US" altLang="en-US" sz="2000" dirty="0">
                <a:latin typeface="Comic Sans MS" panose="030F0702030302020204" pitchFamily="66" charset="0"/>
              </a:rPr>
              <a:t>lectrically </a:t>
            </a:r>
            <a:r>
              <a:rPr lang="en-US" altLang="en-US" sz="2000" dirty="0">
                <a:solidFill>
                  <a:srgbClr val="0000FF"/>
                </a:solidFill>
                <a:latin typeface="Comic Sans MS" panose="030F0702030302020204" pitchFamily="66" charset="0"/>
              </a:rPr>
              <a:t>E</a:t>
            </a:r>
            <a:r>
              <a:rPr lang="en-US" altLang="en-US" sz="2000" dirty="0">
                <a:latin typeface="Comic Sans MS" panose="030F0702030302020204" pitchFamily="66" charset="0"/>
              </a:rPr>
              <a:t>rasable </a:t>
            </a:r>
            <a:r>
              <a:rPr lang="en-US" altLang="en-US" sz="2000" dirty="0">
                <a:solidFill>
                  <a:srgbClr val="0000FF"/>
                </a:solidFill>
                <a:latin typeface="Comic Sans MS" panose="030F0702030302020204" pitchFamily="66" charset="0"/>
              </a:rPr>
              <a:t>P</a:t>
            </a:r>
            <a:r>
              <a:rPr lang="en-US" altLang="en-US" sz="2000" dirty="0">
                <a:latin typeface="Comic Sans MS" panose="030F0702030302020204" pitchFamily="66" charset="0"/>
              </a:rPr>
              <a:t>rogrammable </a:t>
            </a:r>
            <a:r>
              <a:rPr lang="en-US" altLang="en-US" sz="2000" dirty="0">
                <a:solidFill>
                  <a:srgbClr val="0000FF"/>
                </a:solidFill>
                <a:latin typeface="Comic Sans MS" panose="030F0702030302020204" pitchFamily="66" charset="0"/>
              </a:rPr>
              <a:t>R</a:t>
            </a:r>
            <a:r>
              <a:rPr lang="en-US" altLang="en-US" sz="2000" dirty="0">
                <a:latin typeface="Comic Sans MS" panose="030F0702030302020204" pitchFamily="66" charset="0"/>
              </a:rPr>
              <a:t>ead-</a:t>
            </a:r>
            <a:r>
              <a:rPr lang="en-US" altLang="en-US" sz="2000" dirty="0">
                <a:solidFill>
                  <a:srgbClr val="0000FF"/>
                </a:solidFill>
                <a:latin typeface="Comic Sans MS" panose="030F0702030302020204" pitchFamily="66" charset="0"/>
              </a:rPr>
              <a:t>O</a:t>
            </a:r>
            <a:r>
              <a:rPr lang="en-US" altLang="en-US" sz="2000" dirty="0">
                <a:latin typeface="Comic Sans MS" panose="030F0702030302020204" pitchFamily="66" charset="0"/>
              </a:rPr>
              <a:t>nly </a:t>
            </a:r>
            <a:r>
              <a:rPr lang="en-US" altLang="en-US" sz="2000" dirty="0">
                <a:solidFill>
                  <a:srgbClr val="0000FF"/>
                </a:solidFill>
                <a:latin typeface="Comic Sans MS" panose="030F0702030302020204" pitchFamily="66" charset="0"/>
              </a:rPr>
              <a:t>M</a:t>
            </a:r>
            <a:r>
              <a:rPr lang="en-US" altLang="en-US" sz="2000" dirty="0">
                <a:latin typeface="Comic Sans MS" panose="030F0702030302020204" pitchFamily="66" charset="0"/>
              </a:rPr>
              <a:t>emory</a:t>
            </a:r>
            <a:r>
              <a:rPr lang="en-US" altLang="en-US" sz="2000" dirty="0">
                <a:solidFill>
                  <a:srgbClr val="008000"/>
                </a:solidFill>
                <a:latin typeface="Comic Sans MS" panose="030F0702030302020204" pitchFamily="66" charset="0"/>
              </a:rPr>
              <a:t>)</a:t>
            </a:r>
            <a:r>
              <a:rPr lang="en-US" altLang="en-US" sz="2000" dirty="0">
                <a:latin typeface="Comic Sans MS" panose="030F0702030302020204" pitchFamily="66" charset="0"/>
              </a:rPr>
              <a:t> based programming technology</a:t>
            </a:r>
          </a:p>
          <a:p>
            <a:pPr lvl="1"/>
            <a:r>
              <a:rPr lang="en-US" altLang="en-US" sz="2000" dirty="0">
                <a:latin typeface="Comic Sans MS" panose="030F0702030302020204" pitchFamily="66" charset="0"/>
              </a:rPr>
              <a:t>This programming technology is </a:t>
            </a:r>
            <a:r>
              <a:rPr lang="en-US" altLang="en-US" sz="2000" dirty="0">
                <a:solidFill>
                  <a:srgbClr val="FF0000"/>
                </a:solidFill>
                <a:latin typeface="Comic Sans MS" panose="030F0702030302020204" pitchFamily="66" charset="0"/>
              </a:rPr>
              <a:t>nonvolatile</a:t>
            </a:r>
            <a:r>
              <a:rPr lang="en-US" altLang="en-US" sz="2000" dirty="0">
                <a:latin typeface="Comic Sans MS" panose="030F0702030302020204" pitchFamily="66" charset="0"/>
              </a:rPr>
              <a:t> in nature</a:t>
            </a:r>
          </a:p>
          <a:p>
            <a:pPr lvl="1"/>
            <a:r>
              <a:rPr lang="en-US" altLang="en-US" sz="2000" u="sng" dirty="0">
                <a:latin typeface="Comic Sans MS" panose="030F0702030302020204" pitchFamily="66" charset="0"/>
              </a:rPr>
              <a:t>More area efficient </a:t>
            </a:r>
            <a:r>
              <a:rPr lang="en-US" altLang="en-US" sz="2000" dirty="0">
                <a:latin typeface="Comic Sans MS" panose="030F0702030302020204" pitchFamily="66" charset="0"/>
              </a:rPr>
              <a:t>than SRAM-based programming technology</a:t>
            </a:r>
          </a:p>
          <a:p>
            <a:pPr lvl="1"/>
            <a:r>
              <a:rPr lang="en-US" altLang="en-US" sz="2000" dirty="0">
                <a:latin typeface="Comic Sans MS" panose="030F0702030302020204" pitchFamily="66" charset="0"/>
              </a:rPr>
              <a:t>Drawbacks:</a:t>
            </a:r>
          </a:p>
          <a:p>
            <a:pPr lvl="2">
              <a:buFont typeface="Wingdings" panose="05000000000000000000" pitchFamily="2" charset="2"/>
              <a:buChar char="Ø"/>
            </a:pPr>
            <a:r>
              <a:rPr lang="en-US" altLang="en-US" sz="1800" dirty="0">
                <a:latin typeface="Comic Sans MS" panose="030F0702030302020204" pitchFamily="66" charset="0"/>
              </a:rPr>
              <a:t>It </a:t>
            </a:r>
            <a:r>
              <a:rPr lang="en-US" altLang="en-US" sz="1800" dirty="0">
                <a:solidFill>
                  <a:srgbClr val="FF0000"/>
                </a:solidFill>
                <a:latin typeface="Comic Sans MS" panose="030F0702030302020204" pitchFamily="66" charset="0"/>
              </a:rPr>
              <a:t>can not </a:t>
            </a:r>
            <a:r>
              <a:rPr lang="en-US" altLang="en-US" sz="1800" dirty="0">
                <a:latin typeface="Comic Sans MS" panose="030F0702030302020204" pitchFamily="66" charset="0"/>
              </a:rPr>
              <a:t>be reconfigured/reprogrammed an </a:t>
            </a:r>
            <a:r>
              <a:rPr lang="en-US" altLang="en-US" sz="1800" dirty="0">
                <a:solidFill>
                  <a:srgbClr val="0000FF"/>
                </a:solidFill>
                <a:latin typeface="Comic Sans MS" panose="030F0702030302020204" pitchFamily="66" charset="0"/>
              </a:rPr>
              <a:t>infinite number </a:t>
            </a:r>
            <a:r>
              <a:rPr lang="en-US" altLang="en-US" sz="1800" dirty="0">
                <a:latin typeface="Comic Sans MS" panose="030F0702030302020204" pitchFamily="66" charset="0"/>
              </a:rPr>
              <a:t>of times</a:t>
            </a:r>
          </a:p>
          <a:p>
            <a:pPr lvl="1"/>
            <a:r>
              <a:rPr lang="en-US" altLang="en-US" sz="2000" dirty="0">
                <a:latin typeface="Comic Sans MS" panose="030F0702030302020204" pitchFamily="66" charset="0"/>
              </a:rPr>
              <a:t>Flash-FPGA vs. EEPROM-FPGA</a:t>
            </a:r>
          </a:p>
          <a:p>
            <a:pPr lvl="2">
              <a:buFont typeface="Wingdings" panose="05000000000000000000" pitchFamily="2" charset="2"/>
              <a:buChar char="Ø"/>
            </a:pPr>
            <a:r>
              <a:rPr lang="en-US" altLang="en-US" sz="1800" dirty="0">
                <a:latin typeface="Comic Sans MS" panose="030F0702030302020204" pitchFamily="66" charset="0"/>
              </a:rPr>
              <a:t>Flash uses </a:t>
            </a:r>
            <a:r>
              <a:rPr lang="en-US" altLang="en-US" sz="1800" dirty="0">
                <a:solidFill>
                  <a:srgbClr val="0000FF"/>
                </a:solidFill>
                <a:latin typeface="Comic Sans MS" panose="030F0702030302020204" pitchFamily="66" charset="0"/>
              </a:rPr>
              <a:t>NAND type </a:t>
            </a:r>
            <a:r>
              <a:rPr lang="en-US" altLang="en-US" sz="1800" dirty="0">
                <a:latin typeface="Comic Sans MS" panose="030F0702030302020204" pitchFamily="66" charset="0"/>
              </a:rPr>
              <a:t>memory while EEPROM uses </a:t>
            </a:r>
            <a:r>
              <a:rPr lang="en-US" altLang="en-US" sz="1800" dirty="0">
                <a:solidFill>
                  <a:srgbClr val="0000FF"/>
                </a:solidFill>
                <a:latin typeface="Comic Sans MS" panose="030F0702030302020204" pitchFamily="66" charset="0"/>
              </a:rPr>
              <a:t>NOR type</a:t>
            </a:r>
            <a:r>
              <a:rPr lang="en-US" altLang="en-US" sz="1800" dirty="0">
                <a:latin typeface="Comic Sans MS" panose="030F0702030302020204" pitchFamily="66" charset="0"/>
              </a:rPr>
              <a:t>.</a:t>
            </a:r>
          </a:p>
          <a:p>
            <a:pPr lvl="2">
              <a:buFont typeface="Wingdings" panose="05000000000000000000" pitchFamily="2" charset="2"/>
              <a:buChar char="Ø"/>
            </a:pPr>
            <a:r>
              <a:rPr lang="en-US" altLang="en-US" sz="1800" dirty="0">
                <a:latin typeface="Comic Sans MS" panose="030F0702030302020204" pitchFamily="66" charset="0"/>
              </a:rPr>
              <a:t>Flash is </a:t>
            </a:r>
            <a:r>
              <a:rPr lang="en-US" altLang="en-US" sz="1800" u="sng" dirty="0">
                <a:latin typeface="Comic Sans MS" panose="030F0702030302020204" pitchFamily="66" charset="0"/>
              </a:rPr>
              <a:t>block-wise </a:t>
            </a:r>
            <a:r>
              <a:rPr lang="en-US" altLang="en-US" sz="1800" dirty="0">
                <a:latin typeface="Comic Sans MS" panose="030F0702030302020204" pitchFamily="66" charset="0"/>
              </a:rPr>
              <a:t>erasable while EEPROM is</a:t>
            </a:r>
            <a:r>
              <a:rPr lang="en-US" altLang="en-US" sz="1800" u="sng" dirty="0">
                <a:latin typeface="Comic Sans MS" panose="030F0702030302020204" pitchFamily="66" charset="0"/>
              </a:rPr>
              <a:t> byte-wise </a:t>
            </a:r>
            <a:r>
              <a:rPr lang="en-US" altLang="en-US" sz="1800" dirty="0">
                <a:latin typeface="Comic Sans MS" panose="030F0702030302020204" pitchFamily="66" charset="0"/>
              </a:rPr>
              <a:t>erasable</a:t>
            </a:r>
          </a:p>
          <a:p>
            <a:pPr lvl="2">
              <a:buFont typeface="Wingdings" panose="05000000000000000000" pitchFamily="2" charset="2"/>
              <a:buChar char="Ø"/>
            </a:pPr>
            <a:r>
              <a:rPr lang="en-US" altLang="en-US" sz="1800" dirty="0">
                <a:latin typeface="Comic Sans MS" panose="030F0702030302020204" pitchFamily="66" charset="0"/>
              </a:rPr>
              <a:t>Flash has </a:t>
            </a:r>
            <a:r>
              <a:rPr lang="en-US" altLang="en-US" sz="1800" u="sng" dirty="0">
                <a:latin typeface="Comic Sans MS" panose="030F0702030302020204" pitchFamily="66" charset="0"/>
              </a:rPr>
              <a:t>faster write cycles </a:t>
            </a:r>
            <a:r>
              <a:rPr lang="en-US" altLang="en-US" sz="1800" dirty="0">
                <a:latin typeface="Comic Sans MS" panose="030F0702030302020204" pitchFamily="66" charset="0"/>
              </a:rPr>
              <a:t>but </a:t>
            </a:r>
            <a:r>
              <a:rPr lang="en-US" altLang="en-US" sz="1800" u="sng" dirty="0">
                <a:latin typeface="Comic Sans MS" panose="030F0702030302020204" pitchFamily="66" charset="0"/>
              </a:rPr>
              <a:t>slower erase cycles </a:t>
            </a:r>
            <a:r>
              <a:rPr lang="en-US" altLang="en-US" sz="1800" dirty="0">
                <a:latin typeface="Comic Sans MS" panose="030F0702030302020204" pitchFamily="66" charset="0"/>
              </a:rPr>
              <a:t>than EEPROM based FPGAs </a:t>
            </a:r>
          </a:p>
          <a:p>
            <a:pPr marL="914400" lvl="2" indent="0">
              <a:buNone/>
            </a:pPr>
            <a:br>
              <a:rPr lang="en-US" altLang="en-US" dirty="0"/>
            </a:br>
            <a:endParaRPr lang="en-US" altLang="en-US" dirty="0"/>
          </a:p>
          <a:p>
            <a:pPr lvl="2"/>
            <a:endParaRPr lang="en-US" altLang="en-US" dirty="0"/>
          </a:p>
        </p:txBody>
      </p:sp>
      <p:sp>
        <p:nvSpPr>
          <p:cNvPr id="2" name="Slide Number Placeholder 1"/>
          <p:cNvSpPr>
            <a:spLocks noGrp="1"/>
          </p:cNvSpPr>
          <p:nvPr>
            <p:ph type="sldNum" sz="quarter" idx="12"/>
          </p:nvPr>
        </p:nvSpPr>
        <p:spPr/>
        <p:txBody>
          <a:bodyPr/>
          <a:lstStyle/>
          <a:p>
            <a:fld id="{5A81485A-01B8-4054-A537-7FB3100B64ED}" type="slidenum">
              <a:rPr lang="en-US" smtClean="0"/>
              <a:t>63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6627">
                                            <p:txEl>
                                              <p:pRg st="1" end="1"/>
                                            </p:txEl>
                                          </p:spTgt>
                                        </p:tgtEl>
                                        <p:attrNameLst>
                                          <p:attrName>style.visibility</p:attrName>
                                        </p:attrNameLst>
                                      </p:cBhvr>
                                      <p:to>
                                        <p:strVal val="visible"/>
                                      </p:to>
                                    </p:set>
                                    <p:anim calcmode="lin" valueType="num">
                                      <p:cBhvr additive="base">
                                        <p:cTn id="7" dur="500" fill="hold"/>
                                        <p:tgtEl>
                                          <p:spTgt spid="26627">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662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26627">
                                            <p:txEl>
                                              <p:pRg st="2" end="2"/>
                                            </p:txEl>
                                          </p:spTgt>
                                        </p:tgtEl>
                                        <p:attrNameLst>
                                          <p:attrName>style.visibility</p:attrName>
                                        </p:attrNameLst>
                                      </p:cBhvr>
                                      <p:to>
                                        <p:strVal val="visible"/>
                                      </p:to>
                                    </p:set>
                                    <p:anim calcmode="lin" valueType="num">
                                      <p:cBhvr additive="base">
                                        <p:cTn id="13" dur="500" fill="hold"/>
                                        <p:tgtEl>
                                          <p:spTgt spid="266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6627">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26627">
                                            <p:txEl>
                                              <p:pRg st="3" end="3"/>
                                            </p:txEl>
                                          </p:spTgt>
                                        </p:tgtEl>
                                        <p:attrNameLst>
                                          <p:attrName>style.visibility</p:attrName>
                                        </p:attrNameLst>
                                      </p:cBhvr>
                                      <p:to>
                                        <p:strVal val="visible"/>
                                      </p:to>
                                    </p:set>
                                    <p:anim calcmode="lin" valueType="num">
                                      <p:cBhvr additive="base">
                                        <p:cTn id="19" dur="500" fill="hold"/>
                                        <p:tgtEl>
                                          <p:spTgt spid="26627">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26627">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26627">
                                            <p:txEl>
                                              <p:pRg st="4" end="4"/>
                                            </p:txEl>
                                          </p:spTgt>
                                        </p:tgtEl>
                                        <p:attrNameLst>
                                          <p:attrName>style.visibility</p:attrName>
                                        </p:attrNameLst>
                                      </p:cBhvr>
                                      <p:to>
                                        <p:strVal val="visible"/>
                                      </p:to>
                                    </p:set>
                                    <p:anim calcmode="lin" valueType="num">
                                      <p:cBhvr additive="base">
                                        <p:cTn id="25" dur="500" fill="hold"/>
                                        <p:tgtEl>
                                          <p:spTgt spid="26627">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26627">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26627">
                                            <p:txEl>
                                              <p:pRg st="5" end="5"/>
                                            </p:txEl>
                                          </p:spTgt>
                                        </p:tgtEl>
                                        <p:attrNameLst>
                                          <p:attrName>style.visibility</p:attrName>
                                        </p:attrNameLst>
                                      </p:cBhvr>
                                      <p:to>
                                        <p:strVal val="visible"/>
                                      </p:to>
                                    </p:set>
                                    <p:anim calcmode="lin" valueType="num">
                                      <p:cBhvr additive="base">
                                        <p:cTn id="29" dur="500" fill="hold"/>
                                        <p:tgtEl>
                                          <p:spTgt spid="26627">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26627">
                                            <p:txEl>
                                              <p:pRg st="5" end="5"/>
                                            </p:txEl>
                                          </p:spTgt>
                                        </p:tgtEl>
                                        <p:attrNameLst>
                                          <p:attrName>ppt_y</p:attrName>
                                        </p:attrNameLst>
                                      </p:cBhvr>
                                      <p:tavLst>
                                        <p:tav tm="0">
                                          <p:val>
                                            <p:strVal val="1+#ppt_h/2"/>
                                          </p:val>
                                        </p:tav>
                                        <p:tav tm="100000">
                                          <p:val>
                                            <p:strVal val="#ppt_y"/>
                                          </p:val>
                                        </p:tav>
                                      </p:tavLst>
                                    </p:anim>
                                  </p:childTnLst>
                                </p:cTn>
                              </p:par>
                            </p:childTnLst>
                          </p:cTn>
                        </p:par>
                      </p:childTnLst>
                    </p:cTn>
                  </p:par>
                  <p:par>
                    <p:cTn id="31" fill="hold" nodeType="clickPar">
                      <p:stCondLst>
                        <p:cond delay="indefinite"/>
                      </p:stCondLst>
                      <p:childTnLst>
                        <p:par>
                          <p:cTn id="32" fill="hold" nodeType="withGroup">
                            <p:stCondLst>
                              <p:cond delay="0"/>
                            </p:stCondLst>
                            <p:childTnLst>
                              <p:par>
                                <p:cTn id="33" presetID="2" presetClass="entr" presetSubtype="4" fill="hold" nodeType="clickEffect">
                                  <p:stCondLst>
                                    <p:cond delay="0"/>
                                  </p:stCondLst>
                                  <p:childTnLst>
                                    <p:set>
                                      <p:cBhvr>
                                        <p:cTn id="34" dur="1" fill="hold">
                                          <p:stCondLst>
                                            <p:cond delay="0"/>
                                          </p:stCondLst>
                                        </p:cTn>
                                        <p:tgtEl>
                                          <p:spTgt spid="26627">
                                            <p:txEl>
                                              <p:pRg st="6" end="6"/>
                                            </p:txEl>
                                          </p:spTgt>
                                        </p:tgtEl>
                                        <p:attrNameLst>
                                          <p:attrName>style.visibility</p:attrName>
                                        </p:attrNameLst>
                                      </p:cBhvr>
                                      <p:to>
                                        <p:strVal val="visible"/>
                                      </p:to>
                                    </p:set>
                                    <p:anim calcmode="lin" valueType="num">
                                      <p:cBhvr additive="base">
                                        <p:cTn id="35" dur="500" fill="hold"/>
                                        <p:tgtEl>
                                          <p:spTgt spid="26627">
                                            <p:txEl>
                                              <p:pRg st="6" end="6"/>
                                            </p:txEl>
                                          </p:spTgt>
                                        </p:tgtEl>
                                        <p:attrNameLst>
                                          <p:attrName>ppt_x</p:attrName>
                                        </p:attrNameLst>
                                      </p:cBhvr>
                                      <p:tavLst>
                                        <p:tav tm="0">
                                          <p:val>
                                            <p:strVal val="#ppt_x"/>
                                          </p:val>
                                        </p:tav>
                                        <p:tav tm="100000">
                                          <p:val>
                                            <p:strVal val="#ppt_x"/>
                                          </p:val>
                                        </p:tav>
                                      </p:tavLst>
                                    </p:anim>
                                    <p:anim calcmode="lin" valueType="num">
                                      <p:cBhvr additive="base">
                                        <p:cTn id="36" dur="500" fill="hold"/>
                                        <p:tgtEl>
                                          <p:spTgt spid="26627">
                                            <p:txEl>
                                              <p:pRg st="6" end="6"/>
                                            </p:txEl>
                                          </p:spTgt>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26627">
                                            <p:txEl>
                                              <p:pRg st="7" end="7"/>
                                            </p:txEl>
                                          </p:spTgt>
                                        </p:tgtEl>
                                        <p:attrNameLst>
                                          <p:attrName>style.visibility</p:attrName>
                                        </p:attrNameLst>
                                      </p:cBhvr>
                                      <p:to>
                                        <p:strVal val="visible"/>
                                      </p:to>
                                    </p:set>
                                    <p:anim calcmode="lin" valueType="num">
                                      <p:cBhvr additive="base">
                                        <p:cTn id="39" dur="500" fill="hold"/>
                                        <p:tgtEl>
                                          <p:spTgt spid="26627">
                                            <p:txEl>
                                              <p:pRg st="7" end="7"/>
                                            </p:txEl>
                                          </p:spTgt>
                                        </p:tgtEl>
                                        <p:attrNameLst>
                                          <p:attrName>ppt_x</p:attrName>
                                        </p:attrNameLst>
                                      </p:cBhvr>
                                      <p:tavLst>
                                        <p:tav tm="0">
                                          <p:val>
                                            <p:strVal val="#ppt_x"/>
                                          </p:val>
                                        </p:tav>
                                        <p:tav tm="100000">
                                          <p:val>
                                            <p:strVal val="#ppt_x"/>
                                          </p:val>
                                        </p:tav>
                                      </p:tavLst>
                                    </p:anim>
                                    <p:anim calcmode="lin" valueType="num">
                                      <p:cBhvr additive="base">
                                        <p:cTn id="40" dur="500" fill="hold"/>
                                        <p:tgtEl>
                                          <p:spTgt spid="26627">
                                            <p:txEl>
                                              <p:pRg st="7" end="7"/>
                                            </p:txEl>
                                          </p:spTgt>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26627">
                                            <p:txEl>
                                              <p:pRg st="8" end="8"/>
                                            </p:txEl>
                                          </p:spTgt>
                                        </p:tgtEl>
                                        <p:attrNameLst>
                                          <p:attrName>style.visibility</p:attrName>
                                        </p:attrNameLst>
                                      </p:cBhvr>
                                      <p:to>
                                        <p:strVal val="visible"/>
                                      </p:to>
                                    </p:set>
                                    <p:anim calcmode="lin" valueType="num">
                                      <p:cBhvr additive="base">
                                        <p:cTn id="43" dur="500" fill="hold"/>
                                        <p:tgtEl>
                                          <p:spTgt spid="26627">
                                            <p:txEl>
                                              <p:pRg st="8" end="8"/>
                                            </p:txEl>
                                          </p:spTgt>
                                        </p:tgtEl>
                                        <p:attrNameLst>
                                          <p:attrName>ppt_x</p:attrName>
                                        </p:attrNameLst>
                                      </p:cBhvr>
                                      <p:tavLst>
                                        <p:tav tm="0">
                                          <p:val>
                                            <p:strVal val="#ppt_x"/>
                                          </p:val>
                                        </p:tav>
                                        <p:tav tm="100000">
                                          <p:val>
                                            <p:strVal val="#ppt_x"/>
                                          </p:val>
                                        </p:tav>
                                      </p:tavLst>
                                    </p:anim>
                                    <p:anim calcmode="lin" valueType="num">
                                      <p:cBhvr additive="base">
                                        <p:cTn id="44" dur="500" fill="hold"/>
                                        <p:tgtEl>
                                          <p:spTgt spid="26627">
                                            <p:txEl>
                                              <p:pRg st="8" end="8"/>
                                            </p:txEl>
                                          </p:spTgt>
                                        </p:tgtEl>
                                        <p:attrNameLst>
                                          <p:attrName>ppt_y</p:attrName>
                                        </p:attrNameLst>
                                      </p:cBhvr>
                                      <p:tavLst>
                                        <p:tav tm="0">
                                          <p:val>
                                            <p:strVal val="1+#ppt_h/2"/>
                                          </p:val>
                                        </p:tav>
                                        <p:tav tm="100000">
                                          <p:val>
                                            <p:strVal val="#ppt_y"/>
                                          </p:val>
                                        </p:tav>
                                      </p:tavLst>
                                    </p:anim>
                                  </p:childTnLst>
                                </p:cTn>
                              </p:par>
                              <p:par>
                                <p:cTn id="45" presetID="2" presetClass="entr" presetSubtype="4" fill="hold" nodeType="withEffect">
                                  <p:stCondLst>
                                    <p:cond delay="0"/>
                                  </p:stCondLst>
                                  <p:childTnLst>
                                    <p:set>
                                      <p:cBhvr>
                                        <p:cTn id="46" dur="1" fill="hold">
                                          <p:stCondLst>
                                            <p:cond delay="0"/>
                                          </p:stCondLst>
                                        </p:cTn>
                                        <p:tgtEl>
                                          <p:spTgt spid="26627">
                                            <p:txEl>
                                              <p:pRg st="9" end="9"/>
                                            </p:txEl>
                                          </p:spTgt>
                                        </p:tgtEl>
                                        <p:attrNameLst>
                                          <p:attrName>style.visibility</p:attrName>
                                        </p:attrNameLst>
                                      </p:cBhvr>
                                      <p:to>
                                        <p:strVal val="visible"/>
                                      </p:to>
                                    </p:set>
                                    <p:anim calcmode="lin" valueType="num">
                                      <p:cBhvr additive="base">
                                        <p:cTn id="47" dur="500" fill="hold"/>
                                        <p:tgtEl>
                                          <p:spTgt spid="26627">
                                            <p:txEl>
                                              <p:pRg st="9" end="9"/>
                                            </p:txEl>
                                          </p:spTgt>
                                        </p:tgtEl>
                                        <p:attrNameLst>
                                          <p:attrName>ppt_x</p:attrName>
                                        </p:attrNameLst>
                                      </p:cBhvr>
                                      <p:tavLst>
                                        <p:tav tm="0">
                                          <p:val>
                                            <p:strVal val="#ppt_x"/>
                                          </p:val>
                                        </p:tav>
                                        <p:tav tm="100000">
                                          <p:val>
                                            <p:strVal val="#ppt_x"/>
                                          </p:val>
                                        </p:tav>
                                      </p:tavLst>
                                    </p:anim>
                                    <p:anim calcmode="lin" valueType="num">
                                      <p:cBhvr additive="base">
                                        <p:cTn id="48" dur="500" fill="hold"/>
                                        <p:tgtEl>
                                          <p:spTgt spid="26627">
                                            <p:txEl>
                                              <p:pRg st="9" end="9"/>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a:extLst>
              <a:ext uri="{FF2B5EF4-FFF2-40B4-BE49-F238E27FC236}">
                <a16:creationId xmlns:a16="http://schemas.microsoft.com/office/drawing/2014/main" id="{9A12C91C-B3D5-47BB-ADBA-A31C8B08BE4C}"/>
              </a:ext>
            </a:extLst>
          </p:cNvPr>
          <p:cNvSpPr>
            <a:spLocks noGrp="1"/>
          </p:cNvSpPr>
          <p:nvPr>
            <p:ph type="title"/>
          </p:nvPr>
        </p:nvSpPr>
        <p:spPr>
          <a:xfrm>
            <a:off x="1866468" y="341385"/>
            <a:ext cx="8259762" cy="708025"/>
          </a:xfrm>
        </p:spPr>
        <p:txBody>
          <a:bodyPr/>
          <a:lstStyle/>
          <a:p>
            <a:pPr algn="ctr"/>
            <a:r>
              <a:rPr lang="en-US" altLang="en-US" sz="4000" dirty="0">
                <a:latin typeface="Comic Sans MS" panose="030F0702030302020204" pitchFamily="66" charset="0"/>
              </a:rPr>
              <a:t>Programming Technologies (IV)</a:t>
            </a:r>
          </a:p>
        </p:txBody>
      </p:sp>
      <p:sp>
        <p:nvSpPr>
          <p:cNvPr id="27651" name="Content Placeholder 2">
            <a:extLst>
              <a:ext uri="{FF2B5EF4-FFF2-40B4-BE49-F238E27FC236}">
                <a16:creationId xmlns:a16="http://schemas.microsoft.com/office/drawing/2014/main" id="{782F7B95-DB9E-436E-87FC-D4F0CA17CC83}"/>
              </a:ext>
            </a:extLst>
          </p:cNvPr>
          <p:cNvSpPr>
            <a:spLocks noGrp="1"/>
          </p:cNvSpPr>
          <p:nvPr>
            <p:ph idx="1"/>
          </p:nvPr>
        </p:nvSpPr>
        <p:spPr>
          <a:xfrm>
            <a:off x="240145" y="1326862"/>
            <a:ext cx="11859491" cy="4351338"/>
          </a:xfrm>
        </p:spPr>
        <p:txBody>
          <a:bodyPr/>
          <a:lstStyle/>
          <a:p>
            <a:r>
              <a:rPr lang="en-US" altLang="en-US" b="1" dirty="0">
                <a:latin typeface="Comic Sans MS" panose="030F0702030302020204" pitchFamily="66" charset="0"/>
              </a:rPr>
              <a:t>Anti-fuse Programming Technology</a:t>
            </a:r>
          </a:p>
          <a:p>
            <a:pPr lvl="1"/>
            <a:r>
              <a:rPr lang="en-US" altLang="en-US" dirty="0">
                <a:latin typeface="Comic Sans MS" panose="030F0702030302020204" pitchFamily="66" charset="0"/>
              </a:rPr>
              <a:t>It needs </a:t>
            </a:r>
            <a:r>
              <a:rPr lang="en-US" altLang="en-US" u="sng" dirty="0">
                <a:latin typeface="Comic Sans MS" panose="030F0702030302020204" pitchFamily="66" charset="0"/>
              </a:rPr>
              <a:t>low area</a:t>
            </a:r>
          </a:p>
          <a:p>
            <a:pPr lvl="1"/>
            <a:r>
              <a:rPr lang="en-US" altLang="en-US" dirty="0">
                <a:latin typeface="Comic Sans MS" panose="030F0702030302020204" pitchFamily="66" charset="0"/>
              </a:rPr>
              <a:t>This technology is </a:t>
            </a:r>
            <a:r>
              <a:rPr lang="en-US" altLang="en-US" dirty="0">
                <a:solidFill>
                  <a:srgbClr val="0000FF"/>
                </a:solidFill>
                <a:latin typeface="Comic Sans MS" panose="030F0702030302020204" pitchFamily="66" charset="0"/>
              </a:rPr>
              <a:t>non-volatile</a:t>
            </a:r>
            <a:r>
              <a:rPr lang="en-US" altLang="en-US" dirty="0">
                <a:latin typeface="Comic Sans MS" panose="030F0702030302020204" pitchFamily="66" charset="0"/>
              </a:rPr>
              <a:t> in nature</a:t>
            </a:r>
          </a:p>
          <a:p>
            <a:pPr lvl="1"/>
            <a:r>
              <a:rPr lang="en-US" altLang="en-US" dirty="0">
                <a:latin typeface="Comic Sans MS" panose="030F0702030302020204" pitchFamily="66" charset="0"/>
              </a:rPr>
              <a:t>Drawbacks:</a:t>
            </a:r>
          </a:p>
          <a:p>
            <a:pPr lvl="2">
              <a:buFont typeface="Wingdings" panose="05000000000000000000" pitchFamily="2" charset="2"/>
              <a:buChar char="Ø"/>
            </a:pPr>
            <a:r>
              <a:rPr lang="en-US" altLang="en-US" dirty="0">
                <a:latin typeface="Comic Sans MS" panose="030F0702030302020204" pitchFamily="66" charset="0"/>
              </a:rPr>
              <a:t>Anti-fuse programming technology based devices </a:t>
            </a:r>
            <a:r>
              <a:rPr lang="en-US" altLang="en-US" dirty="0">
                <a:solidFill>
                  <a:srgbClr val="FF0000"/>
                </a:solidFill>
                <a:latin typeface="Comic Sans MS" panose="030F0702030302020204" pitchFamily="66" charset="0"/>
              </a:rPr>
              <a:t>can not </a:t>
            </a:r>
            <a:r>
              <a:rPr lang="en-US" altLang="en-US" dirty="0">
                <a:latin typeface="Comic Sans MS" panose="030F0702030302020204" pitchFamily="66" charset="0"/>
              </a:rPr>
              <a:t>be reprogrammed</a:t>
            </a:r>
          </a:p>
          <a:p>
            <a:r>
              <a:rPr lang="en-US" altLang="en-US" dirty="0">
                <a:latin typeface="Comic Sans MS" panose="030F0702030302020204" pitchFamily="66" charset="0"/>
              </a:rPr>
              <a:t>SRAM-based programming technology is the most widely used programming technology</a:t>
            </a:r>
          </a:p>
        </p:txBody>
      </p:sp>
      <p:sp>
        <p:nvSpPr>
          <p:cNvPr id="2" name="Slide Number Placeholder 1"/>
          <p:cNvSpPr>
            <a:spLocks noGrp="1"/>
          </p:cNvSpPr>
          <p:nvPr>
            <p:ph type="sldNum" sz="quarter" idx="12"/>
          </p:nvPr>
        </p:nvSpPr>
        <p:spPr/>
        <p:txBody>
          <a:bodyPr/>
          <a:lstStyle/>
          <a:p>
            <a:fld id="{5A81485A-01B8-4054-A537-7FB3100B64ED}" type="slidenum">
              <a:rPr lang="en-US" smtClean="0"/>
              <a:t>64</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27651">
                                            <p:txEl>
                                              <p:pRg st="5" end="5"/>
                                            </p:txEl>
                                          </p:spTgt>
                                        </p:tgtEl>
                                        <p:attrNameLst>
                                          <p:attrName>style.visibility</p:attrName>
                                        </p:attrNameLst>
                                      </p:cBhvr>
                                      <p:to>
                                        <p:strVal val="visible"/>
                                      </p:to>
                                    </p:set>
                                    <p:anim calcmode="lin" valueType="num">
                                      <p:cBhvr additive="base">
                                        <p:cTn id="7" dur="500" fill="hold"/>
                                        <p:tgtEl>
                                          <p:spTgt spid="27651">
                                            <p:txEl>
                                              <p:pRg st="5" end="5"/>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2765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a:extLst>
              <a:ext uri="{FF2B5EF4-FFF2-40B4-BE49-F238E27FC236}">
                <a16:creationId xmlns:a16="http://schemas.microsoft.com/office/drawing/2014/main" id="{FBE53E06-F875-468C-85A9-E73EBF7F9776}"/>
              </a:ext>
            </a:extLst>
          </p:cNvPr>
          <p:cNvSpPr>
            <a:spLocks noGrp="1"/>
          </p:cNvSpPr>
          <p:nvPr>
            <p:ph type="title"/>
          </p:nvPr>
        </p:nvSpPr>
        <p:spPr>
          <a:xfrm>
            <a:off x="1977304" y="295132"/>
            <a:ext cx="8259762" cy="769937"/>
          </a:xfrm>
        </p:spPr>
        <p:txBody>
          <a:bodyPr/>
          <a:lstStyle/>
          <a:p>
            <a:pPr algn="ctr"/>
            <a:r>
              <a:rPr lang="en-US" altLang="en-US" b="0" dirty="0">
                <a:latin typeface="Comic Sans MS" panose="030F0702030302020204" pitchFamily="66" charset="0"/>
              </a:rPr>
              <a:t>FPGA (II)</a:t>
            </a:r>
          </a:p>
        </p:txBody>
      </p:sp>
      <p:sp>
        <p:nvSpPr>
          <p:cNvPr id="3" name="Content Placeholder 2">
            <a:extLst>
              <a:ext uri="{FF2B5EF4-FFF2-40B4-BE49-F238E27FC236}">
                <a16:creationId xmlns:a16="http://schemas.microsoft.com/office/drawing/2014/main" id="{36C17028-54C8-42C8-A99A-073DC8B039FE}"/>
              </a:ext>
            </a:extLst>
          </p:cNvPr>
          <p:cNvSpPr>
            <a:spLocks noGrp="1"/>
          </p:cNvSpPr>
          <p:nvPr>
            <p:ph idx="1"/>
          </p:nvPr>
        </p:nvSpPr>
        <p:spPr>
          <a:xfrm>
            <a:off x="1441450" y="1692421"/>
            <a:ext cx="3352800" cy="4035425"/>
          </a:xfrm>
        </p:spPr>
        <p:txBody>
          <a:bodyPr>
            <a:normAutofit fontScale="92500" lnSpcReduction="20000"/>
          </a:bodyPr>
          <a:lstStyle/>
          <a:p>
            <a:pPr>
              <a:defRPr/>
            </a:pPr>
            <a:r>
              <a:rPr lang="en-US" u="sng" dirty="0">
                <a:latin typeface="Comic Sans MS" panose="030F0702030302020204" pitchFamily="66" charset="0"/>
              </a:rPr>
              <a:t>Xilinx FPGAs</a:t>
            </a:r>
          </a:p>
          <a:p>
            <a:pPr>
              <a:buFont typeface="Arial" pitchFamily="34" charset="0"/>
              <a:buChar char="•"/>
              <a:defRPr/>
            </a:pPr>
            <a:r>
              <a:rPr lang="en-US" dirty="0">
                <a:latin typeface="Comic Sans MS" panose="030F0702030302020204" pitchFamily="66" charset="0"/>
              </a:rPr>
              <a:t>Configurable Logic Block (CLB)</a:t>
            </a:r>
          </a:p>
          <a:p>
            <a:pPr lvl="1">
              <a:buFont typeface="Wingdings" panose="05000000000000000000" pitchFamily="2" charset="2"/>
              <a:buChar char="Ø"/>
              <a:defRPr/>
            </a:pPr>
            <a:r>
              <a:rPr lang="en-US" dirty="0">
                <a:latin typeface="Comic Sans MS" panose="030F0702030302020204" pitchFamily="66" charset="0"/>
              </a:rPr>
              <a:t>Programmable logic and FFs</a:t>
            </a:r>
          </a:p>
          <a:p>
            <a:pPr>
              <a:buFont typeface="Arial" pitchFamily="34" charset="0"/>
              <a:buChar char="•"/>
              <a:defRPr/>
            </a:pPr>
            <a:r>
              <a:rPr lang="en-US" dirty="0">
                <a:latin typeface="Comic Sans MS" panose="030F0702030302020204" pitchFamily="66" charset="0"/>
              </a:rPr>
              <a:t>Programmable Interconnects</a:t>
            </a:r>
          </a:p>
          <a:p>
            <a:pPr lvl="1">
              <a:buFont typeface="Wingdings" panose="05000000000000000000" pitchFamily="2" charset="2"/>
              <a:buChar char="Ø"/>
              <a:defRPr/>
            </a:pPr>
            <a:r>
              <a:rPr lang="en-US" dirty="0">
                <a:latin typeface="Comic Sans MS" panose="030F0702030302020204" pitchFamily="66" charset="0"/>
              </a:rPr>
              <a:t>Switch Matrices</a:t>
            </a:r>
          </a:p>
          <a:p>
            <a:pPr lvl="1">
              <a:buFont typeface="Wingdings" panose="05000000000000000000" pitchFamily="2" charset="2"/>
              <a:buChar char="Ø"/>
              <a:defRPr/>
            </a:pPr>
            <a:r>
              <a:rPr lang="en-US" dirty="0">
                <a:latin typeface="Comic Sans MS" panose="030F0702030302020204" pitchFamily="66" charset="0"/>
              </a:rPr>
              <a:t>Horizontal/vertical lines</a:t>
            </a:r>
          </a:p>
          <a:p>
            <a:pPr>
              <a:buFont typeface="Arial" pitchFamily="34" charset="0"/>
              <a:buChar char="•"/>
              <a:defRPr/>
            </a:pPr>
            <a:r>
              <a:rPr lang="en-US" dirty="0">
                <a:latin typeface="Comic Sans MS" panose="030F0702030302020204" pitchFamily="66" charset="0"/>
              </a:rPr>
              <a:t>I/O Block (IOB)</a:t>
            </a:r>
          </a:p>
          <a:p>
            <a:pPr lvl="1">
              <a:buFont typeface="Wingdings" panose="05000000000000000000" pitchFamily="2" charset="2"/>
              <a:buChar char="Ø"/>
              <a:defRPr/>
            </a:pPr>
            <a:r>
              <a:rPr lang="en-US" dirty="0">
                <a:latin typeface="Comic Sans MS" panose="030F0702030302020204" pitchFamily="66" charset="0"/>
              </a:rPr>
              <a:t>Programmable I/O pins</a:t>
            </a:r>
          </a:p>
          <a:p>
            <a:pPr>
              <a:buFont typeface="Arial" pitchFamily="34" charset="0"/>
              <a:buChar char="•"/>
              <a:defRPr/>
            </a:pPr>
            <a:endParaRPr lang="en-US" dirty="0"/>
          </a:p>
        </p:txBody>
      </p:sp>
      <p:pic>
        <p:nvPicPr>
          <p:cNvPr id="28676" name="Picture 2">
            <a:extLst>
              <a:ext uri="{FF2B5EF4-FFF2-40B4-BE49-F238E27FC236}">
                <a16:creationId xmlns:a16="http://schemas.microsoft.com/office/drawing/2014/main" id="{2F9DA674-D123-486C-9BF6-A3B817D93E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00651" y="1292226"/>
            <a:ext cx="5267325" cy="556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65</a:t>
            </a:fld>
            <a:endParaRPr lang="en-US"/>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a:extLst>
              <a:ext uri="{FF2B5EF4-FFF2-40B4-BE49-F238E27FC236}">
                <a16:creationId xmlns:a16="http://schemas.microsoft.com/office/drawing/2014/main" id="{ECB00664-1B39-4F5E-8919-0A2E41FA2462}"/>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CB87F870-9DC8-4CA8-B2C6-2B20D96C7CDE}"/>
              </a:ext>
            </a:extLst>
          </p:cNvPr>
          <p:cNvSpPr>
            <a:spLocks noGrp="1"/>
          </p:cNvSpPr>
          <p:nvPr>
            <p:ph idx="1"/>
          </p:nvPr>
        </p:nvSpPr>
        <p:spPr>
          <a:xfrm>
            <a:off x="745836" y="1520825"/>
            <a:ext cx="10515600" cy="4351338"/>
          </a:xfrm>
        </p:spPr>
        <p:txBody>
          <a:bodyPr/>
          <a:lstStyle/>
          <a:p>
            <a:pPr marL="0" indent="0">
              <a:buNone/>
              <a:defRPr/>
            </a:pPr>
            <a:endParaRPr lang="en-US" dirty="0"/>
          </a:p>
          <a:p>
            <a:pPr marL="0" indent="0">
              <a:buNone/>
              <a:defRPr/>
            </a:pPr>
            <a:endParaRPr lang="en-US" dirty="0"/>
          </a:p>
          <a:p>
            <a:pPr marL="0" indent="0">
              <a:buNone/>
              <a:defRPr/>
            </a:pPr>
            <a:endParaRPr lang="en-US" dirty="0"/>
          </a:p>
          <a:p>
            <a:pPr marL="0" indent="0" algn="ctr">
              <a:buNone/>
              <a:defRPr/>
            </a:pPr>
            <a:r>
              <a:rPr lang="en-US" b="1" dirty="0">
                <a:solidFill>
                  <a:srgbClr val="FF0000"/>
                </a:solidFill>
                <a:effectLst>
                  <a:outerShdw blurRad="38100" dist="38100" dir="2700000" algn="tl">
                    <a:srgbClr val="000000">
                      <a:alpha val="43137"/>
                    </a:srgbClr>
                  </a:outerShdw>
                </a:effectLst>
                <a:latin typeface="Comic Sans MS" panose="030F0702030302020204" pitchFamily="66" charset="0"/>
              </a:rPr>
              <a:t>Configuration Logic Block (CLB)</a:t>
            </a:r>
          </a:p>
        </p:txBody>
      </p:sp>
      <p:sp>
        <p:nvSpPr>
          <p:cNvPr id="2" name="Slide Number Placeholder 1"/>
          <p:cNvSpPr>
            <a:spLocks noGrp="1"/>
          </p:cNvSpPr>
          <p:nvPr>
            <p:ph type="sldNum" sz="quarter" idx="12"/>
          </p:nvPr>
        </p:nvSpPr>
        <p:spPr/>
        <p:txBody>
          <a:bodyPr/>
          <a:lstStyle/>
          <a:p>
            <a:fld id="{5A81485A-01B8-4054-A537-7FB3100B64ED}" type="slidenum">
              <a:rPr lang="en-US" smtClean="0"/>
              <a:t>66</a:t>
            </a:fld>
            <a:endParaRPr lang="en-US"/>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a:extLst>
              <a:ext uri="{FF2B5EF4-FFF2-40B4-BE49-F238E27FC236}">
                <a16:creationId xmlns:a16="http://schemas.microsoft.com/office/drawing/2014/main" id="{663C89C3-667A-4AB9-90BD-B1490330D8A0}"/>
              </a:ext>
            </a:extLst>
          </p:cNvPr>
          <p:cNvSpPr>
            <a:spLocks noGrp="1"/>
          </p:cNvSpPr>
          <p:nvPr>
            <p:ph type="title"/>
          </p:nvPr>
        </p:nvSpPr>
        <p:spPr>
          <a:xfrm>
            <a:off x="838200" y="152688"/>
            <a:ext cx="10515600" cy="1325563"/>
          </a:xfrm>
        </p:spPr>
        <p:txBody>
          <a:bodyPr/>
          <a:lstStyle/>
          <a:p>
            <a:pPr algn="ctr"/>
            <a:r>
              <a:rPr lang="en-US" altLang="en-US" dirty="0">
                <a:latin typeface="Comic Sans MS" panose="030F0702030302020204" pitchFamily="66" charset="0"/>
              </a:rPr>
              <a:t>Configuration Logic Block</a:t>
            </a:r>
          </a:p>
        </p:txBody>
      </p:sp>
      <p:sp>
        <p:nvSpPr>
          <p:cNvPr id="31747" name="Content Placeholder 2">
            <a:extLst>
              <a:ext uri="{FF2B5EF4-FFF2-40B4-BE49-F238E27FC236}">
                <a16:creationId xmlns:a16="http://schemas.microsoft.com/office/drawing/2014/main" id="{92284DFA-840E-4C67-8A18-1C35522CE3D4}"/>
              </a:ext>
            </a:extLst>
          </p:cNvPr>
          <p:cNvSpPr>
            <a:spLocks noGrp="1"/>
          </p:cNvSpPr>
          <p:nvPr>
            <p:ph idx="1"/>
          </p:nvPr>
        </p:nvSpPr>
        <p:spPr/>
        <p:txBody>
          <a:bodyPr/>
          <a:lstStyle/>
          <a:p>
            <a:r>
              <a:rPr lang="en-US" altLang="en-US" dirty="0">
                <a:latin typeface="Comic Sans MS" panose="030F0702030302020204" pitchFamily="66" charset="0"/>
              </a:rPr>
              <a:t>A CLB can comprise of </a:t>
            </a:r>
            <a:r>
              <a:rPr lang="en-US" altLang="en-US" dirty="0">
                <a:solidFill>
                  <a:srgbClr val="008000"/>
                </a:solidFill>
                <a:latin typeface="Comic Sans MS" panose="030F0702030302020204" pitchFamily="66" charset="0"/>
              </a:rPr>
              <a:t>a single </a:t>
            </a:r>
            <a:r>
              <a:rPr lang="en-US" altLang="en-US" dirty="0">
                <a:solidFill>
                  <a:srgbClr val="FF0000"/>
                </a:solidFill>
                <a:latin typeface="Comic Sans MS" panose="030F0702030302020204" pitchFamily="66" charset="0"/>
              </a:rPr>
              <a:t>basic logic element </a:t>
            </a:r>
            <a:r>
              <a:rPr lang="en-US" altLang="en-US" dirty="0">
                <a:latin typeface="Comic Sans MS" panose="030F0702030302020204" pitchFamily="66" charset="0"/>
              </a:rPr>
              <a:t>(BLE), or </a:t>
            </a:r>
            <a:r>
              <a:rPr lang="en-US" altLang="en-US" dirty="0">
                <a:solidFill>
                  <a:srgbClr val="008000"/>
                </a:solidFill>
                <a:latin typeface="Comic Sans MS" panose="030F0702030302020204" pitchFamily="66" charset="0"/>
              </a:rPr>
              <a:t>a cluster </a:t>
            </a:r>
            <a:r>
              <a:rPr lang="en-US" altLang="en-US" dirty="0">
                <a:latin typeface="Comic Sans MS" panose="030F0702030302020204" pitchFamily="66" charset="0"/>
              </a:rPr>
              <a:t>of locally interconnected BLEs</a:t>
            </a:r>
          </a:p>
          <a:p>
            <a:r>
              <a:rPr lang="en-US" altLang="en-US" dirty="0">
                <a:latin typeface="Comic Sans MS" panose="030F0702030302020204" pitchFamily="66" charset="0"/>
              </a:rPr>
              <a:t>A simple BLE consists of a </a:t>
            </a:r>
            <a:r>
              <a:rPr lang="en-US" altLang="en-US" dirty="0">
                <a:solidFill>
                  <a:srgbClr val="0000FF"/>
                </a:solidFill>
                <a:latin typeface="Comic Sans MS" panose="030F0702030302020204" pitchFamily="66" charset="0"/>
              </a:rPr>
              <a:t>LUT </a:t>
            </a:r>
            <a:r>
              <a:rPr lang="en-US" altLang="en-US" dirty="0">
                <a:latin typeface="Comic Sans MS" panose="030F0702030302020204" pitchFamily="66" charset="0"/>
              </a:rPr>
              <a:t>(</a:t>
            </a:r>
            <a:r>
              <a:rPr lang="en-US" altLang="en-US" dirty="0">
                <a:solidFill>
                  <a:srgbClr val="0000FF"/>
                </a:solidFill>
                <a:latin typeface="Comic Sans MS" panose="030F0702030302020204" pitchFamily="66" charset="0"/>
              </a:rPr>
              <a:t>L</a:t>
            </a:r>
            <a:r>
              <a:rPr lang="en-US" altLang="en-US" dirty="0">
                <a:latin typeface="Comic Sans MS" panose="030F0702030302020204" pitchFamily="66" charset="0"/>
              </a:rPr>
              <a:t>ook</a:t>
            </a:r>
            <a:r>
              <a:rPr lang="en-US" altLang="en-US" dirty="0">
                <a:solidFill>
                  <a:srgbClr val="0000FF"/>
                </a:solidFill>
                <a:latin typeface="Comic Sans MS" panose="030F0702030302020204" pitchFamily="66" charset="0"/>
              </a:rPr>
              <a:t> U</a:t>
            </a:r>
            <a:r>
              <a:rPr lang="en-US" altLang="en-US" dirty="0">
                <a:latin typeface="Comic Sans MS" panose="030F0702030302020204" pitchFamily="66" charset="0"/>
              </a:rPr>
              <a:t>p</a:t>
            </a:r>
            <a:r>
              <a:rPr lang="en-US" altLang="en-US" dirty="0">
                <a:solidFill>
                  <a:srgbClr val="0000FF"/>
                </a:solidFill>
                <a:latin typeface="Comic Sans MS" panose="030F0702030302020204" pitchFamily="66" charset="0"/>
              </a:rPr>
              <a:t> T</a:t>
            </a:r>
            <a:r>
              <a:rPr lang="en-US" altLang="en-US" dirty="0">
                <a:latin typeface="Comic Sans MS" panose="030F0702030302020204" pitchFamily="66" charset="0"/>
              </a:rPr>
              <a:t>able), and a </a:t>
            </a:r>
            <a:r>
              <a:rPr lang="en-US" altLang="en-US" dirty="0">
                <a:solidFill>
                  <a:srgbClr val="0000FF"/>
                </a:solidFill>
                <a:latin typeface="Comic Sans MS" panose="030F0702030302020204" pitchFamily="66" charset="0"/>
              </a:rPr>
              <a:t>Flip-Flop</a:t>
            </a:r>
            <a:r>
              <a:rPr lang="en-US" altLang="en-US" dirty="0">
                <a:latin typeface="Comic Sans MS" panose="030F0702030302020204" pitchFamily="66" charset="0"/>
              </a:rPr>
              <a:t>.</a:t>
            </a:r>
          </a:p>
          <a:p>
            <a:r>
              <a:rPr lang="en-US" altLang="en-US" dirty="0">
                <a:latin typeface="Comic Sans MS" panose="030F0702030302020204" pitchFamily="66" charset="0"/>
              </a:rPr>
              <a:t>A LUT with k inputs (LUT-k) contains 2</a:t>
            </a:r>
            <a:r>
              <a:rPr lang="en-US" altLang="en-US" i="1" baseline="30000" dirty="0">
                <a:latin typeface="Comic Sans MS" panose="030F0702030302020204" pitchFamily="66" charset="0"/>
              </a:rPr>
              <a:t>k</a:t>
            </a:r>
            <a:r>
              <a:rPr lang="en-US" altLang="en-US" i="1" dirty="0">
                <a:latin typeface="Comic Sans MS" panose="030F0702030302020204" pitchFamily="66" charset="0"/>
              </a:rPr>
              <a:t> </a:t>
            </a:r>
            <a:r>
              <a:rPr lang="en-US" altLang="en-US" u="sng" dirty="0">
                <a:latin typeface="Comic Sans MS" panose="030F0702030302020204" pitchFamily="66" charset="0"/>
              </a:rPr>
              <a:t>configuration bits </a:t>
            </a:r>
            <a:r>
              <a:rPr lang="en-US" altLang="en-US" dirty="0">
                <a:latin typeface="Comic Sans MS" panose="030F0702030302020204" pitchFamily="66" charset="0"/>
              </a:rPr>
              <a:t>and it can implement any k-input Boolean function (2^2^k functions)</a:t>
            </a:r>
          </a:p>
        </p:txBody>
      </p:sp>
      <p:sp>
        <p:nvSpPr>
          <p:cNvPr id="2" name="Slide Number Placeholder 1"/>
          <p:cNvSpPr>
            <a:spLocks noGrp="1"/>
          </p:cNvSpPr>
          <p:nvPr>
            <p:ph type="sldNum" sz="quarter" idx="12"/>
          </p:nvPr>
        </p:nvSpPr>
        <p:spPr/>
        <p:txBody>
          <a:bodyPr/>
          <a:lstStyle/>
          <a:p>
            <a:fld id="{5A81485A-01B8-4054-A537-7FB3100B64ED}" type="slidenum">
              <a:rPr lang="en-US" smtClean="0"/>
              <a:t>67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1747">
                                            <p:txEl>
                                              <p:pRg st="0" end="0"/>
                                            </p:txEl>
                                          </p:spTgt>
                                        </p:tgtEl>
                                        <p:attrNameLst>
                                          <p:attrName>style.visibility</p:attrName>
                                        </p:attrNameLst>
                                      </p:cBhvr>
                                      <p:to>
                                        <p:strVal val="visible"/>
                                      </p:to>
                                    </p:set>
                                    <p:anim calcmode="lin" valueType="num">
                                      <p:cBhvr additive="base">
                                        <p:cTn id="7" dur="500" fill="hold"/>
                                        <p:tgtEl>
                                          <p:spTgt spid="3174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174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1747">
                                            <p:txEl>
                                              <p:pRg st="1" end="1"/>
                                            </p:txEl>
                                          </p:spTgt>
                                        </p:tgtEl>
                                        <p:attrNameLst>
                                          <p:attrName>style.visibility</p:attrName>
                                        </p:attrNameLst>
                                      </p:cBhvr>
                                      <p:to>
                                        <p:strVal val="visible"/>
                                      </p:to>
                                    </p:set>
                                    <p:anim calcmode="lin" valueType="num">
                                      <p:cBhvr additive="base">
                                        <p:cTn id="13" dur="500" fill="hold"/>
                                        <p:tgtEl>
                                          <p:spTgt spid="3174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1747">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1747">
                                            <p:txEl>
                                              <p:pRg st="2" end="2"/>
                                            </p:txEl>
                                          </p:spTgt>
                                        </p:tgtEl>
                                        <p:attrNameLst>
                                          <p:attrName>style.visibility</p:attrName>
                                        </p:attrNameLst>
                                      </p:cBhvr>
                                      <p:to>
                                        <p:strVal val="visible"/>
                                      </p:to>
                                    </p:set>
                                    <p:anim calcmode="lin" valueType="num">
                                      <p:cBhvr additive="base">
                                        <p:cTn id="19" dur="500" fill="hold"/>
                                        <p:tgtEl>
                                          <p:spTgt spid="31747">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174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a:extLst>
              <a:ext uri="{FF2B5EF4-FFF2-40B4-BE49-F238E27FC236}">
                <a16:creationId xmlns:a16="http://schemas.microsoft.com/office/drawing/2014/main" id="{616AD72F-1435-4A6D-A21D-3316C56342D4}"/>
              </a:ext>
            </a:extLst>
          </p:cNvPr>
          <p:cNvSpPr>
            <a:spLocks noGrp="1"/>
          </p:cNvSpPr>
          <p:nvPr>
            <p:ph type="title"/>
          </p:nvPr>
        </p:nvSpPr>
        <p:spPr>
          <a:xfrm>
            <a:off x="2503777" y="498333"/>
            <a:ext cx="8259762" cy="769937"/>
          </a:xfrm>
        </p:spPr>
        <p:txBody>
          <a:bodyPr/>
          <a:lstStyle/>
          <a:p>
            <a:pPr algn="ctr"/>
            <a:r>
              <a:rPr lang="en-US" altLang="en-US" b="0" dirty="0">
                <a:latin typeface="Comic Sans MS" panose="030F0702030302020204" pitchFamily="66" charset="0"/>
              </a:rPr>
              <a:t>Basic logic element (BLE)</a:t>
            </a:r>
            <a:endParaRPr lang="en-US" altLang="en-US" dirty="0">
              <a:latin typeface="Comic Sans MS" panose="030F0702030302020204" pitchFamily="66" charset="0"/>
            </a:endParaRPr>
          </a:p>
        </p:txBody>
      </p:sp>
      <p:grpSp>
        <p:nvGrpSpPr>
          <p:cNvPr id="31748" name="Group 4">
            <a:extLst>
              <a:ext uri="{FF2B5EF4-FFF2-40B4-BE49-F238E27FC236}">
                <a16:creationId xmlns:a16="http://schemas.microsoft.com/office/drawing/2014/main" id="{6E840396-70B5-4FE4-A03E-1932FCE2566A}"/>
              </a:ext>
            </a:extLst>
          </p:cNvPr>
          <p:cNvGrpSpPr>
            <a:grpSpLocks noChangeAspect="1"/>
          </p:cNvGrpSpPr>
          <p:nvPr/>
        </p:nvGrpSpPr>
        <p:grpSpPr bwMode="auto">
          <a:xfrm>
            <a:off x="3069216" y="1557338"/>
            <a:ext cx="5329237" cy="4799012"/>
            <a:chOff x="793" y="935"/>
            <a:chExt cx="3357" cy="3023"/>
          </a:xfrm>
        </p:grpSpPr>
        <p:sp>
          <p:nvSpPr>
            <p:cNvPr id="31749" name="AutoShape 3">
              <a:extLst>
                <a:ext uri="{FF2B5EF4-FFF2-40B4-BE49-F238E27FC236}">
                  <a16:creationId xmlns:a16="http://schemas.microsoft.com/office/drawing/2014/main" id="{BADD6E35-13DE-4089-98D4-FF832376FDE0}"/>
                </a:ext>
              </a:extLst>
            </p:cNvPr>
            <p:cNvSpPr>
              <a:spLocks noChangeAspect="1" noChangeArrowheads="1" noTextEdit="1"/>
            </p:cNvSpPr>
            <p:nvPr/>
          </p:nvSpPr>
          <p:spPr bwMode="auto">
            <a:xfrm>
              <a:off x="793" y="935"/>
              <a:ext cx="3357" cy="30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1750" name="Picture 5">
              <a:extLst>
                <a:ext uri="{FF2B5EF4-FFF2-40B4-BE49-F238E27FC236}">
                  <a16:creationId xmlns:a16="http://schemas.microsoft.com/office/drawing/2014/main" id="{5D48405D-A8E6-4F76-B876-D7D05EABC5E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3" y="935"/>
              <a:ext cx="3367" cy="30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68</a:t>
            </a:fld>
            <a:endParaRPr lang="en-US"/>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a:extLst>
              <a:ext uri="{FF2B5EF4-FFF2-40B4-BE49-F238E27FC236}">
                <a16:creationId xmlns:a16="http://schemas.microsoft.com/office/drawing/2014/main" id="{C080BE5F-DA08-4E9A-BC0D-727A16C43038}"/>
              </a:ext>
            </a:extLst>
          </p:cNvPr>
          <p:cNvSpPr>
            <a:spLocks noGrp="1"/>
          </p:cNvSpPr>
          <p:nvPr>
            <p:ph type="title"/>
          </p:nvPr>
        </p:nvSpPr>
        <p:spPr>
          <a:xfrm>
            <a:off x="711200" y="201036"/>
            <a:ext cx="10515600" cy="1325563"/>
          </a:xfrm>
        </p:spPr>
        <p:txBody>
          <a:bodyPr/>
          <a:lstStyle/>
          <a:p>
            <a:pPr algn="ctr"/>
            <a:r>
              <a:rPr lang="en-US" altLang="en-US" dirty="0">
                <a:latin typeface="Comic Sans MS" panose="030F0702030302020204" pitchFamily="66" charset="0"/>
              </a:rPr>
              <a:t>A CLB structure </a:t>
            </a:r>
          </a:p>
        </p:txBody>
      </p:sp>
      <p:grpSp>
        <p:nvGrpSpPr>
          <p:cNvPr id="32772" name="Group 4">
            <a:extLst>
              <a:ext uri="{FF2B5EF4-FFF2-40B4-BE49-F238E27FC236}">
                <a16:creationId xmlns:a16="http://schemas.microsoft.com/office/drawing/2014/main" id="{1CBBE100-ED50-42DD-8145-3B9D44EF37E1}"/>
              </a:ext>
            </a:extLst>
          </p:cNvPr>
          <p:cNvGrpSpPr>
            <a:grpSpLocks noChangeAspect="1"/>
          </p:cNvGrpSpPr>
          <p:nvPr/>
        </p:nvGrpSpPr>
        <p:grpSpPr bwMode="auto">
          <a:xfrm>
            <a:off x="2209800" y="1333211"/>
            <a:ext cx="3759200" cy="5132388"/>
            <a:chOff x="1610" y="882"/>
            <a:chExt cx="2368" cy="3233"/>
          </a:xfrm>
        </p:grpSpPr>
        <p:sp>
          <p:nvSpPr>
            <p:cNvPr id="32774" name="AutoShape 3">
              <a:extLst>
                <a:ext uri="{FF2B5EF4-FFF2-40B4-BE49-F238E27FC236}">
                  <a16:creationId xmlns:a16="http://schemas.microsoft.com/office/drawing/2014/main" id="{D35346AF-98E1-4AB8-B213-733300AE3226}"/>
                </a:ext>
              </a:extLst>
            </p:cNvPr>
            <p:cNvSpPr>
              <a:spLocks noChangeAspect="1" noChangeArrowheads="1" noTextEdit="1"/>
            </p:cNvSpPr>
            <p:nvPr/>
          </p:nvSpPr>
          <p:spPr bwMode="auto">
            <a:xfrm>
              <a:off x="1610" y="882"/>
              <a:ext cx="2368" cy="32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2775" name="Picture 5">
              <a:extLst>
                <a:ext uri="{FF2B5EF4-FFF2-40B4-BE49-F238E27FC236}">
                  <a16:creationId xmlns:a16="http://schemas.microsoft.com/office/drawing/2014/main" id="{6DFC518C-652B-4AC1-95AA-B8EC415E789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10" y="882"/>
              <a:ext cx="2376" cy="32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32773" name="Rectangle 7">
            <a:extLst>
              <a:ext uri="{FF2B5EF4-FFF2-40B4-BE49-F238E27FC236}">
                <a16:creationId xmlns:a16="http://schemas.microsoft.com/office/drawing/2014/main" id="{3E2B15A2-1C18-4ED6-A872-AF5ED93890BE}"/>
              </a:ext>
            </a:extLst>
          </p:cNvPr>
          <p:cNvSpPr>
            <a:spLocks noChangeArrowheads="1"/>
          </p:cNvSpPr>
          <p:nvPr/>
        </p:nvSpPr>
        <p:spPr bwMode="auto">
          <a:xfrm>
            <a:off x="6096000" y="1769775"/>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solidFill>
                  <a:srgbClr val="131413"/>
                </a:solidFill>
                <a:latin typeface="Comic Sans MS" panose="030F0702030302020204" pitchFamily="66" charset="0"/>
              </a:rPr>
              <a:t>Modern FPGAs contain typically </a:t>
            </a:r>
            <a:r>
              <a:rPr lang="en-US" altLang="en-US" sz="1800" dirty="0">
                <a:solidFill>
                  <a:srgbClr val="0000FF"/>
                </a:solidFill>
                <a:latin typeface="Comic Sans MS" panose="030F0702030302020204" pitchFamily="66" charset="0"/>
              </a:rPr>
              <a:t>4 to 10 BLEs</a:t>
            </a:r>
            <a:r>
              <a:rPr lang="en-US" altLang="en-US" sz="1800" dirty="0">
                <a:solidFill>
                  <a:srgbClr val="131413"/>
                </a:solidFill>
                <a:latin typeface="Comic Sans MS" panose="030F0702030302020204" pitchFamily="66" charset="0"/>
              </a:rPr>
              <a:t> in a single CLB.</a:t>
            </a:r>
            <a:endParaRPr lang="en-US" altLang="en-US" sz="1800" dirty="0">
              <a:latin typeface="Comic Sans MS" panose="030F0702030302020204" pitchFamily="66" charset="0"/>
            </a:endParaRPr>
          </a:p>
        </p:txBody>
      </p:sp>
      <p:sp>
        <p:nvSpPr>
          <p:cNvPr id="2" name="Slide Number Placeholder 1"/>
          <p:cNvSpPr>
            <a:spLocks noGrp="1"/>
          </p:cNvSpPr>
          <p:nvPr>
            <p:ph type="sldNum" sz="quarter" idx="12"/>
          </p:nvPr>
        </p:nvSpPr>
        <p:spPr/>
        <p:txBody>
          <a:bodyPr/>
          <a:lstStyle/>
          <a:p>
            <a:fld id="{5A81485A-01B8-4054-A537-7FB3100B64ED}" type="slidenum">
              <a:rPr lang="en-US" smtClean="0"/>
              <a:t>69</a:t>
            </a:fld>
            <a:endParaRPr lang="en-US"/>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Title 1">
            <a:extLst>
              <a:ext uri="{FF2B5EF4-FFF2-40B4-BE49-F238E27FC236}">
                <a16:creationId xmlns:a16="http://schemas.microsoft.com/office/drawing/2014/main" id="{0D64AAB7-996A-4D94-AE8A-74DA7CC02F4A}"/>
              </a:ext>
            </a:extLst>
          </p:cNvPr>
          <p:cNvSpPr>
            <a:spLocks noGrp="1"/>
          </p:cNvSpPr>
          <p:nvPr>
            <p:ph type="title"/>
          </p:nvPr>
        </p:nvSpPr>
        <p:spPr/>
        <p:txBody>
          <a:bodyPr/>
          <a:lstStyle/>
          <a:p>
            <a:pPr algn="ctr"/>
            <a:r>
              <a:rPr lang="en-US" altLang="en-US" dirty="0">
                <a:latin typeface="Comic Sans MS" panose="030F0702030302020204" pitchFamily="66" charset="0"/>
              </a:rPr>
              <a:t>Different Types of PLDs</a:t>
            </a:r>
          </a:p>
        </p:txBody>
      </p:sp>
      <p:grpSp>
        <p:nvGrpSpPr>
          <p:cNvPr id="22532" name="Group 4">
            <a:extLst>
              <a:ext uri="{FF2B5EF4-FFF2-40B4-BE49-F238E27FC236}">
                <a16:creationId xmlns:a16="http://schemas.microsoft.com/office/drawing/2014/main" id="{E716CD11-86D7-472C-872B-0446BDAD8B1B}"/>
              </a:ext>
            </a:extLst>
          </p:cNvPr>
          <p:cNvGrpSpPr>
            <a:grpSpLocks noChangeAspect="1"/>
          </p:cNvGrpSpPr>
          <p:nvPr/>
        </p:nvGrpSpPr>
        <p:grpSpPr bwMode="auto">
          <a:xfrm>
            <a:off x="2443163" y="1390360"/>
            <a:ext cx="6959600" cy="2400300"/>
            <a:chOff x="688" y="1404"/>
            <a:chExt cx="4384" cy="1512"/>
          </a:xfrm>
        </p:grpSpPr>
        <p:sp>
          <p:nvSpPr>
            <p:cNvPr id="22535" name="AutoShape 3">
              <a:extLst>
                <a:ext uri="{FF2B5EF4-FFF2-40B4-BE49-F238E27FC236}">
                  <a16:creationId xmlns:a16="http://schemas.microsoft.com/office/drawing/2014/main" id="{3329ACE1-6718-4728-AF6D-864960A6D933}"/>
                </a:ext>
              </a:extLst>
            </p:cNvPr>
            <p:cNvSpPr>
              <a:spLocks noChangeAspect="1" noChangeArrowheads="1" noTextEdit="1"/>
            </p:cNvSpPr>
            <p:nvPr/>
          </p:nvSpPr>
          <p:spPr bwMode="auto">
            <a:xfrm>
              <a:off x="688" y="1404"/>
              <a:ext cx="4384" cy="1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2536" name="Picture 5">
              <a:extLst>
                <a:ext uri="{FF2B5EF4-FFF2-40B4-BE49-F238E27FC236}">
                  <a16:creationId xmlns:a16="http://schemas.microsoft.com/office/drawing/2014/main" id="{DC74EBD2-9A59-4E3A-9E79-3476B37F757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8" y="1404"/>
              <a:ext cx="4392" cy="1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4581" name="Rectangle 7">
            <a:extLst>
              <a:ext uri="{FF2B5EF4-FFF2-40B4-BE49-F238E27FC236}">
                <a16:creationId xmlns:a16="http://schemas.microsoft.com/office/drawing/2014/main" id="{0262D337-4D01-456C-867F-6E58036CE1FE}"/>
              </a:ext>
            </a:extLst>
          </p:cNvPr>
          <p:cNvSpPr>
            <a:spLocks noChangeArrowheads="1"/>
          </p:cNvSpPr>
          <p:nvPr/>
        </p:nvSpPr>
        <p:spPr bwMode="auto">
          <a:xfrm>
            <a:off x="2063750" y="3969474"/>
            <a:ext cx="80645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defRPr/>
            </a:pPr>
            <a:r>
              <a:rPr lang="en-US" sz="1800" dirty="0">
                <a:latin typeface="Comic Sans MS" panose="030F0702030302020204" pitchFamily="66" charset="0"/>
              </a:rPr>
              <a:t>All PLDs (simple or complex) are </a:t>
            </a:r>
            <a:r>
              <a:rPr lang="en-US" sz="1800" dirty="0">
                <a:solidFill>
                  <a:srgbClr val="0000FF"/>
                </a:solidFill>
                <a:latin typeface="Comic Sans MS" panose="030F0702030302020204" pitchFamily="66" charset="0"/>
              </a:rPr>
              <a:t>non-volatile</a:t>
            </a:r>
            <a:r>
              <a:rPr lang="en-US" sz="1800" dirty="0">
                <a:latin typeface="Comic Sans MS" panose="030F0702030302020204" pitchFamily="66" charset="0"/>
              </a:rPr>
              <a:t>. They can be </a:t>
            </a:r>
            <a:r>
              <a:rPr lang="en-US" sz="1800" dirty="0">
                <a:solidFill>
                  <a:srgbClr val="0000FF"/>
                </a:solidFill>
                <a:latin typeface="Comic Sans MS" panose="030F0702030302020204" pitchFamily="66" charset="0"/>
              </a:rPr>
              <a:t>OTP</a:t>
            </a:r>
          </a:p>
          <a:p>
            <a:pPr>
              <a:spcBef>
                <a:spcPct val="0"/>
              </a:spcBef>
              <a:buClrTx/>
              <a:buSzTx/>
              <a:buFontTx/>
              <a:buNone/>
              <a:defRPr/>
            </a:pPr>
            <a:r>
              <a:rPr lang="en-US" sz="1800" dirty="0">
                <a:latin typeface="Comic Sans MS" panose="030F0702030302020204" pitchFamily="66" charset="0"/>
              </a:rPr>
              <a:t>(one-time programmable), in which case </a:t>
            </a:r>
            <a:r>
              <a:rPr lang="en-US" sz="1800" dirty="0">
                <a:solidFill>
                  <a:schemeClr val="tx2">
                    <a:lumMod val="60000"/>
                    <a:lumOff val="40000"/>
                  </a:schemeClr>
                </a:solidFill>
                <a:latin typeface="Comic Sans MS" panose="030F0702030302020204" pitchFamily="66" charset="0"/>
              </a:rPr>
              <a:t>fuses</a:t>
            </a:r>
            <a:r>
              <a:rPr lang="en-US" sz="1800" dirty="0">
                <a:latin typeface="Comic Sans MS" panose="030F0702030302020204" pitchFamily="66" charset="0"/>
              </a:rPr>
              <a:t> or </a:t>
            </a:r>
            <a:r>
              <a:rPr lang="en-US" sz="1800" dirty="0">
                <a:solidFill>
                  <a:schemeClr val="tx2">
                    <a:lumMod val="60000"/>
                    <a:lumOff val="40000"/>
                  </a:schemeClr>
                </a:solidFill>
                <a:latin typeface="Comic Sans MS" panose="030F0702030302020204" pitchFamily="66" charset="0"/>
              </a:rPr>
              <a:t>anti-fuses</a:t>
            </a:r>
            <a:r>
              <a:rPr lang="en-US" sz="1800" dirty="0">
                <a:latin typeface="Comic Sans MS" panose="030F0702030302020204" pitchFamily="66" charset="0"/>
              </a:rPr>
              <a:t> are used, or can be </a:t>
            </a:r>
            <a:r>
              <a:rPr lang="en-US" sz="1800" dirty="0">
                <a:solidFill>
                  <a:srgbClr val="FF0000"/>
                </a:solidFill>
                <a:latin typeface="Comic Sans MS" panose="030F0702030302020204" pitchFamily="66" charset="0"/>
              </a:rPr>
              <a:t>reprogrammable</a:t>
            </a:r>
            <a:r>
              <a:rPr lang="en-US" sz="1800" dirty="0">
                <a:latin typeface="Comic Sans MS" panose="030F0702030302020204" pitchFamily="66" charset="0"/>
              </a:rPr>
              <a:t>, with </a:t>
            </a:r>
            <a:r>
              <a:rPr lang="en-US" sz="1800" dirty="0">
                <a:solidFill>
                  <a:srgbClr val="FF0000"/>
                </a:solidFill>
                <a:latin typeface="Comic Sans MS" panose="030F0702030302020204" pitchFamily="66" charset="0"/>
              </a:rPr>
              <a:t>EEPROM</a:t>
            </a:r>
            <a:r>
              <a:rPr lang="en-US" sz="1800" dirty="0">
                <a:latin typeface="Comic Sans MS" panose="030F0702030302020204" pitchFamily="66" charset="0"/>
              </a:rPr>
              <a:t> or </a:t>
            </a:r>
            <a:r>
              <a:rPr lang="en-US" sz="1800" dirty="0">
                <a:solidFill>
                  <a:srgbClr val="FF0000"/>
                </a:solidFill>
                <a:latin typeface="Comic Sans MS" panose="030F0702030302020204" pitchFamily="66" charset="0"/>
              </a:rPr>
              <a:t>Flash memory</a:t>
            </a:r>
          </a:p>
        </p:txBody>
      </p:sp>
      <p:sp>
        <p:nvSpPr>
          <p:cNvPr id="24582" name="Rectangle 8">
            <a:extLst>
              <a:ext uri="{FF2B5EF4-FFF2-40B4-BE49-F238E27FC236}">
                <a16:creationId xmlns:a16="http://schemas.microsoft.com/office/drawing/2014/main" id="{63318B42-5256-4873-8E7A-B241A2C2EBB6}"/>
              </a:ext>
            </a:extLst>
          </p:cNvPr>
          <p:cNvSpPr>
            <a:spLocks noChangeArrowheads="1"/>
          </p:cNvSpPr>
          <p:nvPr/>
        </p:nvSpPr>
        <p:spPr bwMode="auto">
          <a:xfrm>
            <a:off x="2063749" y="5138015"/>
            <a:ext cx="8400473"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latin typeface="Comic Sans MS" panose="030F0702030302020204" pitchFamily="66" charset="0"/>
                <a:cs typeface="2  Niki Border" panose="00000400000000000000" pitchFamily="2" charset="-78"/>
              </a:rPr>
              <a:t>FPGAs, on the other hand, are mostly </a:t>
            </a:r>
            <a:r>
              <a:rPr lang="en-US" altLang="en-US" sz="1800" dirty="0">
                <a:solidFill>
                  <a:srgbClr val="008000"/>
                </a:solidFill>
                <a:latin typeface="Comic Sans MS" panose="030F0702030302020204" pitchFamily="66" charset="0"/>
                <a:cs typeface="2  Niki Border" panose="00000400000000000000" pitchFamily="2" charset="-78"/>
              </a:rPr>
              <a:t>volatile</a:t>
            </a:r>
            <a:r>
              <a:rPr lang="en-US" altLang="en-US" sz="1800" dirty="0">
                <a:latin typeface="Comic Sans MS" panose="030F0702030302020204" pitchFamily="66" charset="0"/>
                <a:cs typeface="2  Niki Border" panose="00000400000000000000" pitchFamily="2" charset="-78"/>
              </a:rPr>
              <a:t>, for they make use of </a:t>
            </a:r>
            <a:r>
              <a:rPr lang="en-US" altLang="en-US" sz="1800" dirty="0">
                <a:solidFill>
                  <a:srgbClr val="008000"/>
                </a:solidFill>
                <a:latin typeface="Comic Sans MS" panose="030F0702030302020204" pitchFamily="66" charset="0"/>
                <a:cs typeface="2  Niki Border" panose="00000400000000000000" pitchFamily="2" charset="-78"/>
              </a:rPr>
              <a:t>SRAM</a:t>
            </a:r>
            <a:r>
              <a:rPr lang="en-US" altLang="en-US" sz="1800" dirty="0">
                <a:latin typeface="Comic Sans MS" panose="030F0702030302020204" pitchFamily="66" charset="0"/>
                <a:cs typeface="2  Niki Border" panose="00000400000000000000" pitchFamily="2" charset="-78"/>
              </a:rPr>
              <a:t> to store the connections, in which case </a:t>
            </a:r>
            <a:r>
              <a:rPr lang="en-US" altLang="en-US" sz="1800" dirty="0">
                <a:solidFill>
                  <a:srgbClr val="0000FF"/>
                </a:solidFill>
                <a:latin typeface="Comic Sans MS" panose="030F0702030302020204" pitchFamily="66" charset="0"/>
                <a:cs typeface="2  Niki Border" panose="00000400000000000000" pitchFamily="2" charset="-78"/>
              </a:rPr>
              <a:t>a configuration ROM </a:t>
            </a:r>
            <a:r>
              <a:rPr lang="en-US" altLang="en-US" sz="1800" dirty="0">
                <a:latin typeface="Comic Sans MS" panose="030F0702030302020204" pitchFamily="66" charset="0"/>
                <a:cs typeface="2  Niki Border" panose="00000400000000000000" pitchFamily="2" charset="-78"/>
              </a:rPr>
              <a:t>is necessary to load the interconnects </a:t>
            </a:r>
            <a:r>
              <a:rPr lang="en-US" altLang="en-US" sz="1800" u="sng" dirty="0">
                <a:latin typeface="Comic Sans MS" panose="030F0702030302020204" pitchFamily="66" charset="0"/>
                <a:cs typeface="2  Niki Border" panose="00000400000000000000" pitchFamily="2" charset="-78"/>
              </a:rPr>
              <a:t>at power up</a:t>
            </a:r>
          </a:p>
        </p:txBody>
      </p:sp>
      <p:sp>
        <p:nvSpPr>
          <p:cNvPr id="2" name="Slide Number Placeholder 1"/>
          <p:cNvSpPr>
            <a:spLocks noGrp="1"/>
          </p:cNvSpPr>
          <p:nvPr>
            <p:ph type="sldNum" sz="quarter" idx="12"/>
          </p:nvPr>
        </p:nvSpPr>
        <p:spPr/>
        <p:txBody>
          <a:bodyPr/>
          <a:lstStyle/>
          <a:p>
            <a:fld id="{5A81485A-01B8-4054-A537-7FB3100B64ED}" type="slidenum">
              <a:rPr lang="en-US" smtClean="0"/>
              <a:t>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4581"/>
                                        </p:tgtEl>
                                        <p:attrNameLst>
                                          <p:attrName>style.visibility</p:attrName>
                                        </p:attrNameLst>
                                      </p:cBhvr>
                                      <p:to>
                                        <p:strVal val="visible"/>
                                      </p:to>
                                    </p:set>
                                    <p:anim calcmode="lin" valueType="num">
                                      <p:cBhvr additive="base">
                                        <p:cTn id="7" dur="500" fill="hold"/>
                                        <p:tgtEl>
                                          <p:spTgt spid="24581"/>
                                        </p:tgtEl>
                                        <p:attrNameLst>
                                          <p:attrName>ppt_x</p:attrName>
                                        </p:attrNameLst>
                                      </p:cBhvr>
                                      <p:tavLst>
                                        <p:tav tm="0">
                                          <p:val>
                                            <p:strVal val="#ppt_x"/>
                                          </p:val>
                                        </p:tav>
                                        <p:tav tm="100000">
                                          <p:val>
                                            <p:strVal val="#ppt_x"/>
                                          </p:val>
                                        </p:tav>
                                      </p:tavLst>
                                    </p:anim>
                                    <p:anim calcmode="lin" valueType="num">
                                      <p:cBhvr additive="base">
                                        <p:cTn id="8" dur="500" fill="hold"/>
                                        <p:tgtEl>
                                          <p:spTgt spid="24581"/>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24582"/>
                                        </p:tgtEl>
                                        <p:attrNameLst>
                                          <p:attrName>style.visibility</p:attrName>
                                        </p:attrNameLst>
                                      </p:cBhvr>
                                      <p:to>
                                        <p:strVal val="visible"/>
                                      </p:to>
                                    </p:set>
                                    <p:anim calcmode="lin" valueType="num">
                                      <p:cBhvr additive="base">
                                        <p:cTn id="13" dur="500" fill="hold"/>
                                        <p:tgtEl>
                                          <p:spTgt spid="24582"/>
                                        </p:tgtEl>
                                        <p:attrNameLst>
                                          <p:attrName>ppt_x</p:attrName>
                                        </p:attrNameLst>
                                      </p:cBhvr>
                                      <p:tavLst>
                                        <p:tav tm="0">
                                          <p:val>
                                            <p:strVal val="#ppt_x"/>
                                          </p:val>
                                        </p:tav>
                                        <p:tav tm="100000">
                                          <p:val>
                                            <p:strVal val="#ppt_x"/>
                                          </p:val>
                                        </p:tav>
                                      </p:tavLst>
                                    </p:anim>
                                    <p:anim calcmode="lin" valueType="num">
                                      <p:cBhvr additive="base">
                                        <p:cTn id="14" dur="500" fill="hold"/>
                                        <p:tgtEl>
                                          <p:spTgt spid="2458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1" grpId="0"/>
      <p:bldP spid="24582"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Title 1">
            <a:extLst>
              <a:ext uri="{FF2B5EF4-FFF2-40B4-BE49-F238E27FC236}">
                <a16:creationId xmlns:a16="http://schemas.microsoft.com/office/drawing/2014/main" id="{BF5D6C68-4C16-4BFB-93EB-61725287C2D7}"/>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0D06912B-E383-466E-B5F1-30CF10A5E679}"/>
              </a:ext>
            </a:extLst>
          </p:cNvPr>
          <p:cNvSpPr>
            <a:spLocks noGrp="1"/>
          </p:cNvSpPr>
          <p:nvPr>
            <p:ph idx="1"/>
          </p:nvPr>
        </p:nvSpPr>
        <p:spPr>
          <a:xfrm>
            <a:off x="967509" y="1603952"/>
            <a:ext cx="10515600" cy="4351338"/>
          </a:xfrm>
        </p:spPr>
        <p:txBody>
          <a:bodyPr/>
          <a:lstStyle/>
          <a:p>
            <a:pPr marL="0" indent="0">
              <a:buNone/>
              <a:defRPr/>
            </a:pPr>
            <a:endParaRPr lang="en-US" dirty="0"/>
          </a:p>
          <a:p>
            <a:pPr marL="0" indent="0">
              <a:buNone/>
              <a:defRPr/>
            </a:pPr>
            <a:endParaRPr lang="en-US" dirty="0"/>
          </a:p>
          <a:p>
            <a:pPr marL="0" indent="0">
              <a:buNone/>
              <a:defRPr/>
            </a:pPr>
            <a:endParaRPr lang="en-US" dirty="0"/>
          </a:p>
          <a:p>
            <a:pPr marL="0" indent="0" algn="ctr">
              <a:buNone/>
              <a:defRPr/>
            </a:pPr>
            <a:r>
              <a:rPr lang="en-US" b="1" dirty="0">
                <a:solidFill>
                  <a:srgbClr val="008000"/>
                </a:solidFill>
                <a:effectLst>
                  <a:outerShdw blurRad="38100" dist="38100" dir="2700000" algn="tl">
                    <a:srgbClr val="000000">
                      <a:alpha val="43137"/>
                    </a:srgbClr>
                  </a:outerShdw>
                </a:effectLst>
                <a:latin typeface="Comic Sans MS" panose="030F0702030302020204" pitchFamily="66" charset="0"/>
              </a:rPr>
              <a:t>Interconnected Network</a:t>
            </a:r>
          </a:p>
        </p:txBody>
      </p:sp>
      <p:sp>
        <p:nvSpPr>
          <p:cNvPr id="2" name="Slide Number Placeholder 1"/>
          <p:cNvSpPr>
            <a:spLocks noGrp="1"/>
          </p:cNvSpPr>
          <p:nvPr>
            <p:ph type="sldNum" sz="quarter" idx="12"/>
          </p:nvPr>
        </p:nvSpPr>
        <p:spPr/>
        <p:txBody>
          <a:bodyPr/>
          <a:lstStyle/>
          <a:p>
            <a:fld id="{5A81485A-01B8-4054-A537-7FB3100B64ED}" type="slidenum">
              <a:rPr lang="en-US" smtClean="0"/>
              <a:t>70</a:t>
            </a:fld>
            <a:endParaRPr lang="en-US"/>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a:extLst>
              <a:ext uri="{FF2B5EF4-FFF2-40B4-BE49-F238E27FC236}">
                <a16:creationId xmlns:a16="http://schemas.microsoft.com/office/drawing/2014/main" id="{E09941B7-81D8-4306-A1FF-81B4B00ED56B}"/>
              </a:ext>
            </a:extLst>
          </p:cNvPr>
          <p:cNvSpPr>
            <a:spLocks noGrp="1"/>
          </p:cNvSpPr>
          <p:nvPr>
            <p:ph type="title"/>
          </p:nvPr>
        </p:nvSpPr>
        <p:spPr>
          <a:xfrm>
            <a:off x="838200" y="0"/>
            <a:ext cx="10515600" cy="1325563"/>
          </a:xfrm>
        </p:spPr>
        <p:txBody>
          <a:bodyPr/>
          <a:lstStyle/>
          <a:p>
            <a:pPr algn="ctr"/>
            <a:r>
              <a:rPr lang="en-US" altLang="en-US" dirty="0">
                <a:latin typeface="Comic Sans MS" panose="030F0702030302020204" pitchFamily="66" charset="0"/>
              </a:rPr>
              <a:t>Interconnected Network (I)</a:t>
            </a:r>
          </a:p>
        </p:txBody>
      </p:sp>
      <p:sp>
        <p:nvSpPr>
          <p:cNvPr id="38915" name="Content Placeholder 2">
            <a:extLst>
              <a:ext uri="{FF2B5EF4-FFF2-40B4-BE49-F238E27FC236}">
                <a16:creationId xmlns:a16="http://schemas.microsoft.com/office/drawing/2014/main" id="{CFC198CD-49B6-4468-99EE-90F1C2369192}"/>
              </a:ext>
            </a:extLst>
          </p:cNvPr>
          <p:cNvSpPr>
            <a:spLocks noGrp="1"/>
          </p:cNvSpPr>
          <p:nvPr>
            <p:ph idx="1"/>
          </p:nvPr>
        </p:nvSpPr>
        <p:spPr>
          <a:xfrm>
            <a:off x="838200" y="1325563"/>
            <a:ext cx="10515600" cy="4351338"/>
          </a:xfrm>
        </p:spPr>
        <p:txBody>
          <a:bodyPr>
            <a:normAutofit lnSpcReduction="10000"/>
          </a:bodyPr>
          <a:lstStyle/>
          <a:p>
            <a:r>
              <a:rPr lang="en-US" altLang="en-US" sz="2300" dirty="0">
                <a:latin typeface="Comic Sans MS" panose="030F0702030302020204" pitchFamily="66" charset="0"/>
              </a:rPr>
              <a:t>CLBs are connect to each other through </a:t>
            </a:r>
            <a:r>
              <a:rPr lang="en-US" altLang="en-US" sz="2300" dirty="0">
                <a:solidFill>
                  <a:srgbClr val="0000FF"/>
                </a:solidFill>
                <a:latin typeface="Comic Sans MS" panose="030F0702030302020204" pitchFamily="66" charset="0"/>
              </a:rPr>
              <a:t>programmable routing network</a:t>
            </a:r>
          </a:p>
          <a:p>
            <a:r>
              <a:rPr lang="en-US" altLang="en-US" sz="2300" dirty="0">
                <a:latin typeface="Comic Sans MS" panose="030F0702030302020204" pitchFamily="66" charset="0"/>
              </a:rPr>
              <a:t>This programmable routing network provides routing connections among </a:t>
            </a:r>
            <a:r>
              <a:rPr lang="en-US" altLang="en-US" sz="2300" dirty="0">
                <a:solidFill>
                  <a:srgbClr val="0000FF"/>
                </a:solidFill>
                <a:latin typeface="Comic Sans MS" panose="030F0702030302020204" pitchFamily="66" charset="0"/>
              </a:rPr>
              <a:t>logic blocks </a:t>
            </a:r>
            <a:r>
              <a:rPr lang="en-US" altLang="en-US" sz="2300" dirty="0">
                <a:latin typeface="Comic Sans MS" panose="030F0702030302020204" pitchFamily="66" charset="0"/>
              </a:rPr>
              <a:t>and </a:t>
            </a:r>
            <a:r>
              <a:rPr lang="en-US" altLang="en-US" sz="2300" dirty="0">
                <a:solidFill>
                  <a:srgbClr val="0000FF"/>
                </a:solidFill>
                <a:latin typeface="Comic Sans MS" panose="030F0702030302020204" pitchFamily="66" charset="0"/>
              </a:rPr>
              <a:t>I/O blocks </a:t>
            </a:r>
            <a:r>
              <a:rPr lang="en-US" altLang="en-US" sz="2300" dirty="0">
                <a:latin typeface="Comic Sans MS" panose="030F0702030302020204" pitchFamily="66" charset="0"/>
              </a:rPr>
              <a:t>to implement any user-defined circuit</a:t>
            </a:r>
          </a:p>
          <a:p>
            <a:r>
              <a:rPr lang="en-US" altLang="en-US" sz="2300" dirty="0">
                <a:latin typeface="Comic Sans MS" panose="030F0702030302020204" pitchFamily="66" charset="0"/>
              </a:rPr>
              <a:t>It consists of </a:t>
            </a:r>
            <a:r>
              <a:rPr lang="en-US" altLang="en-US" sz="2300" dirty="0">
                <a:solidFill>
                  <a:srgbClr val="7030A0"/>
                </a:solidFill>
                <a:latin typeface="Comic Sans MS" panose="030F0702030302020204" pitchFamily="66" charset="0"/>
              </a:rPr>
              <a:t>wires</a:t>
            </a:r>
            <a:r>
              <a:rPr lang="en-US" altLang="en-US" sz="2300" dirty="0">
                <a:latin typeface="Comic Sans MS" panose="030F0702030302020204" pitchFamily="66" charset="0"/>
              </a:rPr>
              <a:t> and </a:t>
            </a:r>
            <a:r>
              <a:rPr lang="en-US" altLang="en-US" sz="2300" dirty="0">
                <a:solidFill>
                  <a:srgbClr val="7030A0"/>
                </a:solidFill>
                <a:latin typeface="Comic Sans MS" panose="030F0702030302020204" pitchFamily="66" charset="0"/>
              </a:rPr>
              <a:t>programmable switches </a:t>
            </a:r>
            <a:r>
              <a:rPr lang="en-US" altLang="en-US" sz="2300" dirty="0">
                <a:latin typeface="Comic Sans MS" panose="030F0702030302020204" pitchFamily="66" charset="0"/>
              </a:rPr>
              <a:t>that form the required connection.</a:t>
            </a:r>
          </a:p>
          <a:p>
            <a:r>
              <a:rPr lang="en-US" altLang="en-US" sz="2300" dirty="0">
                <a:latin typeface="Comic Sans MS" panose="030F0702030302020204" pitchFamily="66" charset="0"/>
              </a:rPr>
              <a:t>These programmable switches are configured using the </a:t>
            </a:r>
            <a:r>
              <a:rPr lang="en-US" altLang="en-US" sz="2300" u="sng" dirty="0">
                <a:latin typeface="Comic Sans MS" panose="030F0702030302020204" pitchFamily="66" charset="0"/>
              </a:rPr>
              <a:t>programmable technology</a:t>
            </a:r>
            <a:r>
              <a:rPr lang="en-US" altLang="en-US" sz="2300" dirty="0">
                <a:latin typeface="Comic Sans MS" panose="030F0702030302020204" pitchFamily="66" charset="0"/>
              </a:rPr>
              <a:t>.</a:t>
            </a:r>
          </a:p>
          <a:p>
            <a:r>
              <a:rPr lang="en-US" altLang="en-US" sz="2300" dirty="0">
                <a:latin typeface="Comic Sans MS" panose="030F0702030302020204" pitchFamily="66" charset="0"/>
              </a:rPr>
              <a:t>Their routing interconnect must be very </a:t>
            </a:r>
            <a:r>
              <a:rPr lang="en-US" altLang="en-US" sz="2300" u="sng" dirty="0">
                <a:latin typeface="Comic Sans MS" panose="030F0702030302020204" pitchFamily="66" charset="0"/>
              </a:rPr>
              <a:t>flexible</a:t>
            </a:r>
            <a:r>
              <a:rPr lang="en-US" altLang="en-US" sz="2300" dirty="0">
                <a:latin typeface="Comic Sans MS" panose="030F0702030302020204" pitchFamily="66" charset="0"/>
              </a:rPr>
              <a:t> to be able to implement </a:t>
            </a:r>
            <a:r>
              <a:rPr lang="en-US" altLang="en-US" sz="2300" u="sng" dirty="0">
                <a:latin typeface="Comic Sans MS" panose="030F0702030302020204" pitchFamily="66" charset="0"/>
              </a:rPr>
              <a:t>any digital circuit</a:t>
            </a:r>
          </a:p>
          <a:p>
            <a:r>
              <a:rPr lang="en-US" altLang="en-US" sz="2300" dirty="0">
                <a:latin typeface="Comic Sans MS" panose="030F0702030302020204" pitchFamily="66" charset="0"/>
              </a:rPr>
              <a:t>On the basis of the global arrangement of routing resources, the interconnected network can be categorized as either </a:t>
            </a:r>
            <a:r>
              <a:rPr lang="en-US" altLang="en-US" sz="2300" dirty="0">
                <a:solidFill>
                  <a:srgbClr val="0000FF"/>
                </a:solidFill>
                <a:latin typeface="Comic Sans MS" panose="030F0702030302020204" pitchFamily="66" charset="0"/>
              </a:rPr>
              <a:t>hierarchical</a:t>
            </a:r>
            <a:r>
              <a:rPr lang="en-US" altLang="en-US" sz="2300" dirty="0">
                <a:latin typeface="Comic Sans MS" panose="030F0702030302020204" pitchFamily="66" charset="0"/>
              </a:rPr>
              <a:t> or </a:t>
            </a:r>
            <a:r>
              <a:rPr lang="en-US" altLang="en-US" sz="2300" dirty="0">
                <a:solidFill>
                  <a:srgbClr val="0000FF"/>
                </a:solidFill>
                <a:latin typeface="Comic Sans MS" panose="030F0702030302020204" pitchFamily="66" charset="0"/>
              </a:rPr>
              <a:t>island-style</a:t>
            </a:r>
          </a:p>
        </p:txBody>
      </p:sp>
      <p:sp>
        <p:nvSpPr>
          <p:cNvPr id="2" name="Slide Number Placeholder 1"/>
          <p:cNvSpPr>
            <a:spLocks noGrp="1"/>
          </p:cNvSpPr>
          <p:nvPr>
            <p:ph type="sldNum" sz="quarter" idx="12"/>
          </p:nvPr>
        </p:nvSpPr>
        <p:spPr/>
        <p:txBody>
          <a:bodyPr/>
          <a:lstStyle/>
          <a:p>
            <a:fld id="{5A81485A-01B8-4054-A537-7FB3100B64ED}" type="slidenum">
              <a:rPr lang="en-US" smtClean="0"/>
              <a:t>71</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additive="base">
                                        <p:cTn id="7" dur="5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915">
                                            <p:txEl>
                                              <p:pRg st="1" end="1"/>
                                            </p:txEl>
                                          </p:spTgt>
                                        </p:tgtEl>
                                        <p:attrNameLst>
                                          <p:attrName>style.visibility</p:attrName>
                                        </p:attrNameLst>
                                      </p:cBhvr>
                                      <p:to>
                                        <p:strVal val="visible"/>
                                      </p:to>
                                    </p:set>
                                    <p:anim calcmode="lin" valueType="num">
                                      <p:cBhvr additive="base">
                                        <p:cTn id="13" dur="500" fill="hold"/>
                                        <p:tgtEl>
                                          <p:spTgt spid="389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38915">
                                            <p:txEl>
                                              <p:pRg st="2" end="2"/>
                                            </p:txEl>
                                          </p:spTgt>
                                        </p:tgtEl>
                                        <p:attrNameLst>
                                          <p:attrName>style.visibility</p:attrName>
                                        </p:attrNameLst>
                                      </p:cBhvr>
                                      <p:to>
                                        <p:strVal val="visible"/>
                                      </p:to>
                                    </p:set>
                                    <p:anim calcmode="lin" valueType="num">
                                      <p:cBhvr additive="base">
                                        <p:cTn id="19" dur="5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38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38915">
                                            <p:txEl>
                                              <p:pRg st="3" end="3"/>
                                            </p:txEl>
                                          </p:spTgt>
                                        </p:tgtEl>
                                        <p:attrNameLst>
                                          <p:attrName>style.visibility</p:attrName>
                                        </p:attrNameLst>
                                      </p:cBhvr>
                                      <p:to>
                                        <p:strVal val="visible"/>
                                      </p:to>
                                    </p:set>
                                    <p:anim calcmode="lin" valueType="num">
                                      <p:cBhvr additive="base">
                                        <p:cTn id="25" dur="500" fill="hold"/>
                                        <p:tgtEl>
                                          <p:spTgt spid="38915">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8915">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38915">
                                            <p:txEl>
                                              <p:pRg st="4" end="4"/>
                                            </p:txEl>
                                          </p:spTgt>
                                        </p:tgtEl>
                                        <p:attrNameLst>
                                          <p:attrName>style.visibility</p:attrName>
                                        </p:attrNameLst>
                                      </p:cBhvr>
                                      <p:to>
                                        <p:strVal val="visible"/>
                                      </p:to>
                                    </p:set>
                                    <p:anim calcmode="lin" valueType="num">
                                      <p:cBhvr additive="base">
                                        <p:cTn id="31" dur="500" fill="hold"/>
                                        <p:tgtEl>
                                          <p:spTgt spid="38915">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38915">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33" fill="hold" nodeType="clickPar">
                      <p:stCondLst>
                        <p:cond delay="indefinite"/>
                      </p:stCondLst>
                      <p:childTnLst>
                        <p:par>
                          <p:cTn id="34" fill="hold" nodeType="withGroup">
                            <p:stCondLst>
                              <p:cond delay="0"/>
                            </p:stCondLst>
                            <p:childTnLst>
                              <p:par>
                                <p:cTn id="35" presetID="2" presetClass="entr" presetSubtype="4" fill="hold" nodeType="clickEffect">
                                  <p:stCondLst>
                                    <p:cond delay="0"/>
                                  </p:stCondLst>
                                  <p:childTnLst>
                                    <p:set>
                                      <p:cBhvr>
                                        <p:cTn id="36" dur="1" fill="hold">
                                          <p:stCondLst>
                                            <p:cond delay="0"/>
                                          </p:stCondLst>
                                        </p:cTn>
                                        <p:tgtEl>
                                          <p:spTgt spid="38915">
                                            <p:txEl>
                                              <p:pRg st="5" end="5"/>
                                            </p:txEl>
                                          </p:spTgt>
                                        </p:tgtEl>
                                        <p:attrNameLst>
                                          <p:attrName>style.visibility</p:attrName>
                                        </p:attrNameLst>
                                      </p:cBhvr>
                                      <p:to>
                                        <p:strVal val="visible"/>
                                      </p:to>
                                    </p:set>
                                    <p:anim calcmode="lin" valueType="num">
                                      <p:cBhvr additive="base">
                                        <p:cTn id="37" dur="500" fill="hold"/>
                                        <p:tgtEl>
                                          <p:spTgt spid="38915">
                                            <p:txEl>
                                              <p:pRg st="5" end="5"/>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38915">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a:extLst>
              <a:ext uri="{FF2B5EF4-FFF2-40B4-BE49-F238E27FC236}">
                <a16:creationId xmlns:a16="http://schemas.microsoft.com/office/drawing/2014/main" id="{4393A1B9-8574-4249-9977-3B9E5BA41A11}"/>
              </a:ext>
            </a:extLst>
          </p:cNvPr>
          <p:cNvSpPr>
            <a:spLocks noGrp="1"/>
          </p:cNvSpPr>
          <p:nvPr>
            <p:ph type="title"/>
          </p:nvPr>
        </p:nvSpPr>
        <p:spPr>
          <a:xfrm>
            <a:off x="1782042" y="415205"/>
            <a:ext cx="8259762" cy="769937"/>
          </a:xfrm>
        </p:spPr>
        <p:txBody>
          <a:bodyPr/>
          <a:lstStyle/>
          <a:p>
            <a:pPr algn="ctr"/>
            <a:r>
              <a:rPr lang="en-US" altLang="en-US" b="0" dirty="0">
                <a:latin typeface="Comic Sans MS" panose="030F0702030302020204" pitchFamily="66" charset="0"/>
              </a:rPr>
              <a:t>island-style FPGA architecture</a:t>
            </a:r>
            <a:endParaRPr lang="en-US" altLang="en-US" dirty="0">
              <a:latin typeface="Comic Sans MS" panose="030F0702030302020204" pitchFamily="66" charset="0"/>
            </a:endParaRPr>
          </a:p>
        </p:txBody>
      </p:sp>
      <p:grpSp>
        <p:nvGrpSpPr>
          <p:cNvPr id="35844" name="Group 4">
            <a:extLst>
              <a:ext uri="{FF2B5EF4-FFF2-40B4-BE49-F238E27FC236}">
                <a16:creationId xmlns:a16="http://schemas.microsoft.com/office/drawing/2014/main" id="{60DF144A-68D9-4CB2-916F-E0E9DB2297AF}"/>
              </a:ext>
            </a:extLst>
          </p:cNvPr>
          <p:cNvGrpSpPr>
            <a:grpSpLocks noChangeAspect="1"/>
          </p:cNvGrpSpPr>
          <p:nvPr/>
        </p:nvGrpSpPr>
        <p:grpSpPr bwMode="auto">
          <a:xfrm>
            <a:off x="2209800" y="1185142"/>
            <a:ext cx="7570787" cy="5322887"/>
            <a:chOff x="606" y="780"/>
            <a:chExt cx="4769" cy="3353"/>
          </a:xfrm>
        </p:grpSpPr>
        <p:sp>
          <p:nvSpPr>
            <p:cNvPr id="35845" name="AutoShape 3">
              <a:extLst>
                <a:ext uri="{FF2B5EF4-FFF2-40B4-BE49-F238E27FC236}">
                  <a16:creationId xmlns:a16="http://schemas.microsoft.com/office/drawing/2014/main" id="{D7E52504-5E7B-479B-931D-6878D880A953}"/>
                </a:ext>
              </a:extLst>
            </p:cNvPr>
            <p:cNvSpPr>
              <a:spLocks noChangeAspect="1" noChangeArrowheads="1" noTextEdit="1"/>
            </p:cNvSpPr>
            <p:nvPr/>
          </p:nvSpPr>
          <p:spPr bwMode="auto">
            <a:xfrm>
              <a:off x="606" y="780"/>
              <a:ext cx="4769" cy="33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5846" name="Picture 5">
              <a:extLst>
                <a:ext uri="{FF2B5EF4-FFF2-40B4-BE49-F238E27FC236}">
                  <a16:creationId xmlns:a16="http://schemas.microsoft.com/office/drawing/2014/main" id="{69B12B8E-E3F7-4B39-9F99-5FBB26D9BA5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6" y="780"/>
              <a:ext cx="4777" cy="33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72</a:t>
            </a:fld>
            <a:endParaRPr lang="en-US"/>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a:extLst>
              <a:ext uri="{FF2B5EF4-FFF2-40B4-BE49-F238E27FC236}">
                <a16:creationId xmlns:a16="http://schemas.microsoft.com/office/drawing/2014/main" id="{22091B4F-B02E-4B39-9C4B-F4AF4807D2AD}"/>
              </a:ext>
            </a:extLst>
          </p:cNvPr>
          <p:cNvSpPr>
            <a:spLocks noGrp="1"/>
          </p:cNvSpPr>
          <p:nvPr>
            <p:ph type="title"/>
          </p:nvPr>
        </p:nvSpPr>
        <p:spPr>
          <a:xfrm>
            <a:off x="1801812" y="338572"/>
            <a:ext cx="8820005" cy="708025"/>
          </a:xfrm>
        </p:spPr>
        <p:txBody>
          <a:bodyPr>
            <a:noAutofit/>
          </a:bodyPr>
          <a:lstStyle/>
          <a:p>
            <a:pPr algn="ctr"/>
            <a:r>
              <a:rPr lang="en-US" altLang="en-US" sz="4000" dirty="0">
                <a:latin typeface="Comic Sans MS" panose="030F0702030302020204" pitchFamily="66" charset="0"/>
              </a:rPr>
              <a:t>island-style FPGA architecture (II)</a:t>
            </a:r>
          </a:p>
        </p:txBody>
      </p:sp>
      <p:sp>
        <p:nvSpPr>
          <p:cNvPr id="40963" name="Content Placeholder 2">
            <a:extLst>
              <a:ext uri="{FF2B5EF4-FFF2-40B4-BE49-F238E27FC236}">
                <a16:creationId xmlns:a16="http://schemas.microsoft.com/office/drawing/2014/main" id="{98B8E5B2-DF42-4D98-A699-42363FF42789}"/>
              </a:ext>
            </a:extLst>
          </p:cNvPr>
          <p:cNvSpPr>
            <a:spLocks noGrp="1"/>
          </p:cNvSpPr>
          <p:nvPr>
            <p:ph idx="1"/>
          </p:nvPr>
        </p:nvSpPr>
        <p:spPr>
          <a:xfrm>
            <a:off x="184727" y="1253836"/>
            <a:ext cx="11896437" cy="5111750"/>
          </a:xfrm>
        </p:spPr>
        <p:txBody>
          <a:bodyPr>
            <a:normAutofit/>
          </a:bodyPr>
          <a:lstStyle/>
          <a:p>
            <a:r>
              <a:rPr lang="en-US" altLang="en-US" dirty="0">
                <a:solidFill>
                  <a:srgbClr val="131413"/>
                </a:solidFill>
                <a:latin typeface="Comic Sans MS" panose="030F0702030302020204" pitchFamily="66" charset="0"/>
              </a:rPr>
              <a:t>The </a:t>
            </a:r>
            <a:r>
              <a:rPr lang="en-US" altLang="en-US" dirty="0">
                <a:solidFill>
                  <a:srgbClr val="7030A0"/>
                </a:solidFill>
                <a:latin typeface="Comic Sans MS" panose="030F0702030302020204" pitchFamily="66" charset="0"/>
              </a:rPr>
              <a:t>most commonly </a:t>
            </a:r>
            <a:r>
              <a:rPr lang="en-US" altLang="en-US" dirty="0">
                <a:solidFill>
                  <a:srgbClr val="131413"/>
                </a:solidFill>
                <a:latin typeface="Comic Sans MS" panose="030F0702030302020204" pitchFamily="66" charset="0"/>
              </a:rPr>
              <a:t>used architecture among academic and commercial FPGAs</a:t>
            </a:r>
            <a:endParaRPr lang="en-US" altLang="en-US" dirty="0">
              <a:latin typeface="Comic Sans MS" panose="030F0702030302020204" pitchFamily="66" charset="0"/>
            </a:endParaRPr>
          </a:p>
          <a:p>
            <a:r>
              <a:rPr lang="en-US" altLang="en-US" dirty="0">
                <a:latin typeface="Comic Sans MS" panose="030F0702030302020204" pitchFamily="66" charset="0"/>
              </a:rPr>
              <a:t>It is called </a:t>
            </a:r>
            <a:r>
              <a:rPr lang="en-US" altLang="en-US" dirty="0">
                <a:solidFill>
                  <a:srgbClr val="0000FF"/>
                </a:solidFill>
                <a:latin typeface="Comic Sans MS" panose="030F0702030302020204" pitchFamily="66" charset="0"/>
              </a:rPr>
              <a:t>island-style architecture </a:t>
            </a:r>
            <a:r>
              <a:rPr lang="en-US" altLang="en-US" dirty="0">
                <a:latin typeface="Comic Sans MS" panose="030F0702030302020204" pitchFamily="66" charset="0"/>
              </a:rPr>
              <a:t>because in this architecture configurable logic blocks look </a:t>
            </a:r>
            <a:r>
              <a:rPr lang="en-US" altLang="en-US" dirty="0">
                <a:solidFill>
                  <a:srgbClr val="FF0000"/>
                </a:solidFill>
                <a:latin typeface="Comic Sans MS" panose="030F0702030302020204" pitchFamily="66" charset="0"/>
              </a:rPr>
              <a:t>like</a:t>
            </a:r>
            <a:r>
              <a:rPr lang="en-US" altLang="en-US" dirty="0">
                <a:latin typeface="Comic Sans MS" panose="030F0702030302020204" pitchFamily="66" charset="0"/>
              </a:rPr>
              <a:t> </a:t>
            </a:r>
            <a:r>
              <a:rPr lang="en-US" altLang="en-US" dirty="0">
                <a:solidFill>
                  <a:srgbClr val="FF0000"/>
                </a:solidFill>
                <a:latin typeface="Comic Sans MS" panose="030F0702030302020204" pitchFamily="66" charset="0"/>
              </a:rPr>
              <a:t>islands</a:t>
            </a:r>
            <a:r>
              <a:rPr lang="en-US" altLang="en-US" dirty="0">
                <a:latin typeface="Comic Sans MS" panose="030F0702030302020204" pitchFamily="66" charset="0"/>
              </a:rPr>
              <a:t> in a sea of routing interconnect.</a:t>
            </a:r>
          </a:p>
          <a:p>
            <a:r>
              <a:rPr lang="en-US" altLang="en-US" dirty="0">
                <a:latin typeface="Comic Sans MS" panose="030F0702030302020204" pitchFamily="66" charset="0"/>
              </a:rPr>
              <a:t>(CLBs) are arranged on a </a:t>
            </a:r>
            <a:r>
              <a:rPr lang="en-US" altLang="en-US" u="sng" dirty="0">
                <a:latin typeface="Comic Sans MS" panose="030F0702030302020204" pitchFamily="66" charset="0"/>
              </a:rPr>
              <a:t>2D grid </a:t>
            </a:r>
            <a:r>
              <a:rPr lang="en-US" altLang="en-US" dirty="0">
                <a:latin typeface="Comic Sans MS" panose="030F0702030302020204" pitchFamily="66" charset="0"/>
              </a:rPr>
              <a:t>and are interconnected by a programmable routing network.</a:t>
            </a:r>
          </a:p>
          <a:p>
            <a:r>
              <a:rPr lang="en-US" altLang="en-US" dirty="0">
                <a:latin typeface="Comic Sans MS" panose="030F0702030302020204" pitchFamily="66" charset="0"/>
              </a:rPr>
              <a:t>(I/O) blocks on the periphery of FPGA chip are also connected to the programmable routing network</a:t>
            </a:r>
          </a:p>
          <a:p>
            <a:r>
              <a:rPr lang="en-US" altLang="en-US" dirty="0">
                <a:latin typeface="Comic Sans MS" panose="030F0702030302020204" pitchFamily="66" charset="0"/>
              </a:rPr>
              <a:t>programmable switches that are organized in </a:t>
            </a:r>
            <a:r>
              <a:rPr lang="en-US" altLang="en-US" dirty="0">
                <a:solidFill>
                  <a:srgbClr val="FF0000"/>
                </a:solidFill>
                <a:latin typeface="Comic Sans MS" panose="030F0702030302020204" pitchFamily="66" charset="0"/>
              </a:rPr>
              <a:t>horizontal</a:t>
            </a:r>
            <a:r>
              <a:rPr lang="en-US" altLang="en-US" dirty="0">
                <a:latin typeface="Comic Sans MS" panose="030F0702030302020204" pitchFamily="66" charset="0"/>
              </a:rPr>
              <a:t> and </a:t>
            </a:r>
            <a:r>
              <a:rPr lang="en-US" altLang="en-US" dirty="0">
                <a:solidFill>
                  <a:srgbClr val="FF0000"/>
                </a:solidFill>
                <a:latin typeface="Comic Sans MS" panose="030F0702030302020204" pitchFamily="66" charset="0"/>
              </a:rPr>
              <a:t>vertical</a:t>
            </a:r>
            <a:r>
              <a:rPr lang="en-US" altLang="en-US" dirty="0">
                <a:latin typeface="Comic Sans MS" panose="030F0702030302020204" pitchFamily="66" charset="0"/>
              </a:rPr>
              <a:t> routing channels.</a:t>
            </a:r>
          </a:p>
        </p:txBody>
      </p:sp>
      <p:sp>
        <p:nvSpPr>
          <p:cNvPr id="2" name="Slide Number Placeholder 1"/>
          <p:cNvSpPr>
            <a:spLocks noGrp="1"/>
          </p:cNvSpPr>
          <p:nvPr>
            <p:ph type="sldNum" sz="quarter" idx="12"/>
          </p:nvPr>
        </p:nvSpPr>
        <p:spPr/>
        <p:txBody>
          <a:bodyPr/>
          <a:lstStyle/>
          <a:p>
            <a:fld id="{5A81485A-01B8-4054-A537-7FB3100B64ED}" type="slidenum">
              <a:rPr lang="en-US" smtClean="0"/>
              <a:t>73</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0963">
                                            <p:txEl>
                                              <p:pRg st="0" end="0"/>
                                            </p:txEl>
                                          </p:spTgt>
                                        </p:tgtEl>
                                        <p:attrNameLst>
                                          <p:attrName>style.visibility</p:attrName>
                                        </p:attrNameLst>
                                      </p:cBhvr>
                                      <p:to>
                                        <p:strVal val="visible"/>
                                      </p:to>
                                    </p:set>
                                    <p:anim calcmode="lin" valueType="num">
                                      <p:cBhvr additive="base">
                                        <p:cTn id="7" dur="500" fill="hold"/>
                                        <p:tgtEl>
                                          <p:spTgt spid="4096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0963">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40963">
                                            <p:txEl>
                                              <p:pRg st="1" end="1"/>
                                            </p:txEl>
                                          </p:spTgt>
                                        </p:tgtEl>
                                        <p:attrNameLst>
                                          <p:attrName>style.visibility</p:attrName>
                                        </p:attrNameLst>
                                      </p:cBhvr>
                                      <p:to>
                                        <p:strVal val="visible"/>
                                      </p:to>
                                    </p:set>
                                    <p:anim calcmode="lin" valueType="num">
                                      <p:cBhvr additive="base">
                                        <p:cTn id="13" dur="500" fill="hold"/>
                                        <p:tgtEl>
                                          <p:spTgt spid="40963">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4096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40963">
                                            <p:txEl>
                                              <p:pRg st="2" end="2"/>
                                            </p:txEl>
                                          </p:spTgt>
                                        </p:tgtEl>
                                        <p:attrNameLst>
                                          <p:attrName>style.visibility</p:attrName>
                                        </p:attrNameLst>
                                      </p:cBhvr>
                                      <p:to>
                                        <p:strVal val="visible"/>
                                      </p:to>
                                    </p:set>
                                    <p:anim calcmode="lin" valueType="num">
                                      <p:cBhvr additive="base">
                                        <p:cTn id="19" dur="500" fill="hold"/>
                                        <p:tgtEl>
                                          <p:spTgt spid="40963">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40963">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nodeType="clickEffect">
                                  <p:stCondLst>
                                    <p:cond delay="0"/>
                                  </p:stCondLst>
                                  <p:childTnLst>
                                    <p:set>
                                      <p:cBhvr>
                                        <p:cTn id="24" dur="1" fill="hold">
                                          <p:stCondLst>
                                            <p:cond delay="0"/>
                                          </p:stCondLst>
                                        </p:cTn>
                                        <p:tgtEl>
                                          <p:spTgt spid="40963">
                                            <p:txEl>
                                              <p:pRg st="3" end="3"/>
                                            </p:txEl>
                                          </p:spTgt>
                                        </p:tgtEl>
                                        <p:attrNameLst>
                                          <p:attrName>style.visibility</p:attrName>
                                        </p:attrNameLst>
                                      </p:cBhvr>
                                      <p:to>
                                        <p:strVal val="visible"/>
                                      </p:to>
                                    </p:set>
                                    <p:anim calcmode="lin" valueType="num">
                                      <p:cBhvr additive="base">
                                        <p:cTn id="25" dur="500" fill="hold"/>
                                        <p:tgtEl>
                                          <p:spTgt spid="40963">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40963">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7" fill="hold" nodeType="clickPar">
                      <p:stCondLst>
                        <p:cond delay="indefinite"/>
                      </p:stCondLst>
                      <p:childTnLst>
                        <p:par>
                          <p:cTn id="28" fill="hold" nodeType="withGroup">
                            <p:stCondLst>
                              <p:cond delay="0"/>
                            </p:stCondLst>
                            <p:childTnLst>
                              <p:par>
                                <p:cTn id="29" presetID="2" presetClass="entr" presetSubtype="4" fill="hold" nodeType="clickEffect">
                                  <p:stCondLst>
                                    <p:cond delay="0"/>
                                  </p:stCondLst>
                                  <p:childTnLst>
                                    <p:set>
                                      <p:cBhvr>
                                        <p:cTn id="30" dur="1" fill="hold">
                                          <p:stCondLst>
                                            <p:cond delay="0"/>
                                          </p:stCondLst>
                                        </p:cTn>
                                        <p:tgtEl>
                                          <p:spTgt spid="40963">
                                            <p:txEl>
                                              <p:pRg st="4" end="4"/>
                                            </p:txEl>
                                          </p:spTgt>
                                        </p:tgtEl>
                                        <p:attrNameLst>
                                          <p:attrName>style.visibility</p:attrName>
                                        </p:attrNameLst>
                                      </p:cBhvr>
                                      <p:to>
                                        <p:strVal val="visible"/>
                                      </p:to>
                                    </p:set>
                                    <p:anim calcmode="lin" valueType="num">
                                      <p:cBhvr additive="base">
                                        <p:cTn id="31" dur="500" fill="hold"/>
                                        <p:tgtEl>
                                          <p:spTgt spid="40963">
                                            <p:txEl>
                                              <p:pRg st="4" end="4"/>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40963">
                                            <p:txEl>
                                              <p:pRg st="4" end="4"/>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a:extLst>
              <a:ext uri="{FF2B5EF4-FFF2-40B4-BE49-F238E27FC236}">
                <a16:creationId xmlns:a16="http://schemas.microsoft.com/office/drawing/2014/main" id="{4CEF353E-FFA6-4A0E-89C3-025C20A90534}"/>
              </a:ext>
            </a:extLst>
          </p:cNvPr>
          <p:cNvSpPr>
            <a:spLocks noGrp="1"/>
          </p:cNvSpPr>
          <p:nvPr>
            <p:ph type="title"/>
          </p:nvPr>
        </p:nvSpPr>
        <p:spPr>
          <a:xfrm>
            <a:off x="838200" y="0"/>
            <a:ext cx="10515600" cy="1325563"/>
          </a:xfrm>
        </p:spPr>
        <p:txBody>
          <a:bodyPr/>
          <a:lstStyle/>
          <a:p>
            <a:pPr algn="ctr"/>
            <a:r>
              <a:rPr lang="en-US" altLang="en-US" dirty="0">
                <a:latin typeface="Comic Sans MS" panose="030F0702030302020204" pitchFamily="66" charset="0"/>
              </a:rPr>
              <a:t>Interconnected Network (III)</a:t>
            </a:r>
          </a:p>
        </p:txBody>
      </p:sp>
      <p:sp>
        <p:nvSpPr>
          <p:cNvPr id="37891" name="Content Placeholder 2">
            <a:extLst>
              <a:ext uri="{FF2B5EF4-FFF2-40B4-BE49-F238E27FC236}">
                <a16:creationId xmlns:a16="http://schemas.microsoft.com/office/drawing/2014/main" id="{EDC24865-D3CC-4047-B781-8DC2EAC5BE28}"/>
              </a:ext>
            </a:extLst>
          </p:cNvPr>
          <p:cNvSpPr>
            <a:spLocks noGrp="1"/>
          </p:cNvSpPr>
          <p:nvPr>
            <p:ph idx="1"/>
          </p:nvPr>
        </p:nvSpPr>
        <p:spPr>
          <a:xfrm>
            <a:off x="92364" y="1446934"/>
            <a:ext cx="12099636" cy="4351338"/>
          </a:xfrm>
        </p:spPr>
        <p:txBody>
          <a:bodyPr>
            <a:normAutofit lnSpcReduction="10000"/>
          </a:bodyPr>
          <a:lstStyle/>
          <a:p>
            <a:r>
              <a:rPr lang="en-US" altLang="en-US" dirty="0">
                <a:latin typeface="Comic Sans MS" panose="030F0702030302020204" pitchFamily="66" charset="0"/>
              </a:rPr>
              <a:t>The routing network of an FPGA occupies </a:t>
            </a:r>
            <a:r>
              <a:rPr lang="en-US" altLang="en-US" dirty="0">
                <a:solidFill>
                  <a:srgbClr val="FF0000"/>
                </a:solidFill>
                <a:latin typeface="Comic Sans MS" panose="030F0702030302020204" pitchFamily="66" charset="0"/>
              </a:rPr>
              <a:t>80–90% of total area</a:t>
            </a:r>
            <a:r>
              <a:rPr lang="en-US" altLang="en-US" dirty="0">
                <a:latin typeface="Comic Sans MS" panose="030F0702030302020204" pitchFamily="66" charset="0"/>
              </a:rPr>
              <a:t>, whereas the </a:t>
            </a:r>
            <a:r>
              <a:rPr lang="en-US" altLang="en-US" u="sng" dirty="0">
                <a:latin typeface="Comic Sans MS" panose="030F0702030302020204" pitchFamily="66" charset="0"/>
              </a:rPr>
              <a:t>logic area </a:t>
            </a:r>
            <a:r>
              <a:rPr lang="en-US" altLang="en-US" dirty="0">
                <a:latin typeface="Comic Sans MS" panose="030F0702030302020204" pitchFamily="66" charset="0"/>
              </a:rPr>
              <a:t>occupies only </a:t>
            </a:r>
            <a:r>
              <a:rPr lang="en-US" altLang="en-US" u="sng" dirty="0">
                <a:latin typeface="Comic Sans MS" panose="030F0702030302020204" pitchFamily="66" charset="0"/>
              </a:rPr>
              <a:t>10–20% area</a:t>
            </a:r>
          </a:p>
          <a:p>
            <a:r>
              <a:rPr lang="en-US" altLang="en-US" dirty="0">
                <a:latin typeface="Comic Sans MS" panose="030F0702030302020204" pitchFamily="66" charset="0"/>
              </a:rPr>
              <a:t>The </a:t>
            </a:r>
            <a:r>
              <a:rPr lang="en-US" altLang="en-US" dirty="0">
                <a:solidFill>
                  <a:srgbClr val="0000FF"/>
                </a:solidFill>
                <a:latin typeface="Comic Sans MS" panose="030F0702030302020204" pitchFamily="66" charset="0"/>
              </a:rPr>
              <a:t>flexibility</a:t>
            </a:r>
            <a:r>
              <a:rPr lang="en-US" altLang="en-US" dirty="0">
                <a:latin typeface="Comic Sans MS" panose="030F0702030302020204" pitchFamily="66" charset="0"/>
              </a:rPr>
              <a:t> of an FPGA is mainly dependent on its programmable routing network.</a:t>
            </a:r>
          </a:p>
          <a:p>
            <a:r>
              <a:rPr lang="en-US" altLang="en-US" u="sng" dirty="0">
                <a:latin typeface="Comic Sans MS" panose="030F0702030302020204" pitchFamily="66" charset="0"/>
              </a:rPr>
              <a:t>Horizontal</a:t>
            </a:r>
            <a:r>
              <a:rPr lang="en-US" altLang="en-US" dirty="0">
                <a:latin typeface="Comic Sans MS" panose="030F0702030302020204" pitchFamily="66" charset="0"/>
              </a:rPr>
              <a:t> and </a:t>
            </a:r>
            <a:r>
              <a:rPr lang="en-US" altLang="en-US" u="sng" dirty="0">
                <a:latin typeface="Comic Sans MS" panose="030F0702030302020204" pitchFamily="66" charset="0"/>
              </a:rPr>
              <a:t>vertical</a:t>
            </a:r>
            <a:r>
              <a:rPr lang="en-US" altLang="en-US" dirty="0">
                <a:latin typeface="Comic Sans MS" panose="030F0702030302020204" pitchFamily="66" charset="0"/>
              </a:rPr>
              <a:t> </a:t>
            </a:r>
            <a:r>
              <a:rPr lang="en-US" altLang="en-US" dirty="0">
                <a:solidFill>
                  <a:srgbClr val="0000FF"/>
                </a:solidFill>
                <a:latin typeface="Comic Sans MS" panose="030F0702030302020204" pitchFamily="66" charset="0"/>
              </a:rPr>
              <a:t>routing tracks </a:t>
            </a:r>
            <a:r>
              <a:rPr lang="en-US" altLang="en-US" dirty="0">
                <a:latin typeface="Comic Sans MS" panose="030F0702030302020204" pitchFamily="66" charset="0"/>
              </a:rPr>
              <a:t>are interconnected through </a:t>
            </a:r>
            <a:r>
              <a:rPr lang="en-US" altLang="en-US" dirty="0">
                <a:solidFill>
                  <a:srgbClr val="FF0000"/>
                </a:solidFill>
                <a:latin typeface="Comic Sans MS" panose="030F0702030302020204" pitchFamily="66" charset="0"/>
              </a:rPr>
              <a:t>switch boxes (SB).</a:t>
            </a:r>
          </a:p>
          <a:p>
            <a:r>
              <a:rPr lang="en-US" altLang="en-US" dirty="0">
                <a:latin typeface="Comic Sans MS" panose="030F0702030302020204" pitchFamily="66" charset="0"/>
              </a:rPr>
              <a:t>Logic blocks are connected to the routing network through </a:t>
            </a:r>
            <a:r>
              <a:rPr lang="en-US" altLang="en-US" dirty="0">
                <a:solidFill>
                  <a:srgbClr val="0000FF"/>
                </a:solidFill>
                <a:latin typeface="Comic Sans MS" panose="030F0702030302020204" pitchFamily="66" charset="0"/>
              </a:rPr>
              <a:t>connection boxes </a:t>
            </a:r>
            <a:r>
              <a:rPr lang="en-US" altLang="en-US" dirty="0">
                <a:latin typeface="Comic Sans MS" panose="030F0702030302020204" pitchFamily="66" charset="0"/>
              </a:rPr>
              <a:t>(CB)</a:t>
            </a:r>
          </a:p>
          <a:p>
            <a:r>
              <a:rPr lang="en-US" altLang="en-US" dirty="0">
                <a:latin typeface="Comic Sans MS" panose="030F0702030302020204" pitchFamily="66" charset="0"/>
              </a:rPr>
              <a:t>The routing tracks connected through a </a:t>
            </a:r>
            <a:r>
              <a:rPr lang="en-US" altLang="en-US" dirty="0">
                <a:solidFill>
                  <a:srgbClr val="0000FF"/>
                </a:solidFill>
                <a:latin typeface="Comic Sans MS" panose="030F0702030302020204" pitchFamily="66" charset="0"/>
              </a:rPr>
              <a:t>switch box</a:t>
            </a:r>
            <a:r>
              <a:rPr lang="en-US" altLang="en-US" dirty="0">
                <a:latin typeface="Comic Sans MS" panose="030F0702030302020204" pitchFamily="66" charset="0"/>
              </a:rPr>
              <a:t> can be </a:t>
            </a:r>
            <a:r>
              <a:rPr lang="en-US" altLang="en-US" u="sng" dirty="0">
                <a:latin typeface="Comic Sans MS" panose="030F0702030302020204" pitchFamily="66" charset="0"/>
              </a:rPr>
              <a:t>bidirectional</a:t>
            </a:r>
            <a:r>
              <a:rPr lang="en-US" altLang="en-US" dirty="0">
                <a:latin typeface="Comic Sans MS" panose="030F0702030302020204" pitchFamily="66" charset="0"/>
              </a:rPr>
              <a:t> or </a:t>
            </a:r>
            <a:r>
              <a:rPr lang="en-US" altLang="en-US" u="sng" dirty="0">
                <a:latin typeface="Comic Sans MS" panose="030F0702030302020204" pitchFamily="66" charset="0"/>
              </a:rPr>
              <a:t>unidirectional</a:t>
            </a:r>
          </a:p>
        </p:txBody>
      </p:sp>
      <p:sp>
        <p:nvSpPr>
          <p:cNvPr id="2" name="Slide Number Placeholder 1"/>
          <p:cNvSpPr>
            <a:spLocks noGrp="1"/>
          </p:cNvSpPr>
          <p:nvPr>
            <p:ph type="sldNum" sz="quarter" idx="12"/>
          </p:nvPr>
        </p:nvSpPr>
        <p:spPr/>
        <p:txBody>
          <a:bodyPr/>
          <a:lstStyle/>
          <a:p>
            <a:fld id="{5A81485A-01B8-4054-A537-7FB3100B64ED}" type="slidenum">
              <a:rPr lang="en-US" smtClean="0"/>
              <a:t>74</a:t>
            </a:fld>
            <a:endParaRPr lang="en-US"/>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a:extLst>
              <a:ext uri="{FF2B5EF4-FFF2-40B4-BE49-F238E27FC236}">
                <a16:creationId xmlns:a16="http://schemas.microsoft.com/office/drawing/2014/main" id="{F1CE6801-5057-4D83-A26D-2EDB0E0B7E9B}"/>
              </a:ext>
            </a:extLst>
          </p:cNvPr>
          <p:cNvSpPr>
            <a:spLocks noGrp="1"/>
          </p:cNvSpPr>
          <p:nvPr>
            <p:ph type="title"/>
          </p:nvPr>
        </p:nvSpPr>
        <p:spPr>
          <a:xfrm>
            <a:off x="838200" y="-59749"/>
            <a:ext cx="10515600" cy="1325563"/>
          </a:xfrm>
        </p:spPr>
        <p:txBody>
          <a:bodyPr/>
          <a:lstStyle/>
          <a:p>
            <a:pPr algn="ctr"/>
            <a:r>
              <a:rPr lang="en-US" altLang="en-US" dirty="0">
                <a:latin typeface="Comic Sans MS" panose="030F0702030302020204" pitchFamily="66" charset="0"/>
              </a:rPr>
              <a:t>Interconnected Network (IV)</a:t>
            </a:r>
          </a:p>
        </p:txBody>
      </p:sp>
      <p:grpSp>
        <p:nvGrpSpPr>
          <p:cNvPr id="38916" name="Group 4">
            <a:extLst>
              <a:ext uri="{FF2B5EF4-FFF2-40B4-BE49-F238E27FC236}">
                <a16:creationId xmlns:a16="http://schemas.microsoft.com/office/drawing/2014/main" id="{38BF1BB2-B667-483F-92C5-E25D6A50A32C}"/>
              </a:ext>
            </a:extLst>
          </p:cNvPr>
          <p:cNvGrpSpPr>
            <a:grpSpLocks noChangeAspect="1"/>
          </p:cNvGrpSpPr>
          <p:nvPr/>
        </p:nvGrpSpPr>
        <p:grpSpPr bwMode="auto">
          <a:xfrm>
            <a:off x="3299260" y="1350962"/>
            <a:ext cx="5400675" cy="5187950"/>
            <a:chOff x="839" y="826"/>
            <a:chExt cx="3402" cy="3268"/>
          </a:xfrm>
        </p:grpSpPr>
        <p:sp>
          <p:nvSpPr>
            <p:cNvPr id="38917" name="AutoShape 3">
              <a:extLst>
                <a:ext uri="{FF2B5EF4-FFF2-40B4-BE49-F238E27FC236}">
                  <a16:creationId xmlns:a16="http://schemas.microsoft.com/office/drawing/2014/main" id="{264923F7-383D-4F7A-AA7E-29247D06C6EB}"/>
                </a:ext>
              </a:extLst>
            </p:cNvPr>
            <p:cNvSpPr>
              <a:spLocks noChangeAspect="1" noChangeArrowheads="1" noTextEdit="1"/>
            </p:cNvSpPr>
            <p:nvPr/>
          </p:nvSpPr>
          <p:spPr bwMode="auto">
            <a:xfrm>
              <a:off x="839" y="826"/>
              <a:ext cx="3402" cy="32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8918" name="Picture 5">
              <a:extLst>
                <a:ext uri="{FF2B5EF4-FFF2-40B4-BE49-F238E27FC236}">
                  <a16:creationId xmlns:a16="http://schemas.microsoft.com/office/drawing/2014/main" id="{29EC4561-A454-4039-9EFA-A9FCA596591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 y="826"/>
              <a:ext cx="3407" cy="32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75</a:t>
            </a:fld>
            <a:endParaRPr lang="en-US"/>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a:extLst>
              <a:ext uri="{FF2B5EF4-FFF2-40B4-BE49-F238E27FC236}">
                <a16:creationId xmlns:a16="http://schemas.microsoft.com/office/drawing/2014/main" id="{5329C993-20BE-41C6-BF23-2D7EBCBA5AD5}"/>
              </a:ext>
            </a:extLst>
          </p:cNvPr>
          <p:cNvSpPr>
            <a:spLocks noGrp="1"/>
          </p:cNvSpPr>
          <p:nvPr>
            <p:ph type="title"/>
          </p:nvPr>
        </p:nvSpPr>
        <p:spPr>
          <a:xfrm>
            <a:off x="1938807" y="476539"/>
            <a:ext cx="8259762" cy="584200"/>
          </a:xfrm>
        </p:spPr>
        <p:txBody>
          <a:bodyPr/>
          <a:lstStyle/>
          <a:p>
            <a:pPr algn="ctr"/>
            <a:r>
              <a:rPr lang="en-US" altLang="en-US" sz="3200" dirty="0">
                <a:latin typeface="Comic Sans MS" panose="030F0702030302020204" pitchFamily="66" charset="0"/>
              </a:rPr>
              <a:t>Switch Box (SB) vs. Connection Box (CB)</a:t>
            </a:r>
          </a:p>
        </p:txBody>
      </p:sp>
      <p:grpSp>
        <p:nvGrpSpPr>
          <p:cNvPr id="39940" name="Group 4">
            <a:extLst>
              <a:ext uri="{FF2B5EF4-FFF2-40B4-BE49-F238E27FC236}">
                <a16:creationId xmlns:a16="http://schemas.microsoft.com/office/drawing/2014/main" id="{55EA2A5F-E8DC-4038-89A3-750642076727}"/>
              </a:ext>
            </a:extLst>
          </p:cNvPr>
          <p:cNvGrpSpPr>
            <a:grpSpLocks noChangeAspect="1"/>
          </p:cNvGrpSpPr>
          <p:nvPr/>
        </p:nvGrpSpPr>
        <p:grpSpPr bwMode="auto">
          <a:xfrm>
            <a:off x="2315194" y="1524144"/>
            <a:ext cx="7883375" cy="3851420"/>
            <a:chOff x="784" y="1136"/>
            <a:chExt cx="4192" cy="2048"/>
          </a:xfrm>
        </p:grpSpPr>
        <p:sp>
          <p:nvSpPr>
            <p:cNvPr id="39941" name="AutoShape 3">
              <a:extLst>
                <a:ext uri="{FF2B5EF4-FFF2-40B4-BE49-F238E27FC236}">
                  <a16:creationId xmlns:a16="http://schemas.microsoft.com/office/drawing/2014/main" id="{F1582541-643A-4C2F-A9AF-1FD85C94E703}"/>
                </a:ext>
              </a:extLst>
            </p:cNvPr>
            <p:cNvSpPr>
              <a:spLocks noChangeAspect="1" noChangeArrowheads="1" noTextEdit="1"/>
            </p:cNvSpPr>
            <p:nvPr/>
          </p:nvSpPr>
          <p:spPr bwMode="auto">
            <a:xfrm>
              <a:off x="784" y="1136"/>
              <a:ext cx="4192" cy="20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39942" name="Picture 5">
              <a:extLst>
                <a:ext uri="{FF2B5EF4-FFF2-40B4-BE49-F238E27FC236}">
                  <a16:creationId xmlns:a16="http://schemas.microsoft.com/office/drawing/2014/main" id="{0D2DC790-3E09-494F-A1D1-046091BAA7D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84" y="1136"/>
              <a:ext cx="4200" cy="20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76</a:t>
            </a:fld>
            <a:endParaRPr lang="en-US"/>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a:extLst>
              <a:ext uri="{FF2B5EF4-FFF2-40B4-BE49-F238E27FC236}">
                <a16:creationId xmlns:a16="http://schemas.microsoft.com/office/drawing/2014/main" id="{99B7C6FB-570A-4F3B-A33F-496E434A19EE}"/>
              </a:ext>
            </a:extLst>
          </p:cNvPr>
          <p:cNvSpPr>
            <a:spLocks noGrp="1"/>
          </p:cNvSpPr>
          <p:nvPr>
            <p:ph type="title"/>
          </p:nvPr>
        </p:nvSpPr>
        <p:spPr>
          <a:xfrm>
            <a:off x="1376218" y="335828"/>
            <a:ext cx="8971684" cy="646112"/>
          </a:xfrm>
        </p:spPr>
        <p:txBody>
          <a:bodyPr>
            <a:noAutofit/>
          </a:bodyPr>
          <a:lstStyle/>
          <a:p>
            <a:pPr algn="ctr"/>
            <a:r>
              <a:rPr lang="en-US" altLang="en-US" sz="4000" dirty="0">
                <a:latin typeface="Comic Sans MS" panose="030F0702030302020204" pitchFamily="66" charset="0"/>
              </a:rPr>
              <a:t>Hierarchical Routing Architecture</a:t>
            </a:r>
          </a:p>
        </p:txBody>
      </p:sp>
      <p:sp>
        <p:nvSpPr>
          <p:cNvPr id="44035" name="Content Placeholder 2">
            <a:extLst>
              <a:ext uri="{FF2B5EF4-FFF2-40B4-BE49-F238E27FC236}">
                <a16:creationId xmlns:a16="http://schemas.microsoft.com/office/drawing/2014/main" id="{68F27427-5753-471E-9ED7-D9FF3407FD53}"/>
              </a:ext>
            </a:extLst>
          </p:cNvPr>
          <p:cNvSpPr>
            <a:spLocks noGrp="1"/>
          </p:cNvSpPr>
          <p:nvPr>
            <p:ph idx="1"/>
          </p:nvPr>
        </p:nvSpPr>
        <p:spPr>
          <a:xfrm>
            <a:off x="83127" y="1354570"/>
            <a:ext cx="12025746" cy="4351338"/>
          </a:xfrm>
        </p:spPr>
        <p:txBody>
          <a:bodyPr>
            <a:normAutofit/>
          </a:bodyPr>
          <a:lstStyle/>
          <a:p>
            <a:r>
              <a:rPr lang="en-US" altLang="en-US" sz="2400" dirty="0">
                <a:latin typeface="Comic Sans MS" panose="030F0702030302020204" pitchFamily="66" charset="0"/>
              </a:rPr>
              <a:t>Most logic designs exhibit locality of connections; hence implying a </a:t>
            </a:r>
            <a:r>
              <a:rPr lang="en-US" altLang="en-US" sz="2400" dirty="0">
                <a:solidFill>
                  <a:srgbClr val="0000FF"/>
                </a:solidFill>
                <a:latin typeface="Comic Sans MS" panose="030F0702030302020204" pitchFamily="66" charset="0"/>
              </a:rPr>
              <a:t>hierarchy</a:t>
            </a:r>
            <a:r>
              <a:rPr lang="en-US" altLang="en-US" sz="2400" dirty="0">
                <a:latin typeface="Comic Sans MS" panose="030F0702030302020204" pitchFamily="66" charset="0"/>
              </a:rPr>
              <a:t> in </a:t>
            </a:r>
            <a:r>
              <a:rPr lang="en-US" altLang="en-US" sz="2400" u="sng" dirty="0">
                <a:latin typeface="Comic Sans MS" panose="030F0702030302020204" pitchFamily="66" charset="0"/>
              </a:rPr>
              <a:t>placement</a:t>
            </a:r>
            <a:r>
              <a:rPr lang="en-US" altLang="en-US" sz="2400" dirty="0">
                <a:latin typeface="Comic Sans MS" panose="030F0702030302020204" pitchFamily="66" charset="0"/>
              </a:rPr>
              <a:t> and </a:t>
            </a:r>
            <a:r>
              <a:rPr lang="en-US" altLang="en-US" sz="2400" u="sng" dirty="0">
                <a:latin typeface="Comic Sans MS" panose="030F0702030302020204" pitchFamily="66" charset="0"/>
              </a:rPr>
              <a:t>routing</a:t>
            </a:r>
            <a:r>
              <a:rPr lang="en-US" altLang="en-US" sz="2400" dirty="0">
                <a:latin typeface="Comic Sans MS" panose="030F0702030302020204" pitchFamily="66" charset="0"/>
              </a:rPr>
              <a:t> of connections between different logic blocks</a:t>
            </a:r>
          </a:p>
          <a:p>
            <a:r>
              <a:rPr lang="en-US" altLang="en-US" sz="2400" dirty="0">
                <a:latin typeface="Comic Sans MS" panose="030F0702030302020204" pitchFamily="66" charset="0"/>
              </a:rPr>
              <a:t>Dividing FPGA logic blocks into </a:t>
            </a:r>
            <a:r>
              <a:rPr lang="en-US" altLang="en-US" sz="2400" dirty="0">
                <a:solidFill>
                  <a:srgbClr val="0000FF"/>
                </a:solidFill>
                <a:latin typeface="Comic Sans MS" panose="030F0702030302020204" pitchFamily="66" charset="0"/>
              </a:rPr>
              <a:t>separate</a:t>
            </a:r>
            <a:r>
              <a:rPr lang="en-US" altLang="en-US" sz="2400" dirty="0">
                <a:latin typeface="Comic Sans MS" panose="030F0702030302020204" pitchFamily="66" charset="0"/>
              </a:rPr>
              <a:t> groups/clusters</a:t>
            </a:r>
          </a:p>
          <a:p>
            <a:r>
              <a:rPr lang="en-US" altLang="en-US" sz="2400" dirty="0">
                <a:latin typeface="Comic Sans MS" panose="030F0702030302020204" pitchFamily="66" charset="0"/>
              </a:rPr>
              <a:t>These clusters are </a:t>
            </a:r>
            <a:r>
              <a:rPr lang="en-US" altLang="en-US" sz="2400" dirty="0">
                <a:solidFill>
                  <a:srgbClr val="0000FF"/>
                </a:solidFill>
                <a:latin typeface="Comic Sans MS" panose="030F0702030302020204" pitchFamily="66" charset="0"/>
              </a:rPr>
              <a:t>recursively</a:t>
            </a:r>
            <a:r>
              <a:rPr lang="en-US" altLang="en-US" sz="2400" dirty="0">
                <a:latin typeface="Comic Sans MS" panose="030F0702030302020204" pitchFamily="66" charset="0"/>
              </a:rPr>
              <a:t> connected to form a hierarchical structure.</a:t>
            </a:r>
          </a:p>
          <a:p>
            <a:r>
              <a:rPr lang="en-US" altLang="en-US" sz="2400" dirty="0">
                <a:latin typeface="Comic Sans MS" panose="030F0702030302020204" pitchFamily="66" charset="0"/>
              </a:rPr>
              <a:t>In a hierarchical architecture, connections between logic blocks within same cluster are made by </a:t>
            </a:r>
            <a:r>
              <a:rPr lang="en-US" altLang="en-US" sz="2400" dirty="0">
                <a:solidFill>
                  <a:srgbClr val="008000"/>
                </a:solidFill>
                <a:latin typeface="Comic Sans MS" panose="030F0702030302020204" pitchFamily="66" charset="0"/>
              </a:rPr>
              <a:t>wire segments </a:t>
            </a:r>
            <a:r>
              <a:rPr lang="en-US" altLang="en-US" sz="2400" dirty="0">
                <a:latin typeface="Comic Sans MS" panose="030F0702030302020204" pitchFamily="66" charset="0"/>
              </a:rPr>
              <a:t>at the lowest level of hierarchy</a:t>
            </a:r>
          </a:p>
          <a:p>
            <a:r>
              <a:rPr lang="en-US" altLang="en-US" sz="2400" dirty="0">
                <a:latin typeface="Comic Sans MS" panose="030F0702030302020204" pitchFamily="66" charset="0"/>
              </a:rPr>
              <a:t>The connection between blocks residing in different groups require the traversal of </a:t>
            </a:r>
            <a:r>
              <a:rPr lang="en-US" altLang="en-US" sz="2400" u="sng" dirty="0">
                <a:latin typeface="Comic Sans MS" panose="030F0702030302020204" pitchFamily="66" charset="0"/>
              </a:rPr>
              <a:t>one or more levels </a:t>
            </a:r>
            <a:r>
              <a:rPr lang="en-US" altLang="en-US" sz="2400" dirty="0">
                <a:latin typeface="Comic Sans MS" panose="030F0702030302020204" pitchFamily="66" charset="0"/>
              </a:rPr>
              <a:t>of hierarchy</a:t>
            </a:r>
          </a:p>
          <a:p>
            <a:r>
              <a:rPr lang="en-US" altLang="en-US" sz="2400" dirty="0">
                <a:latin typeface="Comic Sans MS" panose="030F0702030302020204" pitchFamily="66" charset="0"/>
              </a:rPr>
              <a:t>In the hierarchical FPGA called HFPGA, LBs are grouped into clusters.</a:t>
            </a:r>
          </a:p>
        </p:txBody>
      </p:sp>
      <p:sp>
        <p:nvSpPr>
          <p:cNvPr id="2" name="Slide Number Placeholder 1"/>
          <p:cNvSpPr>
            <a:spLocks noGrp="1"/>
          </p:cNvSpPr>
          <p:nvPr>
            <p:ph type="sldNum" sz="quarter" idx="12"/>
          </p:nvPr>
        </p:nvSpPr>
        <p:spPr/>
        <p:txBody>
          <a:bodyPr/>
          <a:lstStyle/>
          <a:p>
            <a:fld id="{5A81485A-01B8-4054-A537-7FB3100B64ED}" type="slidenum">
              <a:rPr lang="en-US" smtClean="0"/>
              <a:t>77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1" presetClass="entr" presetSubtype="0" fill="hold" nodeType="clickEffect">
                                  <p:stCondLst>
                                    <p:cond delay="0"/>
                                  </p:stCondLst>
                                  <p:childTnLst>
                                    <p:set>
                                      <p:cBhvr>
                                        <p:cTn id="6" dur="1" fill="hold">
                                          <p:stCondLst>
                                            <p:cond delay="0"/>
                                          </p:stCondLst>
                                        </p:cTn>
                                        <p:tgtEl>
                                          <p:spTgt spid="44035">
                                            <p:txEl>
                                              <p:pRg st="0" end="0"/>
                                            </p:txEl>
                                          </p:spTgt>
                                        </p:tgtEl>
                                        <p:attrNameLst>
                                          <p:attrName>style.visibility</p:attrName>
                                        </p:attrNameLst>
                                      </p:cBhvr>
                                      <p:to>
                                        <p:strVal val="visible"/>
                                      </p:to>
                                    </p:set>
                                    <p:anim calcmode="lin" valueType="num">
                                      <p:cBhvr>
                                        <p:cTn id="7" dur="1000" fill="hold"/>
                                        <p:tgtEl>
                                          <p:spTgt spid="44035">
                                            <p:txEl>
                                              <p:pRg st="0" end="0"/>
                                            </p:txEl>
                                          </p:spTgt>
                                        </p:tgtEl>
                                        <p:attrNameLst>
                                          <p:attrName>ppt_w</p:attrName>
                                        </p:attrNameLst>
                                      </p:cBhvr>
                                      <p:tavLst>
                                        <p:tav tm="0">
                                          <p:val>
                                            <p:fltVal val="0"/>
                                          </p:val>
                                        </p:tav>
                                        <p:tav tm="100000">
                                          <p:val>
                                            <p:strVal val="#ppt_w"/>
                                          </p:val>
                                        </p:tav>
                                      </p:tavLst>
                                    </p:anim>
                                    <p:anim calcmode="lin" valueType="num">
                                      <p:cBhvr>
                                        <p:cTn id="8" dur="1000" fill="hold"/>
                                        <p:tgtEl>
                                          <p:spTgt spid="44035">
                                            <p:txEl>
                                              <p:pRg st="0" end="0"/>
                                            </p:txEl>
                                          </p:spTgt>
                                        </p:tgtEl>
                                        <p:attrNameLst>
                                          <p:attrName>ppt_h</p:attrName>
                                        </p:attrNameLst>
                                      </p:cBhvr>
                                      <p:tavLst>
                                        <p:tav tm="0">
                                          <p:val>
                                            <p:fltVal val="0"/>
                                          </p:val>
                                        </p:tav>
                                        <p:tav tm="100000">
                                          <p:val>
                                            <p:strVal val="#ppt_h"/>
                                          </p:val>
                                        </p:tav>
                                      </p:tavLst>
                                    </p:anim>
                                    <p:anim calcmode="lin" valueType="num">
                                      <p:cBhvr>
                                        <p:cTn id="9" dur="1000" fill="hold"/>
                                        <p:tgtEl>
                                          <p:spTgt spid="44035">
                                            <p:txEl>
                                              <p:pRg st="0" end="0"/>
                                            </p:txEl>
                                          </p:spTgt>
                                        </p:tgtEl>
                                        <p:attrNameLst>
                                          <p:attrName>style.rotation</p:attrName>
                                        </p:attrNameLst>
                                      </p:cBhvr>
                                      <p:tavLst>
                                        <p:tav tm="0">
                                          <p:val>
                                            <p:fltVal val="90"/>
                                          </p:val>
                                        </p:tav>
                                        <p:tav tm="100000">
                                          <p:val>
                                            <p:fltVal val="0"/>
                                          </p:val>
                                        </p:tav>
                                      </p:tavLst>
                                    </p:anim>
                                    <p:animEffect transition="in" filter="fade">
                                      <p:cBhvr>
                                        <p:cTn id="10" dur="1000"/>
                                        <p:tgtEl>
                                          <p:spTgt spid="44035">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31" presetClass="entr" presetSubtype="0" fill="hold" nodeType="clickEffect">
                                  <p:stCondLst>
                                    <p:cond delay="0"/>
                                  </p:stCondLst>
                                  <p:childTnLst>
                                    <p:set>
                                      <p:cBhvr>
                                        <p:cTn id="14" dur="1" fill="hold">
                                          <p:stCondLst>
                                            <p:cond delay="0"/>
                                          </p:stCondLst>
                                        </p:cTn>
                                        <p:tgtEl>
                                          <p:spTgt spid="44035">
                                            <p:txEl>
                                              <p:pRg st="1" end="1"/>
                                            </p:txEl>
                                          </p:spTgt>
                                        </p:tgtEl>
                                        <p:attrNameLst>
                                          <p:attrName>style.visibility</p:attrName>
                                        </p:attrNameLst>
                                      </p:cBhvr>
                                      <p:to>
                                        <p:strVal val="visible"/>
                                      </p:to>
                                    </p:set>
                                    <p:anim calcmode="lin" valueType="num">
                                      <p:cBhvr>
                                        <p:cTn id="15" dur="1000" fill="hold"/>
                                        <p:tgtEl>
                                          <p:spTgt spid="44035">
                                            <p:txEl>
                                              <p:pRg st="1" end="1"/>
                                            </p:txEl>
                                          </p:spTgt>
                                        </p:tgtEl>
                                        <p:attrNameLst>
                                          <p:attrName>ppt_w</p:attrName>
                                        </p:attrNameLst>
                                      </p:cBhvr>
                                      <p:tavLst>
                                        <p:tav tm="0">
                                          <p:val>
                                            <p:fltVal val="0"/>
                                          </p:val>
                                        </p:tav>
                                        <p:tav tm="100000">
                                          <p:val>
                                            <p:strVal val="#ppt_w"/>
                                          </p:val>
                                        </p:tav>
                                      </p:tavLst>
                                    </p:anim>
                                    <p:anim calcmode="lin" valueType="num">
                                      <p:cBhvr>
                                        <p:cTn id="16" dur="1000" fill="hold"/>
                                        <p:tgtEl>
                                          <p:spTgt spid="44035">
                                            <p:txEl>
                                              <p:pRg st="1" end="1"/>
                                            </p:txEl>
                                          </p:spTgt>
                                        </p:tgtEl>
                                        <p:attrNameLst>
                                          <p:attrName>ppt_h</p:attrName>
                                        </p:attrNameLst>
                                      </p:cBhvr>
                                      <p:tavLst>
                                        <p:tav tm="0">
                                          <p:val>
                                            <p:fltVal val="0"/>
                                          </p:val>
                                        </p:tav>
                                        <p:tav tm="100000">
                                          <p:val>
                                            <p:strVal val="#ppt_h"/>
                                          </p:val>
                                        </p:tav>
                                      </p:tavLst>
                                    </p:anim>
                                    <p:anim calcmode="lin" valueType="num">
                                      <p:cBhvr>
                                        <p:cTn id="17" dur="1000" fill="hold"/>
                                        <p:tgtEl>
                                          <p:spTgt spid="44035">
                                            <p:txEl>
                                              <p:pRg st="1" end="1"/>
                                            </p:txEl>
                                          </p:spTgt>
                                        </p:tgtEl>
                                        <p:attrNameLst>
                                          <p:attrName>style.rotation</p:attrName>
                                        </p:attrNameLst>
                                      </p:cBhvr>
                                      <p:tavLst>
                                        <p:tav tm="0">
                                          <p:val>
                                            <p:fltVal val="90"/>
                                          </p:val>
                                        </p:tav>
                                        <p:tav tm="100000">
                                          <p:val>
                                            <p:fltVal val="0"/>
                                          </p:val>
                                        </p:tav>
                                      </p:tavLst>
                                    </p:anim>
                                    <p:animEffect transition="in" filter="fade">
                                      <p:cBhvr>
                                        <p:cTn id="18" dur="1000"/>
                                        <p:tgtEl>
                                          <p:spTgt spid="44035">
                                            <p:txEl>
                                              <p:pRg st="1" end="1"/>
                                            </p:txEl>
                                          </p:spTgt>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31" presetClass="entr" presetSubtype="0" fill="hold" nodeType="clickEffect">
                                  <p:stCondLst>
                                    <p:cond delay="0"/>
                                  </p:stCondLst>
                                  <p:childTnLst>
                                    <p:set>
                                      <p:cBhvr>
                                        <p:cTn id="22" dur="1" fill="hold">
                                          <p:stCondLst>
                                            <p:cond delay="0"/>
                                          </p:stCondLst>
                                        </p:cTn>
                                        <p:tgtEl>
                                          <p:spTgt spid="44035">
                                            <p:txEl>
                                              <p:pRg st="2" end="2"/>
                                            </p:txEl>
                                          </p:spTgt>
                                        </p:tgtEl>
                                        <p:attrNameLst>
                                          <p:attrName>style.visibility</p:attrName>
                                        </p:attrNameLst>
                                      </p:cBhvr>
                                      <p:to>
                                        <p:strVal val="visible"/>
                                      </p:to>
                                    </p:set>
                                    <p:anim calcmode="lin" valueType="num">
                                      <p:cBhvr>
                                        <p:cTn id="23" dur="1000" fill="hold"/>
                                        <p:tgtEl>
                                          <p:spTgt spid="44035">
                                            <p:txEl>
                                              <p:pRg st="2" end="2"/>
                                            </p:txEl>
                                          </p:spTgt>
                                        </p:tgtEl>
                                        <p:attrNameLst>
                                          <p:attrName>ppt_w</p:attrName>
                                        </p:attrNameLst>
                                      </p:cBhvr>
                                      <p:tavLst>
                                        <p:tav tm="0">
                                          <p:val>
                                            <p:fltVal val="0"/>
                                          </p:val>
                                        </p:tav>
                                        <p:tav tm="100000">
                                          <p:val>
                                            <p:strVal val="#ppt_w"/>
                                          </p:val>
                                        </p:tav>
                                      </p:tavLst>
                                    </p:anim>
                                    <p:anim calcmode="lin" valueType="num">
                                      <p:cBhvr>
                                        <p:cTn id="24" dur="1000" fill="hold"/>
                                        <p:tgtEl>
                                          <p:spTgt spid="44035">
                                            <p:txEl>
                                              <p:pRg st="2" end="2"/>
                                            </p:txEl>
                                          </p:spTgt>
                                        </p:tgtEl>
                                        <p:attrNameLst>
                                          <p:attrName>ppt_h</p:attrName>
                                        </p:attrNameLst>
                                      </p:cBhvr>
                                      <p:tavLst>
                                        <p:tav tm="0">
                                          <p:val>
                                            <p:fltVal val="0"/>
                                          </p:val>
                                        </p:tav>
                                        <p:tav tm="100000">
                                          <p:val>
                                            <p:strVal val="#ppt_h"/>
                                          </p:val>
                                        </p:tav>
                                      </p:tavLst>
                                    </p:anim>
                                    <p:anim calcmode="lin" valueType="num">
                                      <p:cBhvr>
                                        <p:cTn id="25" dur="1000" fill="hold"/>
                                        <p:tgtEl>
                                          <p:spTgt spid="44035">
                                            <p:txEl>
                                              <p:pRg st="2" end="2"/>
                                            </p:txEl>
                                          </p:spTgt>
                                        </p:tgtEl>
                                        <p:attrNameLst>
                                          <p:attrName>style.rotation</p:attrName>
                                        </p:attrNameLst>
                                      </p:cBhvr>
                                      <p:tavLst>
                                        <p:tav tm="0">
                                          <p:val>
                                            <p:fltVal val="90"/>
                                          </p:val>
                                        </p:tav>
                                        <p:tav tm="100000">
                                          <p:val>
                                            <p:fltVal val="0"/>
                                          </p:val>
                                        </p:tav>
                                      </p:tavLst>
                                    </p:anim>
                                    <p:animEffect transition="in" filter="fade">
                                      <p:cBhvr>
                                        <p:cTn id="26" dur="1000"/>
                                        <p:tgtEl>
                                          <p:spTgt spid="44035">
                                            <p:txEl>
                                              <p:pRg st="2" end="2"/>
                                            </p:txEl>
                                          </p:spTgt>
                                        </p:tgtEl>
                                      </p:cBhvr>
                                    </p:animEffect>
                                  </p:childTnLst>
                                </p:cTn>
                              </p:par>
                            </p:childTnLst>
                          </p:cTn>
                        </p:par>
                      </p:childTnLst>
                    </p:cTn>
                  </p:par>
                  <p:par>
                    <p:cTn id="27" fill="hold" nodeType="clickPar">
                      <p:stCondLst>
                        <p:cond delay="indefinite"/>
                      </p:stCondLst>
                      <p:childTnLst>
                        <p:par>
                          <p:cTn id="28" fill="hold" nodeType="withGroup">
                            <p:stCondLst>
                              <p:cond delay="0"/>
                            </p:stCondLst>
                            <p:childTnLst>
                              <p:par>
                                <p:cTn id="29" presetID="31" presetClass="entr" presetSubtype="0" fill="hold" nodeType="clickEffect">
                                  <p:stCondLst>
                                    <p:cond delay="0"/>
                                  </p:stCondLst>
                                  <p:childTnLst>
                                    <p:set>
                                      <p:cBhvr>
                                        <p:cTn id="30" dur="1" fill="hold">
                                          <p:stCondLst>
                                            <p:cond delay="0"/>
                                          </p:stCondLst>
                                        </p:cTn>
                                        <p:tgtEl>
                                          <p:spTgt spid="44035">
                                            <p:txEl>
                                              <p:pRg st="3" end="3"/>
                                            </p:txEl>
                                          </p:spTgt>
                                        </p:tgtEl>
                                        <p:attrNameLst>
                                          <p:attrName>style.visibility</p:attrName>
                                        </p:attrNameLst>
                                      </p:cBhvr>
                                      <p:to>
                                        <p:strVal val="visible"/>
                                      </p:to>
                                    </p:set>
                                    <p:anim calcmode="lin" valueType="num">
                                      <p:cBhvr>
                                        <p:cTn id="31" dur="1000" fill="hold"/>
                                        <p:tgtEl>
                                          <p:spTgt spid="44035">
                                            <p:txEl>
                                              <p:pRg st="3" end="3"/>
                                            </p:txEl>
                                          </p:spTgt>
                                        </p:tgtEl>
                                        <p:attrNameLst>
                                          <p:attrName>ppt_w</p:attrName>
                                        </p:attrNameLst>
                                      </p:cBhvr>
                                      <p:tavLst>
                                        <p:tav tm="0">
                                          <p:val>
                                            <p:fltVal val="0"/>
                                          </p:val>
                                        </p:tav>
                                        <p:tav tm="100000">
                                          <p:val>
                                            <p:strVal val="#ppt_w"/>
                                          </p:val>
                                        </p:tav>
                                      </p:tavLst>
                                    </p:anim>
                                    <p:anim calcmode="lin" valueType="num">
                                      <p:cBhvr>
                                        <p:cTn id="32" dur="1000" fill="hold"/>
                                        <p:tgtEl>
                                          <p:spTgt spid="44035">
                                            <p:txEl>
                                              <p:pRg st="3" end="3"/>
                                            </p:txEl>
                                          </p:spTgt>
                                        </p:tgtEl>
                                        <p:attrNameLst>
                                          <p:attrName>ppt_h</p:attrName>
                                        </p:attrNameLst>
                                      </p:cBhvr>
                                      <p:tavLst>
                                        <p:tav tm="0">
                                          <p:val>
                                            <p:fltVal val="0"/>
                                          </p:val>
                                        </p:tav>
                                        <p:tav tm="100000">
                                          <p:val>
                                            <p:strVal val="#ppt_h"/>
                                          </p:val>
                                        </p:tav>
                                      </p:tavLst>
                                    </p:anim>
                                    <p:anim calcmode="lin" valueType="num">
                                      <p:cBhvr>
                                        <p:cTn id="33" dur="1000" fill="hold"/>
                                        <p:tgtEl>
                                          <p:spTgt spid="44035">
                                            <p:txEl>
                                              <p:pRg st="3" end="3"/>
                                            </p:txEl>
                                          </p:spTgt>
                                        </p:tgtEl>
                                        <p:attrNameLst>
                                          <p:attrName>style.rotation</p:attrName>
                                        </p:attrNameLst>
                                      </p:cBhvr>
                                      <p:tavLst>
                                        <p:tav tm="0">
                                          <p:val>
                                            <p:fltVal val="90"/>
                                          </p:val>
                                        </p:tav>
                                        <p:tav tm="100000">
                                          <p:val>
                                            <p:fltVal val="0"/>
                                          </p:val>
                                        </p:tav>
                                      </p:tavLst>
                                    </p:anim>
                                    <p:animEffect transition="in" filter="fade">
                                      <p:cBhvr>
                                        <p:cTn id="34" dur="1000"/>
                                        <p:tgtEl>
                                          <p:spTgt spid="44035">
                                            <p:txEl>
                                              <p:pRg st="3" end="3"/>
                                            </p:txEl>
                                          </p:spTgt>
                                        </p:tgtEl>
                                      </p:cBhvr>
                                    </p:animEffect>
                                  </p:childTnLst>
                                </p:cTn>
                              </p:par>
                            </p:childTnLst>
                          </p:cTn>
                        </p:par>
                      </p:childTnLst>
                    </p:cTn>
                  </p:par>
                  <p:par>
                    <p:cTn id="35" fill="hold" nodeType="clickPar">
                      <p:stCondLst>
                        <p:cond delay="indefinite"/>
                      </p:stCondLst>
                      <p:childTnLst>
                        <p:par>
                          <p:cTn id="36" fill="hold" nodeType="withGroup">
                            <p:stCondLst>
                              <p:cond delay="0"/>
                            </p:stCondLst>
                            <p:childTnLst>
                              <p:par>
                                <p:cTn id="37" presetID="31" presetClass="entr" presetSubtype="0" fill="hold" nodeType="clickEffect">
                                  <p:stCondLst>
                                    <p:cond delay="0"/>
                                  </p:stCondLst>
                                  <p:childTnLst>
                                    <p:set>
                                      <p:cBhvr>
                                        <p:cTn id="38" dur="1" fill="hold">
                                          <p:stCondLst>
                                            <p:cond delay="0"/>
                                          </p:stCondLst>
                                        </p:cTn>
                                        <p:tgtEl>
                                          <p:spTgt spid="44035">
                                            <p:txEl>
                                              <p:pRg st="4" end="4"/>
                                            </p:txEl>
                                          </p:spTgt>
                                        </p:tgtEl>
                                        <p:attrNameLst>
                                          <p:attrName>style.visibility</p:attrName>
                                        </p:attrNameLst>
                                      </p:cBhvr>
                                      <p:to>
                                        <p:strVal val="visible"/>
                                      </p:to>
                                    </p:set>
                                    <p:anim calcmode="lin" valueType="num">
                                      <p:cBhvr>
                                        <p:cTn id="39" dur="1000" fill="hold"/>
                                        <p:tgtEl>
                                          <p:spTgt spid="44035">
                                            <p:txEl>
                                              <p:pRg st="4" end="4"/>
                                            </p:txEl>
                                          </p:spTgt>
                                        </p:tgtEl>
                                        <p:attrNameLst>
                                          <p:attrName>ppt_w</p:attrName>
                                        </p:attrNameLst>
                                      </p:cBhvr>
                                      <p:tavLst>
                                        <p:tav tm="0">
                                          <p:val>
                                            <p:fltVal val="0"/>
                                          </p:val>
                                        </p:tav>
                                        <p:tav tm="100000">
                                          <p:val>
                                            <p:strVal val="#ppt_w"/>
                                          </p:val>
                                        </p:tav>
                                      </p:tavLst>
                                    </p:anim>
                                    <p:anim calcmode="lin" valueType="num">
                                      <p:cBhvr>
                                        <p:cTn id="40" dur="1000" fill="hold"/>
                                        <p:tgtEl>
                                          <p:spTgt spid="44035">
                                            <p:txEl>
                                              <p:pRg st="4" end="4"/>
                                            </p:txEl>
                                          </p:spTgt>
                                        </p:tgtEl>
                                        <p:attrNameLst>
                                          <p:attrName>ppt_h</p:attrName>
                                        </p:attrNameLst>
                                      </p:cBhvr>
                                      <p:tavLst>
                                        <p:tav tm="0">
                                          <p:val>
                                            <p:fltVal val="0"/>
                                          </p:val>
                                        </p:tav>
                                        <p:tav tm="100000">
                                          <p:val>
                                            <p:strVal val="#ppt_h"/>
                                          </p:val>
                                        </p:tav>
                                      </p:tavLst>
                                    </p:anim>
                                    <p:anim calcmode="lin" valueType="num">
                                      <p:cBhvr>
                                        <p:cTn id="41" dur="1000" fill="hold"/>
                                        <p:tgtEl>
                                          <p:spTgt spid="44035">
                                            <p:txEl>
                                              <p:pRg st="4" end="4"/>
                                            </p:txEl>
                                          </p:spTgt>
                                        </p:tgtEl>
                                        <p:attrNameLst>
                                          <p:attrName>style.rotation</p:attrName>
                                        </p:attrNameLst>
                                      </p:cBhvr>
                                      <p:tavLst>
                                        <p:tav tm="0">
                                          <p:val>
                                            <p:fltVal val="90"/>
                                          </p:val>
                                        </p:tav>
                                        <p:tav tm="100000">
                                          <p:val>
                                            <p:fltVal val="0"/>
                                          </p:val>
                                        </p:tav>
                                      </p:tavLst>
                                    </p:anim>
                                    <p:animEffect transition="in" filter="fade">
                                      <p:cBhvr>
                                        <p:cTn id="42" dur="1000"/>
                                        <p:tgtEl>
                                          <p:spTgt spid="44035">
                                            <p:txEl>
                                              <p:pRg st="4" end="4"/>
                                            </p:txEl>
                                          </p:spTgt>
                                        </p:tgtEl>
                                      </p:cBhvr>
                                    </p:animEffect>
                                  </p:childTnLst>
                                </p:cTn>
                              </p:par>
                            </p:childTnLst>
                          </p:cTn>
                        </p:par>
                      </p:childTnLst>
                    </p:cTn>
                  </p:par>
                  <p:par>
                    <p:cTn id="43" fill="hold" nodeType="clickPar">
                      <p:stCondLst>
                        <p:cond delay="indefinite"/>
                      </p:stCondLst>
                      <p:childTnLst>
                        <p:par>
                          <p:cTn id="44" fill="hold" nodeType="withGroup">
                            <p:stCondLst>
                              <p:cond delay="0"/>
                            </p:stCondLst>
                            <p:childTnLst>
                              <p:par>
                                <p:cTn id="45" presetID="31" presetClass="entr" presetSubtype="0" fill="hold" nodeType="clickEffect">
                                  <p:stCondLst>
                                    <p:cond delay="0"/>
                                  </p:stCondLst>
                                  <p:childTnLst>
                                    <p:set>
                                      <p:cBhvr>
                                        <p:cTn id="46" dur="1" fill="hold">
                                          <p:stCondLst>
                                            <p:cond delay="0"/>
                                          </p:stCondLst>
                                        </p:cTn>
                                        <p:tgtEl>
                                          <p:spTgt spid="44035">
                                            <p:txEl>
                                              <p:pRg st="5" end="5"/>
                                            </p:txEl>
                                          </p:spTgt>
                                        </p:tgtEl>
                                        <p:attrNameLst>
                                          <p:attrName>style.visibility</p:attrName>
                                        </p:attrNameLst>
                                      </p:cBhvr>
                                      <p:to>
                                        <p:strVal val="visible"/>
                                      </p:to>
                                    </p:set>
                                    <p:anim calcmode="lin" valueType="num">
                                      <p:cBhvr>
                                        <p:cTn id="47" dur="1000" fill="hold"/>
                                        <p:tgtEl>
                                          <p:spTgt spid="44035">
                                            <p:txEl>
                                              <p:pRg st="5" end="5"/>
                                            </p:txEl>
                                          </p:spTgt>
                                        </p:tgtEl>
                                        <p:attrNameLst>
                                          <p:attrName>ppt_w</p:attrName>
                                        </p:attrNameLst>
                                      </p:cBhvr>
                                      <p:tavLst>
                                        <p:tav tm="0">
                                          <p:val>
                                            <p:fltVal val="0"/>
                                          </p:val>
                                        </p:tav>
                                        <p:tav tm="100000">
                                          <p:val>
                                            <p:strVal val="#ppt_w"/>
                                          </p:val>
                                        </p:tav>
                                      </p:tavLst>
                                    </p:anim>
                                    <p:anim calcmode="lin" valueType="num">
                                      <p:cBhvr>
                                        <p:cTn id="48" dur="1000" fill="hold"/>
                                        <p:tgtEl>
                                          <p:spTgt spid="44035">
                                            <p:txEl>
                                              <p:pRg st="5" end="5"/>
                                            </p:txEl>
                                          </p:spTgt>
                                        </p:tgtEl>
                                        <p:attrNameLst>
                                          <p:attrName>ppt_h</p:attrName>
                                        </p:attrNameLst>
                                      </p:cBhvr>
                                      <p:tavLst>
                                        <p:tav tm="0">
                                          <p:val>
                                            <p:fltVal val="0"/>
                                          </p:val>
                                        </p:tav>
                                        <p:tav tm="100000">
                                          <p:val>
                                            <p:strVal val="#ppt_h"/>
                                          </p:val>
                                        </p:tav>
                                      </p:tavLst>
                                    </p:anim>
                                    <p:anim calcmode="lin" valueType="num">
                                      <p:cBhvr>
                                        <p:cTn id="49" dur="1000" fill="hold"/>
                                        <p:tgtEl>
                                          <p:spTgt spid="44035">
                                            <p:txEl>
                                              <p:pRg st="5" end="5"/>
                                            </p:txEl>
                                          </p:spTgt>
                                        </p:tgtEl>
                                        <p:attrNameLst>
                                          <p:attrName>style.rotation</p:attrName>
                                        </p:attrNameLst>
                                      </p:cBhvr>
                                      <p:tavLst>
                                        <p:tav tm="0">
                                          <p:val>
                                            <p:fltVal val="90"/>
                                          </p:val>
                                        </p:tav>
                                        <p:tav tm="100000">
                                          <p:val>
                                            <p:fltVal val="0"/>
                                          </p:val>
                                        </p:tav>
                                      </p:tavLst>
                                    </p:anim>
                                    <p:animEffect transition="in" filter="fade">
                                      <p:cBhvr>
                                        <p:cTn id="50" dur="1000"/>
                                        <p:tgtEl>
                                          <p:spTgt spid="4403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a:extLst>
              <a:ext uri="{FF2B5EF4-FFF2-40B4-BE49-F238E27FC236}">
                <a16:creationId xmlns:a16="http://schemas.microsoft.com/office/drawing/2014/main" id="{47F29116-97F9-4125-ADB0-5EBF13A0697A}"/>
              </a:ext>
            </a:extLst>
          </p:cNvPr>
          <p:cNvSpPr>
            <a:spLocks noGrp="1"/>
          </p:cNvSpPr>
          <p:nvPr>
            <p:ph type="title"/>
          </p:nvPr>
        </p:nvSpPr>
        <p:spPr>
          <a:xfrm>
            <a:off x="748146" y="426103"/>
            <a:ext cx="10954327" cy="523875"/>
          </a:xfrm>
        </p:spPr>
        <p:txBody>
          <a:bodyPr>
            <a:noAutofit/>
          </a:bodyPr>
          <a:lstStyle/>
          <a:p>
            <a:pPr algn="ctr"/>
            <a:r>
              <a:rPr lang="en-US" altLang="en-US" sz="3600" dirty="0">
                <a:latin typeface="Comic Sans MS" panose="030F0702030302020204" pitchFamily="66" charset="0"/>
              </a:rPr>
              <a:t>A Multi-level </a:t>
            </a:r>
            <a:r>
              <a:rPr lang="en-US" altLang="en-US" sz="3600" i="1" dirty="0">
                <a:latin typeface="Comic Sans MS" panose="030F0702030302020204" pitchFamily="66" charset="0"/>
              </a:rPr>
              <a:t>Hierarchical </a:t>
            </a:r>
            <a:r>
              <a:rPr lang="en-US" altLang="en-US" sz="3600" dirty="0">
                <a:latin typeface="Comic Sans MS" panose="030F0702030302020204" pitchFamily="66" charset="0"/>
              </a:rPr>
              <a:t>interconnect structure</a:t>
            </a:r>
          </a:p>
        </p:txBody>
      </p:sp>
      <p:grpSp>
        <p:nvGrpSpPr>
          <p:cNvPr id="41988" name="Group 4">
            <a:extLst>
              <a:ext uri="{FF2B5EF4-FFF2-40B4-BE49-F238E27FC236}">
                <a16:creationId xmlns:a16="http://schemas.microsoft.com/office/drawing/2014/main" id="{35B21D45-3FA3-4D8F-8FD1-55F1860D51F6}"/>
              </a:ext>
            </a:extLst>
          </p:cNvPr>
          <p:cNvGrpSpPr>
            <a:grpSpLocks noChangeAspect="1"/>
          </p:cNvGrpSpPr>
          <p:nvPr/>
        </p:nvGrpSpPr>
        <p:grpSpPr bwMode="auto">
          <a:xfrm>
            <a:off x="1541258" y="1469304"/>
            <a:ext cx="8822377" cy="3906260"/>
            <a:chOff x="495" y="1104"/>
            <a:chExt cx="4770" cy="2112"/>
          </a:xfrm>
        </p:grpSpPr>
        <p:sp>
          <p:nvSpPr>
            <p:cNvPr id="41989" name="AutoShape 3">
              <a:extLst>
                <a:ext uri="{FF2B5EF4-FFF2-40B4-BE49-F238E27FC236}">
                  <a16:creationId xmlns:a16="http://schemas.microsoft.com/office/drawing/2014/main" id="{401ACDBC-1DBB-4636-8014-C92BA890FD89}"/>
                </a:ext>
              </a:extLst>
            </p:cNvPr>
            <p:cNvSpPr>
              <a:spLocks noChangeAspect="1" noChangeArrowheads="1" noTextEdit="1"/>
            </p:cNvSpPr>
            <p:nvPr/>
          </p:nvSpPr>
          <p:spPr bwMode="auto">
            <a:xfrm>
              <a:off x="495" y="1104"/>
              <a:ext cx="4770" cy="2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1990" name="Picture 5">
              <a:extLst>
                <a:ext uri="{FF2B5EF4-FFF2-40B4-BE49-F238E27FC236}">
                  <a16:creationId xmlns:a16="http://schemas.microsoft.com/office/drawing/2014/main" id="{35750399-D63F-4511-AC74-569EAF929CF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5" y="1104"/>
              <a:ext cx="4778" cy="21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78</a:t>
            </a:fld>
            <a:endParaRPr lang="en-US"/>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a:extLst>
              <a:ext uri="{FF2B5EF4-FFF2-40B4-BE49-F238E27FC236}">
                <a16:creationId xmlns:a16="http://schemas.microsoft.com/office/drawing/2014/main" id="{FF2F7173-CA1A-422F-8436-F49E4205C167}"/>
              </a:ext>
            </a:extLst>
          </p:cNvPr>
          <p:cNvSpPr>
            <a:spLocks noGrp="1"/>
          </p:cNvSpPr>
          <p:nvPr>
            <p:ph type="title"/>
          </p:nvPr>
        </p:nvSpPr>
        <p:spPr>
          <a:xfrm>
            <a:off x="295563" y="485776"/>
            <a:ext cx="11388437" cy="523875"/>
          </a:xfrm>
        </p:spPr>
        <p:txBody>
          <a:bodyPr>
            <a:noAutofit/>
          </a:bodyPr>
          <a:lstStyle/>
          <a:p>
            <a:pPr algn="ctr"/>
            <a:r>
              <a:rPr lang="en-US" altLang="en-US" sz="3600" dirty="0">
                <a:latin typeface="Comic Sans MS" panose="030F0702030302020204" pitchFamily="66" charset="0"/>
              </a:rPr>
              <a:t>A tree-based </a:t>
            </a:r>
            <a:r>
              <a:rPr lang="en-US" altLang="en-US" sz="3600" i="1" dirty="0">
                <a:latin typeface="Comic Sans MS" panose="030F0702030302020204" pitchFamily="66" charset="0"/>
              </a:rPr>
              <a:t>Hierarchical </a:t>
            </a:r>
            <a:r>
              <a:rPr lang="en-US" altLang="en-US" sz="3600" dirty="0">
                <a:latin typeface="Comic Sans MS" panose="030F0702030302020204" pitchFamily="66" charset="0"/>
              </a:rPr>
              <a:t>interconnect structure</a:t>
            </a:r>
          </a:p>
        </p:txBody>
      </p:sp>
      <p:grpSp>
        <p:nvGrpSpPr>
          <p:cNvPr id="43012" name="Group 4">
            <a:extLst>
              <a:ext uri="{FF2B5EF4-FFF2-40B4-BE49-F238E27FC236}">
                <a16:creationId xmlns:a16="http://schemas.microsoft.com/office/drawing/2014/main" id="{34CEB2F9-34F9-47B8-BCD3-69F31CD7B53E}"/>
              </a:ext>
            </a:extLst>
          </p:cNvPr>
          <p:cNvGrpSpPr>
            <a:grpSpLocks noChangeAspect="1"/>
          </p:cNvGrpSpPr>
          <p:nvPr/>
        </p:nvGrpSpPr>
        <p:grpSpPr bwMode="auto">
          <a:xfrm>
            <a:off x="3295940" y="1247633"/>
            <a:ext cx="5688013" cy="5189537"/>
            <a:chOff x="930" y="751"/>
            <a:chExt cx="3583" cy="3269"/>
          </a:xfrm>
        </p:grpSpPr>
        <p:sp>
          <p:nvSpPr>
            <p:cNvPr id="43013" name="AutoShape 3">
              <a:extLst>
                <a:ext uri="{FF2B5EF4-FFF2-40B4-BE49-F238E27FC236}">
                  <a16:creationId xmlns:a16="http://schemas.microsoft.com/office/drawing/2014/main" id="{F445C5E5-02B4-4540-9EA9-8FBDBEB5509E}"/>
                </a:ext>
              </a:extLst>
            </p:cNvPr>
            <p:cNvSpPr>
              <a:spLocks noChangeAspect="1" noChangeArrowheads="1" noTextEdit="1"/>
            </p:cNvSpPr>
            <p:nvPr/>
          </p:nvSpPr>
          <p:spPr bwMode="auto">
            <a:xfrm>
              <a:off x="930" y="751"/>
              <a:ext cx="3583" cy="3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3014" name="Picture 5">
              <a:extLst>
                <a:ext uri="{FF2B5EF4-FFF2-40B4-BE49-F238E27FC236}">
                  <a16:creationId xmlns:a16="http://schemas.microsoft.com/office/drawing/2014/main" id="{FF0653D3-63D0-42E0-B8A1-8737C3E4346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30" y="751"/>
              <a:ext cx="3588" cy="3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79</a:t>
            </a:fld>
            <a:endParaRPr lang="en-US"/>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a:extLst>
              <a:ext uri="{FF2B5EF4-FFF2-40B4-BE49-F238E27FC236}">
                <a16:creationId xmlns:a16="http://schemas.microsoft.com/office/drawing/2014/main" id="{86F94461-F0D7-4A5F-92FE-080E02BB740C}"/>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0948110C-53C8-44CC-AB30-AB8B78819A35}"/>
              </a:ext>
            </a:extLst>
          </p:cNvPr>
          <p:cNvSpPr>
            <a:spLocks noGrp="1"/>
          </p:cNvSpPr>
          <p:nvPr>
            <p:ph idx="1"/>
          </p:nvPr>
        </p:nvSpPr>
        <p:spPr>
          <a:xfrm>
            <a:off x="838200" y="1027906"/>
            <a:ext cx="10515600" cy="4351338"/>
          </a:xfrm>
        </p:spPr>
        <p:txBody>
          <a:bodyPr/>
          <a:lstStyle/>
          <a:p>
            <a:pPr marL="0" indent="0">
              <a:buNone/>
              <a:defRPr/>
            </a:pPr>
            <a:endParaRPr lang="en-US" dirty="0"/>
          </a:p>
          <a:p>
            <a:pPr marL="0" indent="0">
              <a:buNone/>
              <a:defRPr/>
            </a:pPr>
            <a:endParaRPr lang="en-US" dirty="0"/>
          </a:p>
          <a:p>
            <a:pPr marL="0" indent="0">
              <a:buNone/>
              <a:defRPr/>
            </a:pPr>
            <a:endParaRPr lang="en-US" dirty="0"/>
          </a:p>
          <a:p>
            <a:pPr marL="0" indent="0">
              <a:buNone/>
              <a:defRPr/>
            </a:pPr>
            <a:endParaRPr lang="en-US" dirty="0"/>
          </a:p>
          <a:p>
            <a:pPr marL="0" indent="0" algn="ctr">
              <a:buNone/>
              <a:defRPr/>
            </a:pPr>
            <a:r>
              <a:rPr lang="en-US" sz="4000" b="1" dirty="0">
                <a:solidFill>
                  <a:srgbClr val="FF0000"/>
                </a:solidFill>
                <a:effectLst>
                  <a:outerShdw blurRad="38100" dist="38100" dir="2700000" algn="tl">
                    <a:srgbClr val="000000">
                      <a:alpha val="43137"/>
                    </a:srgbClr>
                  </a:outerShdw>
                </a:effectLst>
                <a:latin typeface="Comic Sans MS" panose="030F0702030302020204" pitchFamily="66" charset="0"/>
              </a:rPr>
              <a:t>Programming Technology</a:t>
            </a:r>
          </a:p>
        </p:txBody>
      </p:sp>
      <p:sp>
        <p:nvSpPr>
          <p:cNvPr id="2" name="Slide Number Placeholder 1"/>
          <p:cNvSpPr>
            <a:spLocks noGrp="1"/>
          </p:cNvSpPr>
          <p:nvPr>
            <p:ph type="sldNum" sz="quarter" idx="12"/>
          </p:nvPr>
        </p:nvSpPr>
        <p:spPr/>
        <p:txBody>
          <a:bodyPr/>
          <a:lstStyle/>
          <a:p>
            <a:fld id="{5A81485A-01B8-4054-A537-7FB3100B64ED}" type="slidenum">
              <a:rPr lang="en-US" smtClean="0"/>
              <a:t>8</a:t>
            </a:fld>
            <a:endParaRPr lang="en-US"/>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a:extLst>
              <a:ext uri="{FF2B5EF4-FFF2-40B4-BE49-F238E27FC236}">
                <a16:creationId xmlns:a16="http://schemas.microsoft.com/office/drawing/2014/main" id="{303C84B7-D5BC-43CA-BD27-097F0C8E7869}"/>
              </a:ext>
            </a:extLst>
          </p:cNvPr>
          <p:cNvSpPr>
            <a:spLocks noGrp="1"/>
          </p:cNvSpPr>
          <p:nvPr>
            <p:ph type="title"/>
          </p:nvPr>
        </p:nvSpPr>
        <p:spPr>
          <a:xfrm>
            <a:off x="2208212" y="257176"/>
            <a:ext cx="8259762" cy="769937"/>
          </a:xfrm>
        </p:spPr>
        <p:txBody>
          <a:bodyPr>
            <a:normAutofit fontScale="90000"/>
          </a:bodyPr>
          <a:lstStyle/>
          <a:p>
            <a:r>
              <a:rPr lang="en-US" altLang="en-US" dirty="0">
                <a:latin typeface="Comic Sans MS" panose="030F0702030302020204" pitchFamily="66" charset="0"/>
              </a:rPr>
              <a:t>Altera’s </a:t>
            </a:r>
            <a:r>
              <a:rPr lang="en-US" altLang="en-US" dirty="0" err="1">
                <a:latin typeface="Comic Sans MS" panose="030F0702030302020204" pitchFamily="66" charset="0"/>
              </a:rPr>
              <a:t>Stratix</a:t>
            </a:r>
            <a:r>
              <a:rPr lang="en-US" altLang="en-US" dirty="0">
                <a:latin typeface="Comic Sans MS" panose="030F0702030302020204" pitchFamily="66" charset="0"/>
              </a:rPr>
              <a:t> II Architecture</a:t>
            </a:r>
          </a:p>
        </p:txBody>
      </p:sp>
      <p:grpSp>
        <p:nvGrpSpPr>
          <p:cNvPr id="44036" name="Group 4">
            <a:extLst>
              <a:ext uri="{FF2B5EF4-FFF2-40B4-BE49-F238E27FC236}">
                <a16:creationId xmlns:a16="http://schemas.microsoft.com/office/drawing/2014/main" id="{4EA21B7F-5020-4A50-BF53-9F3B642DE017}"/>
              </a:ext>
            </a:extLst>
          </p:cNvPr>
          <p:cNvGrpSpPr>
            <a:grpSpLocks noChangeAspect="1"/>
          </p:cNvGrpSpPr>
          <p:nvPr/>
        </p:nvGrpSpPr>
        <p:grpSpPr bwMode="auto">
          <a:xfrm>
            <a:off x="2809875" y="1279525"/>
            <a:ext cx="7056437" cy="5178425"/>
            <a:chOff x="839" y="890"/>
            <a:chExt cx="4445" cy="3262"/>
          </a:xfrm>
        </p:grpSpPr>
        <p:sp>
          <p:nvSpPr>
            <p:cNvPr id="44037" name="AutoShape 3">
              <a:extLst>
                <a:ext uri="{FF2B5EF4-FFF2-40B4-BE49-F238E27FC236}">
                  <a16:creationId xmlns:a16="http://schemas.microsoft.com/office/drawing/2014/main" id="{C76C5AEF-0A9D-4130-BB6C-FE876992D522}"/>
                </a:ext>
              </a:extLst>
            </p:cNvPr>
            <p:cNvSpPr>
              <a:spLocks noChangeAspect="1" noChangeArrowheads="1" noTextEdit="1"/>
            </p:cNvSpPr>
            <p:nvPr/>
          </p:nvSpPr>
          <p:spPr bwMode="auto">
            <a:xfrm>
              <a:off x="839" y="890"/>
              <a:ext cx="4445" cy="3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44038" name="Picture 5">
              <a:extLst>
                <a:ext uri="{FF2B5EF4-FFF2-40B4-BE49-F238E27FC236}">
                  <a16:creationId xmlns:a16="http://schemas.microsoft.com/office/drawing/2014/main" id="{902DDF6D-40A5-48E3-AC59-17FF09DA588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39" y="890"/>
              <a:ext cx="4452" cy="3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80</a:t>
            </a:fld>
            <a:endParaRPr lang="en-US"/>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a:extLst>
              <a:ext uri="{FF2B5EF4-FFF2-40B4-BE49-F238E27FC236}">
                <a16:creationId xmlns:a16="http://schemas.microsoft.com/office/drawing/2014/main" id="{0EA1B755-CFF3-4DC0-ABDF-264E226A2B02}"/>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CA7412E9-C5AF-4FDD-9F65-9EE3922F4D00}"/>
              </a:ext>
            </a:extLst>
          </p:cNvPr>
          <p:cNvSpPr>
            <a:spLocks noGrp="1"/>
          </p:cNvSpPr>
          <p:nvPr>
            <p:ph idx="1"/>
          </p:nvPr>
        </p:nvSpPr>
        <p:spPr>
          <a:xfrm>
            <a:off x="930564" y="1225261"/>
            <a:ext cx="10515600" cy="4351338"/>
          </a:xfrm>
        </p:spPr>
        <p:txBody>
          <a:bodyPr/>
          <a:lstStyle/>
          <a:p>
            <a:pPr marL="0" indent="0">
              <a:buNone/>
              <a:defRPr/>
            </a:pPr>
            <a:endParaRPr lang="en-US" dirty="0"/>
          </a:p>
          <a:p>
            <a:pPr marL="0" indent="0">
              <a:buNone/>
              <a:defRPr/>
            </a:pPr>
            <a:endParaRPr lang="en-US" dirty="0"/>
          </a:p>
          <a:p>
            <a:pPr marL="0" indent="0">
              <a:buNone/>
              <a:defRPr/>
            </a:pPr>
            <a:endParaRPr lang="en-US" dirty="0"/>
          </a:p>
          <a:p>
            <a:pPr marL="0" indent="0" algn="ctr">
              <a:buNone/>
              <a:defRPr/>
            </a:pPr>
            <a:r>
              <a:rPr lang="en-US" sz="4000" b="1" dirty="0">
                <a:solidFill>
                  <a:srgbClr val="990000"/>
                </a:solidFill>
                <a:effectLst>
                  <a:outerShdw blurRad="38100" dist="38100" dir="2700000" algn="tl">
                    <a:srgbClr val="000000">
                      <a:alpha val="43137"/>
                    </a:srgbClr>
                  </a:outerShdw>
                </a:effectLst>
                <a:latin typeface="Comic Sans MS" panose="030F0702030302020204" pitchFamily="66" charset="0"/>
              </a:rPr>
              <a:t>Programming a Simple-Structured FPGA</a:t>
            </a:r>
          </a:p>
        </p:txBody>
      </p:sp>
      <p:sp>
        <p:nvSpPr>
          <p:cNvPr id="2" name="Slide Number Placeholder 1"/>
          <p:cNvSpPr>
            <a:spLocks noGrp="1"/>
          </p:cNvSpPr>
          <p:nvPr>
            <p:ph type="sldNum" sz="quarter" idx="12"/>
          </p:nvPr>
        </p:nvSpPr>
        <p:spPr/>
        <p:txBody>
          <a:bodyPr/>
          <a:lstStyle/>
          <a:p>
            <a:fld id="{5A81485A-01B8-4054-A537-7FB3100B64ED}" type="slidenum">
              <a:rPr lang="en-US" smtClean="0"/>
              <a:t>81</a:t>
            </a:fld>
            <a:endParaRPr lang="en-US"/>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a:extLst>
              <a:ext uri="{FF2B5EF4-FFF2-40B4-BE49-F238E27FC236}">
                <a16:creationId xmlns:a16="http://schemas.microsoft.com/office/drawing/2014/main" id="{24274B9E-9535-4936-AE69-33AE12CAF303}"/>
              </a:ext>
            </a:extLst>
          </p:cNvPr>
          <p:cNvSpPr>
            <a:spLocks noGrp="1"/>
          </p:cNvSpPr>
          <p:nvPr>
            <p:ph type="title"/>
          </p:nvPr>
        </p:nvSpPr>
        <p:spPr>
          <a:xfrm>
            <a:off x="838199" y="97270"/>
            <a:ext cx="10515600" cy="1325563"/>
          </a:xfrm>
        </p:spPr>
        <p:txBody>
          <a:bodyPr/>
          <a:lstStyle/>
          <a:p>
            <a:pPr algn="ctr"/>
            <a:r>
              <a:rPr lang="en-US" altLang="en-US" dirty="0">
                <a:latin typeface="Comic Sans MS" panose="030F0702030302020204" pitchFamily="66" charset="0"/>
              </a:rPr>
              <a:t>FPGA structure</a:t>
            </a:r>
          </a:p>
        </p:txBody>
      </p:sp>
      <p:graphicFrame>
        <p:nvGraphicFramePr>
          <p:cNvPr id="46084" name="Object 3">
            <a:extLst>
              <a:ext uri="{FF2B5EF4-FFF2-40B4-BE49-F238E27FC236}">
                <a16:creationId xmlns:a16="http://schemas.microsoft.com/office/drawing/2014/main" id="{DC4BC16B-124F-4F4A-BE47-23FD2C4837CC}"/>
              </a:ext>
            </a:extLst>
          </p:cNvPr>
          <p:cNvGraphicFramePr>
            <a:graphicFrameLocks noGrp="1" noChangeAspect="1"/>
          </p:cNvGraphicFramePr>
          <p:nvPr>
            <p:ph idx="1"/>
            <p:extLst>
              <p:ext uri="{D42A27DB-BD31-4B8C-83A1-F6EECF244321}">
                <p14:modId xmlns:p14="http://schemas.microsoft.com/office/powerpoint/2010/main" val="2826028771"/>
              </p:ext>
            </p:extLst>
          </p:nvPr>
        </p:nvGraphicFramePr>
        <p:xfrm>
          <a:off x="2593180" y="1265815"/>
          <a:ext cx="7005637" cy="4313237"/>
        </p:xfrm>
        <a:graphic>
          <a:graphicData uri="http://schemas.openxmlformats.org/presentationml/2006/ole">
            <mc:AlternateContent xmlns:mc="http://schemas.openxmlformats.org/markup-compatibility/2006">
              <mc:Choice xmlns:v="urn:schemas-microsoft-com:vml" Requires="v">
                <p:oleObj name="Visio" r:id="rId2" imgW="6676044" imgH="4109991" progId="Visio.Drawing.11">
                  <p:embed/>
                </p:oleObj>
              </mc:Choice>
              <mc:Fallback>
                <p:oleObj name="Visio" r:id="rId2" imgW="6676044" imgH="4109991" progId="Visio.Drawing.11">
                  <p:embed/>
                  <p:pic>
                    <p:nvPicPr>
                      <p:cNvPr id="46084" name="Object 3">
                        <a:extLst>
                          <a:ext uri="{FF2B5EF4-FFF2-40B4-BE49-F238E27FC236}">
                            <a16:creationId xmlns:a16="http://schemas.microsoft.com/office/drawing/2014/main" id="{DC4BC16B-124F-4F4A-BE47-23FD2C4837CC}"/>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3180" y="1265815"/>
                        <a:ext cx="7005637" cy="431323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5" name="Slide Number Placeholder 3">
            <a:extLst>
              <a:ext uri="{FF2B5EF4-FFF2-40B4-BE49-F238E27FC236}">
                <a16:creationId xmlns:a16="http://schemas.microsoft.com/office/drawing/2014/main" id="{287103CB-4302-46A2-A1E5-2F9ED67D41CA}"/>
              </a:ext>
            </a:extLst>
          </p:cNvPr>
          <p:cNvSpPr>
            <a:spLocks noGrp="1"/>
          </p:cNvSpPr>
          <p:nvPr>
            <p:ph type="sldNum" sz="quarter" idx="12"/>
          </p:nvPr>
        </p:nvSpPr>
        <p:spPr>
          <a:xfrm>
            <a:off x="8648178" y="6343824"/>
            <a:ext cx="2743200" cy="365125"/>
          </a:xfrm>
        </p:spPr>
        <p:txBody>
          <a:bodyPr/>
          <a:lstStyle/>
          <a:p>
            <a:r>
              <a:rPr lang="en-US" dirty="0">
                <a:latin typeface="Comic Sans MS" panose="030F0702030302020204" pitchFamily="66" charset="0"/>
              </a:rPr>
              <a:t>82</a:t>
            </a: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a:extLst>
              <a:ext uri="{FF2B5EF4-FFF2-40B4-BE49-F238E27FC236}">
                <a16:creationId xmlns:a16="http://schemas.microsoft.com/office/drawing/2014/main" id="{90F53246-1364-4C87-8716-B3807CA2FDA6}"/>
              </a:ext>
            </a:extLst>
          </p:cNvPr>
          <p:cNvSpPr>
            <a:spLocks noGrp="1" noChangeArrowheads="1"/>
          </p:cNvSpPr>
          <p:nvPr>
            <p:ph type="title"/>
          </p:nvPr>
        </p:nvSpPr>
        <p:spPr>
          <a:xfrm>
            <a:off x="1981200" y="76201"/>
            <a:ext cx="8229600" cy="1143000"/>
          </a:xfrm>
        </p:spPr>
        <p:txBody>
          <a:bodyPr/>
          <a:lstStyle/>
          <a:p>
            <a:pPr algn="ctr"/>
            <a:r>
              <a:rPr lang="en-US" altLang="en-US" dirty="0">
                <a:latin typeface="Comic Sans MS" panose="030F0702030302020204" pitchFamily="66" charset="0"/>
              </a:rPr>
              <a:t>Simplified CLB Structure</a:t>
            </a:r>
            <a:endParaRPr lang="el-GR" altLang="en-US" dirty="0">
              <a:latin typeface="Comic Sans MS" panose="030F0702030302020204" pitchFamily="66" charset="0"/>
            </a:endParaRPr>
          </a:p>
        </p:txBody>
      </p:sp>
      <p:graphicFrame>
        <p:nvGraphicFramePr>
          <p:cNvPr id="47107" name="Object 4">
            <a:extLst>
              <a:ext uri="{FF2B5EF4-FFF2-40B4-BE49-F238E27FC236}">
                <a16:creationId xmlns:a16="http://schemas.microsoft.com/office/drawing/2014/main" id="{C5A51BFD-530C-454F-B762-C286F214EB99}"/>
              </a:ext>
            </a:extLst>
          </p:cNvPr>
          <p:cNvGraphicFramePr>
            <a:graphicFrameLocks noGrp="1" noChangeAspect="1"/>
          </p:cNvGraphicFramePr>
          <p:nvPr>
            <p:ph sz="half" idx="1"/>
          </p:nvPr>
        </p:nvGraphicFramePr>
        <p:xfrm>
          <a:off x="1371600" y="1905000"/>
          <a:ext cx="7239000" cy="4457700"/>
        </p:xfrm>
        <a:graphic>
          <a:graphicData uri="http://schemas.openxmlformats.org/presentationml/2006/ole">
            <mc:AlternateContent xmlns:mc="http://schemas.openxmlformats.org/markup-compatibility/2006">
              <mc:Choice xmlns:v="urn:schemas-microsoft-com:vml" Requires="v">
                <p:oleObj name="Visio" r:id="rId2" imgW="6676044" imgH="4109991" progId="Visio.Drawing.11">
                  <p:embed/>
                </p:oleObj>
              </mc:Choice>
              <mc:Fallback>
                <p:oleObj name="Visio" r:id="rId2" imgW="6676044" imgH="4109991" progId="Visio.Drawing.11">
                  <p:embed/>
                  <p:pic>
                    <p:nvPicPr>
                      <p:cNvPr id="47107" name="Object 4">
                        <a:extLst>
                          <a:ext uri="{FF2B5EF4-FFF2-40B4-BE49-F238E27FC236}">
                            <a16:creationId xmlns:a16="http://schemas.microsoft.com/office/drawing/2014/main" id="{C5A51BFD-530C-454F-B762-C286F214EB99}"/>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905000"/>
                        <a:ext cx="7239000" cy="445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6" name="Object 6">
            <a:extLst>
              <a:ext uri="{FF2B5EF4-FFF2-40B4-BE49-F238E27FC236}">
                <a16:creationId xmlns:a16="http://schemas.microsoft.com/office/drawing/2014/main" id="{1E39723B-A680-4F6B-9608-2E24EBCB20C1}"/>
              </a:ext>
            </a:extLst>
          </p:cNvPr>
          <p:cNvGraphicFramePr>
            <a:graphicFrameLocks noGrp="1" noChangeAspect="1"/>
          </p:cNvGraphicFramePr>
          <p:nvPr>
            <p:ph sz="quarter" idx="2"/>
          </p:nvPr>
        </p:nvGraphicFramePr>
        <p:xfrm>
          <a:off x="4191001" y="1363664"/>
          <a:ext cx="6346825" cy="1989137"/>
        </p:xfrm>
        <a:graphic>
          <a:graphicData uri="http://schemas.openxmlformats.org/presentationml/2006/ole">
            <mc:AlternateContent xmlns:mc="http://schemas.openxmlformats.org/markup-compatibility/2006">
              <mc:Choice xmlns:v="urn:schemas-microsoft-com:vml" Requires="v">
                <p:oleObj name="Visio" r:id="rId4" imgW="5372608" imgH="1683798" progId="Visio.Drawing.11">
                  <p:embed/>
                </p:oleObj>
              </mc:Choice>
              <mc:Fallback>
                <p:oleObj name="Visio" r:id="rId4" imgW="5372608" imgH="1683798" progId="Visio.Drawing.11">
                  <p:embed/>
                  <p:pic>
                    <p:nvPicPr>
                      <p:cNvPr id="10246" name="Object 6">
                        <a:extLst>
                          <a:ext uri="{FF2B5EF4-FFF2-40B4-BE49-F238E27FC236}">
                            <a16:creationId xmlns:a16="http://schemas.microsoft.com/office/drawing/2014/main" id="{1E39723B-A680-4F6B-9608-2E24EBCB20C1}"/>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91001" y="1363664"/>
                        <a:ext cx="6346825" cy="19891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0248" name="Object 8">
            <a:extLst>
              <a:ext uri="{FF2B5EF4-FFF2-40B4-BE49-F238E27FC236}">
                <a16:creationId xmlns:a16="http://schemas.microsoft.com/office/drawing/2014/main" id="{0FB7EA40-06A3-4E95-983C-72A555FCD4D0}"/>
              </a:ext>
            </a:extLst>
          </p:cNvPr>
          <p:cNvGraphicFramePr>
            <a:graphicFrameLocks noGrp="1" noChangeAspect="1"/>
          </p:cNvGraphicFramePr>
          <p:nvPr>
            <p:ph sz="quarter" idx="3"/>
          </p:nvPr>
        </p:nvGraphicFramePr>
        <p:xfrm>
          <a:off x="5181600" y="3962401"/>
          <a:ext cx="1447800" cy="1376363"/>
        </p:xfrm>
        <a:graphic>
          <a:graphicData uri="http://schemas.openxmlformats.org/presentationml/2006/ole">
            <mc:AlternateContent xmlns:mc="http://schemas.openxmlformats.org/markup-compatibility/2006">
              <mc:Choice xmlns:v="urn:schemas-microsoft-com:vml" Requires="v">
                <p:oleObj name="Visio" r:id="rId6" imgW="2540369" imgH="2414726" progId="Visio.Drawing.11">
                  <p:embed/>
                </p:oleObj>
              </mc:Choice>
              <mc:Fallback>
                <p:oleObj name="Visio" r:id="rId6" imgW="2540369" imgH="2414726" progId="Visio.Drawing.11">
                  <p:embed/>
                  <p:pic>
                    <p:nvPicPr>
                      <p:cNvPr id="10248" name="Object 8">
                        <a:extLst>
                          <a:ext uri="{FF2B5EF4-FFF2-40B4-BE49-F238E27FC236}">
                            <a16:creationId xmlns:a16="http://schemas.microsoft.com/office/drawing/2014/main" id="{0FB7EA40-06A3-4E95-983C-72A555FCD4D0}"/>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181600" y="3962401"/>
                        <a:ext cx="1447800" cy="13763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10250" name="Line 10">
            <a:extLst>
              <a:ext uri="{FF2B5EF4-FFF2-40B4-BE49-F238E27FC236}">
                <a16:creationId xmlns:a16="http://schemas.microsoft.com/office/drawing/2014/main" id="{FAB1418B-C1D9-4F90-B86E-481815ADE881}"/>
              </a:ext>
            </a:extLst>
          </p:cNvPr>
          <p:cNvSpPr>
            <a:spLocks noChangeShapeType="1"/>
          </p:cNvSpPr>
          <p:nvPr/>
        </p:nvSpPr>
        <p:spPr bwMode="auto">
          <a:xfrm flipH="1">
            <a:off x="4267200" y="4405744"/>
            <a:ext cx="914400" cy="471055"/>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1" name="Line 11">
            <a:extLst>
              <a:ext uri="{FF2B5EF4-FFF2-40B4-BE49-F238E27FC236}">
                <a16:creationId xmlns:a16="http://schemas.microsoft.com/office/drawing/2014/main" id="{DCEEA719-97FF-4D42-A92D-DB0C45A62FAE}"/>
              </a:ext>
            </a:extLst>
          </p:cNvPr>
          <p:cNvSpPr>
            <a:spLocks noChangeShapeType="1"/>
          </p:cNvSpPr>
          <p:nvPr/>
        </p:nvSpPr>
        <p:spPr bwMode="auto">
          <a:xfrm flipH="1">
            <a:off x="5029199" y="4876799"/>
            <a:ext cx="623455" cy="685801"/>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2" name="Oval 12">
            <a:extLst>
              <a:ext uri="{FF2B5EF4-FFF2-40B4-BE49-F238E27FC236}">
                <a16:creationId xmlns:a16="http://schemas.microsoft.com/office/drawing/2014/main" id="{C73D9C5A-F9C3-4335-9112-DB5F2132B2AB}"/>
              </a:ext>
            </a:extLst>
          </p:cNvPr>
          <p:cNvSpPr>
            <a:spLocks noChangeArrowheads="1"/>
          </p:cNvSpPr>
          <p:nvPr/>
        </p:nvSpPr>
        <p:spPr bwMode="auto">
          <a:xfrm>
            <a:off x="4191000" y="4724400"/>
            <a:ext cx="990600" cy="9144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10253" name="Oval 13">
            <a:extLst>
              <a:ext uri="{FF2B5EF4-FFF2-40B4-BE49-F238E27FC236}">
                <a16:creationId xmlns:a16="http://schemas.microsoft.com/office/drawing/2014/main" id="{740CAA12-E50E-4BCA-907B-A396CB43C1A9}"/>
              </a:ext>
            </a:extLst>
          </p:cNvPr>
          <p:cNvSpPr>
            <a:spLocks noChangeArrowheads="1"/>
          </p:cNvSpPr>
          <p:nvPr/>
        </p:nvSpPr>
        <p:spPr bwMode="auto">
          <a:xfrm>
            <a:off x="4876800" y="1143000"/>
            <a:ext cx="6019800" cy="2209800"/>
          </a:xfrm>
          <a:prstGeom prst="ellipse">
            <a:avLst/>
          </a:prstGeom>
          <a:noFill/>
          <a:ln w="28575">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10254" name="Line 14">
            <a:extLst>
              <a:ext uri="{FF2B5EF4-FFF2-40B4-BE49-F238E27FC236}">
                <a16:creationId xmlns:a16="http://schemas.microsoft.com/office/drawing/2014/main" id="{4A8D34E7-33AE-4405-AF57-65E94EA3C657}"/>
              </a:ext>
            </a:extLst>
          </p:cNvPr>
          <p:cNvSpPr>
            <a:spLocks noChangeShapeType="1"/>
          </p:cNvSpPr>
          <p:nvPr/>
        </p:nvSpPr>
        <p:spPr bwMode="auto">
          <a:xfrm flipH="1">
            <a:off x="5384800" y="2971800"/>
            <a:ext cx="177800" cy="110490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255" name="Line 15">
            <a:extLst>
              <a:ext uri="{FF2B5EF4-FFF2-40B4-BE49-F238E27FC236}">
                <a16:creationId xmlns:a16="http://schemas.microsoft.com/office/drawing/2014/main" id="{29D823C7-C023-4155-B64B-7FA1E2F4FCC3}"/>
              </a:ext>
            </a:extLst>
          </p:cNvPr>
          <p:cNvSpPr>
            <a:spLocks noChangeShapeType="1"/>
          </p:cNvSpPr>
          <p:nvPr/>
        </p:nvSpPr>
        <p:spPr bwMode="auto">
          <a:xfrm flipH="1">
            <a:off x="6096000" y="2819400"/>
            <a:ext cx="4343400" cy="175260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Slide Number Placeholder 1"/>
          <p:cNvSpPr>
            <a:spLocks noGrp="1"/>
          </p:cNvSpPr>
          <p:nvPr>
            <p:ph type="sldNum" sz="quarter" idx="12"/>
          </p:nvPr>
        </p:nvSpPr>
        <p:spPr/>
        <p:txBody>
          <a:bodyPr/>
          <a:lstStyle/>
          <a:p>
            <a:fld id="{69A03650-5811-4DEB-B412-A653BE68D948}" type="slidenum">
              <a:rPr lang="el-GR" altLang="en-US" smtClean="0"/>
              <a:pPr/>
              <a:t>83</a:t>
            </a:fld>
            <a:endParaRPr lang="el-GR" altLang="en-US"/>
          </a:p>
        </p:txBody>
      </p:sp>
    </p:spTree>
    <p:extLst>
      <p:ext uri="{BB962C8B-B14F-4D97-AF65-F5344CB8AC3E}">
        <p14:creationId xmlns:p14="http://schemas.microsoft.com/office/powerpoint/2010/main" val="1500045513"/>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2" fill="hold" nodeType="clickEffect">
                                  <p:stCondLst>
                                    <p:cond delay="0"/>
                                  </p:stCondLst>
                                  <p:childTnLst>
                                    <p:set>
                                      <p:cBhvr>
                                        <p:cTn id="6" dur="1" fill="hold">
                                          <p:stCondLst>
                                            <p:cond delay="0"/>
                                          </p:stCondLst>
                                        </p:cTn>
                                        <p:tgtEl>
                                          <p:spTgt spid="10248"/>
                                        </p:tgtEl>
                                        <p:attrNameLst>
                                          <p:attrName>style.visibility</p:attrName>
                                        </p:attrNameLst>
                                      </p:cBhvr>
                                      <p:to>
                                        <p:strVal val="visible"/>
                                      </p:to>
                                    </p:set>
                                    <p:anim calcmode="lin" valueType="num">
                                      <p:cBhvr additive="base">
                                        <p:cTn id="7" dur="500" fill="hold"/>
                                        <p:tgtEl>
                                          <p:spTgt spid="10248"/>
                                        </p:tgtEl>
                                        <p:attrNameLst>
                                          <p:attrName>ppt_x</p:attrName>
                                        </p:attrNameLst>
                                      </p:cBhvr>
                                      <p:tavLst>
                                        <p:tav tm="0">
                                          <p:val>
                                            <p:strVal val="1+#ppt_w/2"/>
                                          </p:val>
                                        </p:tav>
                                        <p:tav tm="100000">
                                          <p:val>
                                            <p:strVal val="#ppt_x"/>
                                          </p:val>
                                        </p:tav>
                                      </p:tavLst>
                                    </p:anim>
                                    <p:anim calcmode="lin" valueType="num">
                                      <p:cBhvr additive="base">
                                        <p:cTn id="8" dur="500" fill="hold"/>
                                        <p:tgtEl>
                                          <p:spTgt spid="10248"/>
                                        </p:tgtEl>
                                        <p:attrNameLst>
                                          <p:attrName>ppt_y</p:attrName>
                                        </p:attrNameLst>
                                      </p:cBhvr>
                                      <p:tavLst>
                                        <p:tav tm="0">
                                          <p:val>
                                            <p:strVal val="#ppt_y"/>
                                          </p:val>
                                        </p:tav>
                                        <p:tav tm="100000">
                                          <p:val>
                                            <p:strVal val="#ppt_y"/>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0"/>
                                          </p:stCondLst>
                                        </p:cTn>
                                        <p:tgtEl>
                                          <p:spTgt spid="10250"/>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10252"/>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0"/>
                                          </p:stCondLst>
                                        </p:cTn>
                                        <p:tgtEl>
                                          <p:spTgt spid="10251"/>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nodeType="clickEffect">
                                  <p:stCondLst>
                                    <p:cond delay="0"/>
                                  </p:stCondLst>
                                  <p:childTnLst>
                                    <p:set>
                                      <p:cBhvr>
                                        <p:cTn id="21" dur="1" fill="hold">
                                          <p:stCondLst>
                                            <p:cond delay="0"/>
                                          </p:stCondLst>
                                        </p:cTn>
                                        <p:tgtEl>
                                          <p:spTgt spid="10254"/>
                                        </p:tgtEl>
                                        <p:attrNameLst>
                                          <p:attrName>style.visibility</p:attrName>
                                        </p:attrNameLst>
                                      </p:cBhvr>
                                      <p:to>
                                        <p:strVal val="visible"/>
                                      </p:to>
                                    </p:set>
                                    <p:animEffect transition="in" filter="blinds(horizontal)">
                                      <p:cBhvr>
                                        <p:cTn id="22" dur="500"/>
                                        <p:tgtEl>
                                          <p:spTgt spid="10254"/>
                                        </p:tgtEl>
                                      </p:cBhvr>
                                    </p:animEffect>
                                  </p:childTnLst>
                                </p:cTn>
                              </p:par>
                              <p:par>
                                <p:cTn id="23" presetID="3" presetClass="entr" presetSubtype="10" fill="hold" nodeType="withEffect">
                                  <p:stCondLst>
                                    <p:cond delay="0"/>
                                  </p:stCondLst>
                                  <p:childTnLst>
                                    <p:set>
                                      <p:cBhvr>
                                        <p:cTn id="24" dur="1" fill="hold">
                                          <p:stCondLst>
                                            <p:cond delay="0"/>
                                          </p:stCondLst>
                                        </p:cTn>
                                        <p:tgtEl>
                                          <p:spTgt spid="10255"/>
                                        </p:tgtEl>
                                        <p:attrNameLst>
                                          <p:attrName>style.visibility</p:attrName>
                                        </p:attrNameLst>
                                      </p:cBhvr>
                                      <p:to>
                                        <p:strVal val="visible"/>
                                      </p:to>
                                    </p:set>
                                    <p:animEffect transition="in" filter="blinds(horizontal)">
                                      <p:cBhvr>
                                        <p:cTn id="25" dur="500"/>
                                        <p:tgtEl>
                                          <p:spTgt spid="10255"/>
                                        </p:tgtEl>
                                      </p:cBhvr>
                                    </p:animEffect>
                                  </p:childTnLst>
                                </p:cTn>
                              </p:par>
                              <p:par>
                                <p:cTn id="26" presetID="3" presetClass="entr" presetSubtype="10" fill="hold" grpId="0" nodeType="withEffect">
                                  <p:stCondLst>
                                    <p:cond delay="0"/>
                                  </p:stCondLst>
                                  <p:childTnLst>
                                    <p:set>
                                      <p:cBhvr>
                                        <p:cTn id="27" dur="1" fill="hold">
                                          <p:stCondLst>
                                            <p:cond delay="0"/>
                                          </p:stCondLst>
                                        </p:cTn>
                                        <p:tgtEl>
                                          <p:spTgt spid="10253"/>
                                        </p:tgtEl>
                                        <p:attrNameLst>
                                          <p:attrName>style.visibility</p:attrName>
                                        </p:attrNameLst>
                                      </p:cBhvr>
                                      <p:to>
                                        <p:strVal val="visible"/>
                                      </p:to>
                                    </p:set>
                                    <p:animEffect transition="in" filter="blinds(horizontal)">
                                      <p:cBhvr>
                                        <p:cTn id="28" dur="500"/>
                                        <p:tgtEl>
                                          <p:spTgt spid="10253"/>
                                        </p:tgtEl>
                                      </p:cBhvr>
                                    </p:animEffect>
                                  </p:childTnLst>
                                </p:cTn>
                              </p:par>
                              <p:par>
                                <p:cTn id="29" presetID="3" presetClass="entr" presetSubtype="10" fill="hold" nodeType="withEffect">
                                  <p:stCondLst>
                                    <p:cond delay="0"/>
                                  </p:stCondLst>
                                  <p:childTnLst>
                                    <p:set>
                                      <p:cBhvr>
                                        <p:cTn id="30" dur="1" fill="hold">
                                          <p:stCondLst>
                                            <p:cond delay="0"/>
                                          </p:stCondLst>
                                        </p:cTn>
                                        <p:tgtEl>
                                          <p:spTgt spid="10246"/>
                                        </p:tgtEl>
                                        <p:attrNameLst>
                                          <p:attrName>style.visibility</p:attrName>
                                        </p:attrNameLst>
                                      </p:cBhvr>
                                      <p:to>
                                        <p:strVal val="visible"/>
                                      </p:to>
                                    </p:set>
                                    <p:animEffect transition="in" filter="blinds(horizontal)">
                                      <p:cBhvr>
                                        <p:cTn id="31" dur="500"/>
                                        <p:tgtEl>
                                          <p:spTgt spid="102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52" grpId="0" animBg="1"/>
      <p:bldP spid="10253"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a:extLst>
              <a:ext uri="{FF2B5EF4-FFF2-40B4-BE49-F238E27FC236}">
                <a16:creationId xmlns:a16="http://schemas.microsoft.com/office/drawing/2014/main" id="{AC74336B-6DA2-42CD-BADA-CAF7DAE474EE}"/>
              </a:ext>
            </a:extLst>
          </p:cNvPr>
          <p:cNvSpPr>
            <a:spLocks noGrp="1" noChangeArrowheads="1"/>
          </p:cNvSpPr>
          <p:nvPr>
            <p:ph type="title"/>
          </p:nvPr>
        </p:nvSpPr>
        <p:spPr>
          <a:xfrm>
            <a:off x="1981200" y="333376"/>
            <a:ext cx="8229600" cy="792162"/>
          </a:xfrm>
        </p:spPr>
        <p:txBody>
          <a:bodyPr/>
          <a:lstStyle/>
          <a:p>
            <a:pPr algn="ctr"/>
            <a:r>
              <a:rPr lang="en-US" altLang="en-US" dirty="0">
                <a:latin typeface="Comic Sans MS" panose="030F0702030302020204" pitchFamily="66" charset="0"/>
              </a:rPr>
              <a:t>Example 1: 4-input AND gate</a:t>
            </a:r>
            <a:endParaRPr lang="el-GR" altLang="en-US" dirty="0">
              <a:latin typeface="Comic Sans MS" panose="030F0702030302020204" pitchFamily="66" charset="0"/>
            </a:endParaRPr>
          </a:p>
        </p:txBody>
      </p:sp>
      <p:graphicFrame>
        <p:nvGraphicFramePr>
          <p:cNvPr id="48131" name="Object 10">
            <a:extLst>
              <a:ext uri="{FF2B5EF4-FFF2-40B4-BE49-F238E27FC236}">
                <a16:creationId xmlns:a16="http://schemas.microsoft.com/office/drawing/2014/main" id="{87F2BDCF-50DD-4CD4-A97E-BA9A290A1E0B}"/>
              </a:ext>
            </a:extLst>
          </p:cNvPr>
          <p:cNvGraphicFramePr>
            <a:graphicFrameLocks noGrp="1" noChangeAspect="1"/>
          </p:cNvGraphicFramePr>
          <p:nvPr>
            <p:ph sz="half" idx="1"/>
          </p:nvPr>
        </p:nvGraphicFramePr>
        <p:xfrm>
          <a:off x="4511676" y="1125538"/>
          <a:ext cx="1763713" cy="1071562"/>
        </p:xfrm>
        <a:graphic>
          <a:graphicData uri="http://schemas.openxmlformats.org/presentationml/2006/ole">
            <mc:AlternateContent xmlns:mc="http://schemas.openxmlformats.org/markup-compatibility/2006">
              <mc:Choice xmlns:v="urn:schemas-microsoft-com:vml" Requires="v">
                <p:oleObj name="Visio" r:id="rId2" imgW="1763037" imgH="1071239" progId="Visio.Drawing.11">
                  <p:embed/>
                </p:oleObj>
              </mc:Choice>
              <mc:Fallback>
                <p:oleObj name="Visio" r:id="rId2" imgW="1763037" imgH="1071239" progId="Visio.Drawing.11">
                  <p:embed/>
                  <p:pic>
                    <p:nvPicPr>
                      <p:cNvPr id="48131" name="Object 10">
                        <a:extLst>
                          <a:ext uri="{FF2B5EF4-FFF2-40B4-BE49-F238E27FC236}">
                            <a16:creationId xmlns:a16="http://schemas.microsoft.com/office/drawing/2014/main" id="{87F2BDCF-50DD-4CD4-A97E-BA9A290A1E0B}"/>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1676" y="1125538"/>
                        <a:ext cx="1763713" cy="10715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1507" name="Group 243">
            <a:extLst>
              <a:ext uri="{FF2B5EF4-FFF2-40B4-BE49-F238E27FC236}">
                <a16:creationId xmlns:a16="http://schemas.microsoft.com/office/drawing/2014/main" id="{B299188E-94BC-4722-A778-CC167813493A}"/>
              </a:ext>
            </a:extLst>
          </p:cNvPr>
          <p:cNvGraphicFramePr>
            <a:graphicFrameLocks noGrp="1"/>
          </p:cNvGraphicFramePr>
          <p:nvPr>
            <p:ph sz="quarter" idx="2"/>
            <p:extLst>
              <p:ext uri="{D42A27DB-BD31-4B8C-83A1-F6EECF244321}">
                <p14:modId xmlns:p14="http://schemas.microsoft.com/office/powerpoint/2010/main" val="2174726515"/>
              </p:ext>
            </p:extLst>
          </p:nvPr>
        </p:nvGraphicFramePr>
        <p:xfrm>
          <a:off x="1981200" y="1622425"/>
          <a:ext cx="1805709" cy="4662522"/>
        </p:xfrm>
        <a:graphic>
          <a:graphicData uri="http://schemas.openxmlformats.org/drawingml/2006/table">
            <a:tbl>
              <a:tblPr/>
              <a:tblGrid>
                <a:gridCol w="307262">
                  <a:extLst>
                    <a:ext uri="{9D8B030D-6E8A-4147-A177-3AD203B41FA5}">
                      <a16:colId xmlns:a16="http://schemas.microsoft.com/office/drawing/2014/main" val="20000"/>
                    </a:ext>
                  </a:extLst>
                </a:gridCol>
                <a:gridCol w="350778">
                  <a:extLst>
                    <a:ext uri="{9D8B030D-6E8A-4147-A177-3AD203B41FA5}">
                      <a16:colId xmlns:a16="http://schemas.microsoft.com/office/drawing/2014/main" val="20001"/>
                    </a:ext>
                  </a:extLst>
                </a:gridCol>
                <a:gridCol w="382003">
                  <a:extLst>
                    <a:ext uri="{9D8B030D-6E8A-4147-A177-3AD203B41FA5}">
                      <a16:colId xmlns:a16="http://schemas.microsoft.com/office/drawing/2014/main" val="20002"/>
                    </a:ext>
                  </a:extLst>
                </a:gridCol>
                <a:gridCol w="383663">
                  <a:extLst>
                    <a:ext uri="{9D8B030D-6E8A-4147-A177-3AD203B41FA5}">
                      <a16:colId xmlns:a16="http://schemas.microsoft.com/office/drawing/2014/main" val="20003"/>
                    </a:ext>
                  </a:extLst>
                </a:gridCol>
                <a:gridCol w="382003">
                  <a:extLst>
                    <a:ext uri="{9D8B030D-6E8A-4147-A177-3AD203B41FA5}">
                      <a16:colId xmlns:a16="http://schemas.microsoft.com/office/drawing/2014/main" val="20004"/>
                    </a:ext>
                  </a:extLst>
                </a:gridCol>
              </a:tblGrid>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A</a:t>
                      </a:r>
                      <a:endParaRPr kumimoji="0" lang="el-GR"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B</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C</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D</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O</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9"/>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0"/>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1"/>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2"/>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3"/>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4"/>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5"/>
                  </a:ext>
                </a:extLst>
              </a:tr>
              <a:tr h="274264">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2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endParaRPr>
                    </a:p>
                  </a:txBody>
                  <a:tcPr marT="45693" marB="45693"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16"/>
                  </a:ext>
                </a:extLst>
              </a:tr>
            </a:tbl>
          </a:graphicData>
        </a:graphic>
      </p:graphicFrame>
      <p:graphicFrame>
        <p:nvGraphicFramePr>
          <p:cNvPr id="48242" name="Object 245">
            <a:extLst>
              <a:ext uri="{FF2B5EF4-FFF2-40B4-BE49-F238E27FC236}">
                <a16:creationId xmlns:a16="http://schemas.microsoft.com/office/drawing/2014/main" id="{05B82196-23D1-4EE4-A369-9DD8704A3DAD}"/>
              </a:ext>
            </a:extLst>
          </p:cNvPr>
          <p:cNvGraphicFramePr>
            <a:graphicFrameLocks noGrp="1" noChangeAspect="1"/>
          </p:cNvGraphicFramePr>
          <p:nvPr>
            <p:ph sz="quarter" idx="3"/>
            <p:extLst>
              <p:ext uri="{D42A27DB-BD31-4B8C-83A1-F6EECF244321}">
                <p14:modId xmlns:p14="http://schemas.microsoft.com/office/powerpoint/2010/main" val="1708509592"/>
              </p:ext>
            </p:extLst>
          </p:nvPr>
        </p:nvGraphicFramePr>
        <p:xfrm>
          <a:off x="4511676" y="2197100"/>
          <a:ext cx="6400800" cy="2981325"/>
        </p:xfrm>
        <a:graphic>
          <a:graphicData uri="http://schemas.openxmlformats.org/presentationml/2006/ole">
            <mc:AlternateContent xmlns:mc="http://schemas.openxmlformats.org/markup-compatibility/2006">
              <mc:Choice xmlns:v="urn:schemas-microsoft-com:vml" Requires="v">
                <p:oleObj name="Microsoft Visio Drawing" r:id="rId4" imgW="4369539" imgH="2035206" progId="">
                  <p:embed/>
                </p:oleObj>
              </mc:Choice>
              <mc:Fallback>
                <p:oleObj name="Microsoft Visio Drawing" r:id="rId4" imgW="4369539" imgH="2035206" progId="">
                  <p:embed/>
                  <p:pic>
                    <p:nvPicPr>
                      <p:cNvPr id="48242" name="Object 245">
                        <a:extLst>
                          <a:ext uri="{FF2B5EF4-FFF2-40B4-BE49-F238E27FC236}">
                            <a16:creationId xmlns:a16="http://schemas.microsoft.com/office/drawing/2014/main" id="{05B82196-23D1-4EE4-A369-9DD8704A3DAD}"/>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11676" y="2197100"/>
                        <a:ext cx="6400800" cy="298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69A03650-5811-4DEB-B412-A653BE68D948}" type="slidenum">
              <a:rPr lang="el-GR" altLang="en-US" smtClean="0"/>
              <a:pPr/>
              <a:t>84</a:t>
            </a:fld>
            <a:endParaRPr lang="el-GR" altLang="en-US"/>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a:extLst>
              <a:ext uri="{FF2B5EF4-FFF2-40B4-BE49-F238E27FC236}">
                <a16:creationId xmlns:a16="http://schemas.microsoft.com/office/drawing/2014/main" id="{5EDE0FD4-2117-4B32-B8DF-03F6F275BA26}"/>
              </a:ext>
            </a:extLst>
          </p:cNvPr>
          <p:cNvSpPr>
            <a:spLocks noGrp="1" noChangeArrowheads="1"/>
          </p:cNvSpPr>
          <p:nvPr>
            <p:ph type="title"/>
          </p:nvPr>
        </p:nvSpPr>
        <p:spPr>
          <a:xfrm>
            <a:off x="729673" y="169071"/>
            <a:ext cx="10704945" cy="954087"/>
          </a:xfrm>
        </p:spPr>
        <p:txBody>
          <a:bodyPr/>
          <a:lstStyle/>
          <a:p>
            <a:pPr algn="ctr"/>
            <a:r>
              <a:rPr lang="en-US" altLang="en-US" sz="2800" dirty="0">
                <a:latin typeface="Comic Sans MS" panose="030F0702030302020204" pitchFamily="66" charset="0"/>
              </a:rPr>
              <a:t>Example 2: Find the configuration bits for the following circuit</a:t>
            </a:r>
            <a:endParaRPr lang="el-GR" altLang="en-US" sz="2800" dirty="0">
              <a:latin typeface="Comic Sans MS" panose="030F0702030302020204" pitchFamily="66" charset="0"/>
            </a:endParaRPr>
          </a:p>
        </p:txBody>
      </p:sp>
      <p:graphicFrame>
        <p:nvGraphicFramePr>
          <p:cNvPr id="49155" name="Object 4">
            <a:extLst>
              <a:ext uri="{FF2B5EF4-FFF2-40B4-BE49-F238E27FC236}">
                <a16:creationId xmlns:a16="http://schemas.microsoft.com/office/drawing/2014/main" id="{8549DB06-C571-4212-8D6C-D0AB1F61B1D5}"/>
              </a:ext>
            </a:extLst>
          </p:cNvPr>
          <p:cNvGraphicFramePr>
            <a:graphicFrameLocks noGrp="1" noChangeAspect="1"/>
          </p:cNvGraphicFramePr>
          <p:nvPr>
            <p:ph sz="half" idx="1"/>
          </p:nvPr>
        </p:nvGraphicFramePr>
        <p:xfrm>
          <a:off x="1951038" y="1219201"/>
          <a:ext cx="3429000" cy="2232025"/>
        </p:xfrm>
        <a:graphic>
          <a:graphicData uri="http://schemas.openxmlformats.org/presentationml/2006/ole">
            <mc:AlternateContent xmlns:mc="http://schemas.openxmlformats.org/markup-compatibility/2006">
              <mc:Choice xmlns:v="urn:schemas-microsoft-com:vml" Requires="v">
                <p:oleObj name="Visio" r:id="rId2" imgW="3989603" imgH="2596673" progId="Visio.Drawing.11">
                  <p:embed/>
                </p:oleObj>
              </mc:Choice>
              <mc:Fallback>
                <p:oleObj name="Visio" r:id="rId2" imgW="3989603" imgH="2596673" progId="Visio.Drawing.11">
                  <p:embed/>
                  <p:pic>
                    <p:nvPicPr>
                      <p:cNvPr id="49155" name="Object 4">
                        <a:extLst>
                          <a:ext uri="{FF2B5EF4-FFF2-40B4-BE49-F238E27FC236}">
                            <a16:creationId xmlns:a16="http://schemas.microsoft.com/office/drawing/2014/main" id="{8549DB06-C571-4212-8D6C-D0AB1F61B1D5}"/>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1038" y="1219201"/>
                        <a:ext cx="3429000" cy="22320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49156" name="Object 6">
            <a:extLst>
              <a:ext uri="{FF2B5EF4-FFF2-40B4-BE49-F238E27FC236}">
                <a16:creationId xmlns:a16="http://schemas.microsoft.com/office/drawing/2014/main" id="{951832B3-9307-4DB2-988A-E92630C494C8}"/>
              </a:ext>
            </a:extLst>
          </p:cNvPr>
          <p:cNvGraphicFramePr>
            <a:graphicFrameLocks noGrp="1" noChangeAspect="1"/>
          </p:cNvGraphicFramePr>
          <p:nvPr>
            <p:ph sz="quarter" idx="2"/>
          </p:nvPr>
        </p:nvGraphicFramePr>
        <p:xfrm>
          <a:off x="4630738" y="1981201"/>
          <a:ext cx="6477000" cy="3724275"/>
        </p:xfrm>
        <a:graphic>
          <a:graphicData uri="http://schemas.openxmlformats.org/presentationml/2006/ole">
            <mc:AlternateContent xmlns:mc="http://schemas.openxmlformats.org/markup-compatibility/2006">
              <mc:Choice xmlns:v="urn:schemas-microsoft-com:vml" Requires="v">
                <p:oleObj name="Visio" r:id="rId4" imgW="4560177" imgH="2003394" progId="Visio.Drawing.11">
                  <p:embed/>
                </p:oleObj>
              </mc:Choice>
              <mc:Fallback>
                <p:oleObj name="Visio" r:id="rId4" imgW="4560177" imgH="2003394" progId="Visio.Drawing.11">
                  <p:embed/>
                  <p:pic>
                    <p:nvPicPr>
                      <p:cNvPr id="49156" name="Object 6">
                        <a:extLst>
                          <a:ext uri="{FF2B5EF4-FFF2-40B4-BE49-F238E27FC236}">
                            <a16:creationId xmlns:a16="http://schemas.microsoft.com/office/drawing/2014/main" id="{951832B3-9307-4DB2-988A-E92630C494C8}"/>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630738" y="1981201"/>
                        <a:ext cx="6477000" cy="37242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8497" name="Group 65">
            <a:extLst>
              <a:ext uri="{FF2B5EF4-FFF2-40B4-BE49-F238E27FC236}">
                <a16:creationId xmlns:a16="http://schemas.microsoft.com/office/drawing/2014/main" id="{1F81CBCE-765F-46E2-9F41-51E50981D405}"/>
              </a:ext>
            </a:extLst>
          </p:cNvPr>
          <p:cNvGraphicFramePr>
            <a:graphicFrameLocks noGrp="1"/>
          </p:cNvGraphicFramePr>
          <p:nvPr>
            <p:ph sz="quarter" idx="3"/>
            <p:extLst>
              <p:ext uri="{D42A27DB-BD31-4B8C-83A1-F6EECF244321}">
                <p14:modId xmlns:p14="http://schemas.microsoft.com/office/powerpoint/2010/main" val="716969403"/>
              </p:ext>
            </p:extLst>
          </p:nvPr>
        </p:nvGraphicFramePr>
        <p:xfrm>
          <a:off x="2238375" y="3581401"/>
          <a:ext cx="2057400" cy="2836863"/>
        </p:xfrm>
        <a:graphic>
          <a:graphicData uri="http://schemas.openxmlformats.org/drawingml/2006/table">
            <a:tbl>
              <a:tblPr/>
              <a:tblGrid>
                <a:gridCol w="514350">
                  <a:extLst>
                    <a:ext uri="{9D8B030D-6E8A-4147-A177-3AD203B41FA5}">
                      <a16:colId xmlns:a16="http://schemas.microsoft.com/office/drawing/2014/main" val="20000"/>
                    </a:ext>
                  </a:extLst>
                </a:gridCol>
                <a:gridCol w="514350">
                  <a:extLst>
                    <a:ext uri="{9D8B030D-6E8A-4147-A177-3AD203B41FA5}">
                      <a16:colId xmlns:a16="http://schemas.microsoft.com/office/drawing/2014/main" val="20001"/>
                    </a:ext>
                  </a:extLst>
                </a:gridCol>
                <a:gridCol w="514350">
                  <a:extLst>
                    <a:ext uri="{9D8B030D-6E8A-4147-A177-3AD203B41FA5}">
                      <a16:colId xmlns:a16="http://schemas.microsoft.com/office/drawing/2014/main" val="20002"/>
                    </a:ext>
                  </a:extLst>
                </a:gridCol>
                <a:gridCol w="514350">
                  <a:extLst>
                    <a:ext uri="{9D8B030D-6E8A-4147-A177-3AD203B41FA5}">
                      <a16:colId xmlns:a16="http://schemas.microsoft.com/office/drawing/2014/main" val="20003"/>
                    </a:ext>
                  </a:extLst>
                </a:gridCol>
              </a:tblGrid>
              <a:tr h="398463">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A0</a:t>
                      </a:r>
                      <a:endParaRPr kumimoji="0" lang="el-GR"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A1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S</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0"/>
                  </a:ext>
                </a:extLst>
              </a:tr>
              <a:tr h="2936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1"/>
                  </a:ext>
                </a:extLst>
              </a:tr>
              <a:tr h="2921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2"/>
                  </a:ext>
                </a:extLst>
              </a:tr>
              <a:tr h="2936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3"/>
                  </a:ext>
                </a:extLst>
              </a:tr>
              <a:tr h="2936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4"/>
                  </a:ext>
                </a:extLst>
              </a:tr>
              <a:tr h="2921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5"/>
                  </a:ext>
                </a:extLst>
              </a:tr>
              <a:tr h="2936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6"/>
                  </a:ext>
                </a:extLst>
              </a:tr>
              <a:tr h="292100">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0</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7"/>
                  </a:ext>
                </a:extLst>
              </a:tr>
              <a:tr h="293688">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r>
                        <a:rPr kumimoji="0" lang="en-US"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rPr>
                        <a:t>1</a:t>
                      </a:r>
                      <a:endParaRPr kumimoji="0" lang="el-GR" sz="1400" b="1" i="0" u="none" strike="noStrike" cap="none" normalizeH="0" baseline="0" dirty="0">
                        <a:ln>
                          <a:noFill/>
                        </a:ln>
                        <a:solidFill>
                          <a:schemeClr val="tx1"/>
                        </a:solidFill>
                        <a:effectLst/>
                        <a:latin typeface="Comic Sans MS" panose="030F0702030302020204" pitchFamily="66"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tc>
                  <a:txBody>
                    <a:bodyPr/>
                    <a:lstStyle>
                      <a:lvl1pPr>
                        <a:spcBef>
                          <a:spcPct val="20000"/>
                        </a:spcBef>
                        <a:defRPr sz="2800">
                          <a:solidFill>
                            <a:schemeClr val="tx1"/>
                          </a:solidFill>
                          <a:latin typeface="Arial" panose="020B0604020202020204" pitchFamily="34" charset="0"/>
                          <a:cs typeface="Arial" panose="020B0604020202020204" pitchFamily="34" charset="0"/>
                        </a:defRPr>
                      </a:lvl1pPr>
                      <a:lvl2pPr>
                        <a:spcBef>
                          <a:spcPct val="20000"/>
                        </a:spcBef>
                        <a:defRPr sz="2400">
                          <a:solidFill>
                            <a:schemeClr val="tx1"/>
                          </a:solidFill>
                          <a:latin typeface="Arial" panose="020B0604020202020204" pitchFamily="34" charset="0"/>
                          <a:cs typeface="Arial" panose="020B0604020202020204" pitchFamily="34" charset="0"/>
                        </a:defRPr>
                      </a:lvl2pPr>
                      <a:lvl3pPr>
                        <a:spcBef>
                          <a:spcPct val="20000"/>
                        </a:spcBef>
                        <a:defRPr sz="2000">
                          <a:solidFill>
                            <a:schemeClr val="tx1"/>
                          </a:solidFill>
                          <a:latin typeface="Arial" panose="020B0604020202020204" pitchFamily="34" charset="0"/>
                          <a:cs typeface="Arial" panose="020B0604020202020204" pitchFamily="34" charset="0"/>
                        </a:defRPr>
                      </a:lvl3pPr>
                      <a:lvl4pPr>
                        <a:spcBef>
                          <a:spcPct val="20000"/>
                        </a:spcBef>
                        <a:defRPr>
                          <a:solidFill>
                            <a:schemeClr val="tx1"/>
                          </a:solidFill>
                          <a:latin typeface="Arial" panose="020B0604020202020204" pitchFamily="34" charset="0"/>
                          <a:cs typeface="Arial" panose="020B0604020202020204" pitchFamily="34" charset="0"/>
                        </a:defRPr>
                      </a:lvl4pPr>
                      <a:lvl5pPr>
                        <a:spcBef>
                          <a:spcPct val="20000"/>
                        </a:spcBef>
                        <a:defRPr>
                          <a:solidFill>
                            <a:schemeClr val="tx1"/>
                          </a:solidFill>
                          <a:latin typeface="Arial" panose="020B0604020202020204" pitchFamily="34" charset="0"/>
                          <a:cs typeface="Arial" panose="020B0604020202020204" pitchFamily="34" charset="0"/>
                        </a:defRPr>
                      </a:lvl5pPr>
                      <a:lvl6pPr fontAlgn="base">
                        <a:spcBef>
                          <a:spcPct val="20000"/>
                        </a:spcBef>
                        <a:spcAft>
                          <a:spcPct val="0"/>
                        </a:spcAft>
                        <a:defRPr>
                          <a:solidFill>
                            <a:schemeClr val="tx1"/>
                          </a:solidFill>
                          <a:latin typeface="Arial" panose="020B0604020202020204" pitchFamily="34" charset="0"/>
                          <a:cs typeface="Arial" panose="020B0604020202020204" pitchFamily="34" charset="0"/>
                        </a:defRPr>
                      </a:lvl6pPr>
                      <a:lvl7pPr fontAlgn="base">
                        <a:spcBef>
                          <a:spcPct val="20000"/>
                        </a:spcBef>
                        <a:spcAft>
                          <a:spcPct val="0"/>
                        </a:spcAft>
                        <a:defRPr>
                          <a:solidFill>
                            <a:schemeClr val="tx1"/>
                          </a:solidFill>
                          <a:latin typeface="Arial" panose="020B0604020202020204" pitchFamily="34" charset="0"/>
                          <a:cs typeface="Arial" panose="020B0604020202020204" pitchFamily="34" charset="0"/>
                        </a:defRPr>
                      </a:lvl7pPr>
                      <a:lvl8pPr fontAlgn="base">
                        <a:spcBef>
                          <a:spcPct val="20000"/>
                        </a:spcBef>
                        <a:spcAft>
                          <a:spcPct val="0"/>
                        </a:spcAft>
                        <a:defRPr>
                          <a:solidFill>
                            <a:schemeClr val="tx1"/>
                          </a:solidFill>
                          <a:latin typeface="Arial" panose="020B0604020202020204" pitchFamily="34" charset="0"/>
                          <a:cs typeface="Arial" panose="020B0604020202020204" pitchFamily="34" charset="0"/>
                        </a:defRPr>
                      </a:lvl8pPr>
                      <a:lvl9pPr fontAlgn="base">
                        <a:spcBef>
                          <a:spcPct val="20000"/>
                        </a:spcBef>
                        <a:spcAft>
                          <a:spcPct val="0"/>
                        </a:spcAft>
                        <a:defRPr>
                          <a:solidFill>
                            <a:schemeClr val="tx1"/>
                          </a:solidFill>
                          <a:latin typeface="Arial" panose="020B0604020202020204" pitchFamily="34" charset="0"/>
                          <a:cs typeface="Arial" panose="020B0604020202020204" pitchFamily="34" charset="0"/>
                        </a:defRPr>
                      </a:lvl9pPr>
                    </a:lstStyle>
                    <a:p>
                      <a:pPr marL="0" marR="0" lvl="0" indent="0" algn="l" defTabSz="914400" rtl="0" eaLnBrk="1" fontAlgn="base" latinLnBrk="0" hangingPunct="1">
                        <a:lnSpc>
                          <a:spcPct val="100000"/>
                        </a:lnSpc>
                        <a:spcBef>
                          <a:spcPct val="20000"/>
                        </a:spcBef>
                        <a:spcAft>
                          <a:spcPct val="0"/>
                        </a:spcAft>
                        <a:buClrTx/>
                        <a:buSzTx/>
                        <a:buFontTx/>
                        <a:buNone/>
                        <a:tabLst/>
                      </a:pPr>
                      <a:endParaRPr kumimoji="0" lang="en-US" sz="1400" b="1"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lnTlToBr>
                      <a:noFill/>
                    </a:lnTlToBr>
                    <a:lnBlToTr>
                      <a:noFill/>
                    </a:lnBlToTr>
                    <a:noFill/>
                  </a:tcPr>
                </a:tc>
                <a:extLst>
                  <a:ext uri="{0D108BD9-81ED-4DB2-BD59-A6C34878D82A}">
                    <a16:rowId xmlns:a16="http://schemas.microsoft.com/office/drawing/2014/main" val="10008"/>
                  </a:ext>
                </a:extLst>
              </a:tr>
            </a:tbl>
          </a:graphicData>
        </a:graphic>
      </p:graphicFrame>
      <p:sp>
        <p:nvSpPr>
          <p:cNvPr id="2" name="Slide Number Placeholder 1"/>
          <p:cNvSpPr>
            <a:spLocks noGrp="1"/>
          </p:cNvSpPr>
          <p:nvPr>
            <p:ph type="sldNum" sz="quarter" idx="12"/>
          </p:nvPr>
        </p:nvSpPr>
        <p:spPr/>
        <p:txBody>
          <a:bodyPr/>
          <a:lstStyle/>
          <a:p>
            <a:fld id="{69A03650-5811-4DEB-B412-A653BE68D948}" type="slidenum">
              <a:rPr lang="el-GR" altLang="en-US" smtClean="0"/>
              <a:pPr/>
              <a:t>85</a:t>
            </a:fld>
            <a:endParaRPr lang="el-GR" altLang="en-US"/>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a:extLst>
              <a:ext uri="{FF2B5EF4-FFF2-40B4-BE49-F238E27FC236}">
                <a16:creationId xmlns:a16="http://schemas.microsoft.com/office/drawing/2014/main" id="{E60EDDE4-856E-4EED-86B6-178EEE3E6A88}"/>
              </a:ext>
            </a:extLst>
          </p:cNvPr>
          <p:cNvSpPr>
            <a:spLocks noGrp="1" noChangeArrowheads="1"/>
          </p:cNvSpPr>
          <p:nvPr>
            <p:ph type="title"/>
          </p:nvPr>
        </p:nvSpPr>
        <p:spPr>
          <a:xfrm>
            <a:off x="2362200" y="296863"/>
            <a:ext cx="8229600" cy="1143000"/>
          </a:xfrm>
        </p:spPr>
        <p:txBody>
          <a:bodyPr/>
          <a:lstStyle/>
          <a:p>
            <a:r>
              <a:rPr lang="en-US" altLang="en-US" dirty="0">
                <a:latin typeface="Comic Sans MS" panose="030F0702030302020204" pitchFamily="66" charset="0"/>
              </a:rPr>
              <a:t>Interconnection Network</a:t>
            </a:r>
            <a:endParaRPr lang="el-GR" altLang="en-US" dirty="0">
              <a:latin typeface="Comic Sans MS" panose="030F0702030302020204" pitchFamily="66" charset="0"/>
            </a:endParaRPr>
          </a:p>
        </p:txBody>
      </p:sp>
      <p:graphicFrame>
        <p:nvGraphicFramePr>
          <p:cNvPr id="50179" name="Object 4">
            <a:extLst>
              <a:ext uri="{FF2B5EF4-FFF2-40B4-BE49-F238E27FC236}">
                <a16:creationId xmlns:a16="http://schemas.microsoft.com/office/drawing/2014/main" id="{A0B6FC97-A984-44DB-8D3E-B4BF49B464BE}"/>
              </a:ext>
            </a:extLst>
          </p:cNvPr>
          <p:cNvGraphicFramePr>
            <a:graphicFrameLocks noGrp="1" noChangeAspect="1"/>
          </p:cNvGraphicFramePr>
          <p:nvPr>
            <p:ph sz="half" idx="1"/>
          </p:nvPr>
        </p:nvGraphicFramePr>
        <p:xfrm>
          <a:off x="1527175" y="2117726"/>
          <a:ext cx="7080250" cy="4359275"/>
        </p:xfrm>
        <a:graphic>
          <a:graphicData uri="http://schemas.openxmlformats.org/presentationml/2006/ole">
            <mc:AlternateContent xmlns:mc="http://schemas.openxmlformats.org/markup-compatibility/2006">
              <mc:Choice xmlns:v="urn:schemas-microsoft-com:vml" Requires="v">
                <p:oleObj name="Visio" r:id="rId2" imgW="6676044" imgH="4109991" progId="Visio.Drawing.11">
                  <p:embed/>
                </p:oleObj>
              </mc:Choice>
              <mc:Fallback>
                <p:oleObj name="Visio" r:id="rId2" imgW="6676044" imgH="4109991" progId="Visio.Drawing.11">
                  <p:embed/>
                  <p:pic>
                    <p:nvPicPr>
                      <p:cNvPr id="50179" name="Object 4">
                        <a:extLst>
                          <a:ext uri="{FF2B5EF4-FFF2-40B4-BE49-F238E27FC236}">
                            <a16:creationId xmlns:a16="http://schemas.microsoft.com/office/drawing/2014/main" id="{A0B6FC97-A984-44DB-8D3E-B4BF49B464BE}"/>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7175" y="2117726"/>
                        <a:ext cx="7080250" cy="4359275"/>
                      </a:xfrm>
                      <a:prstGeom prst="rect">
                        <a:avLst/>
                      </a:prstGeom>
                      <a:noFill/>
                      <a:ln w="9525">
                        <a:solidFill>
                          <a:srgbClr val="FFFF00"/>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2534" name="Object 6">
            <a:extLst>
              <a:ext uri="{FF2B5EF4-FFF2-40B4-BE49-F238E27FC236}">
                <a16:creationId xmlns:a16="http://schemas.microsoft.com/office/drawing/2014/main" id="{9456C40F-CA45-4FAE-990A-F7AD3EF570C1}"/>
              </a:ext>
            </a:extLst>
          </p:cNvPr>
          <p:cNvGraphicFramePr>
            <a:graphicFrameLocks noGrp="1" noChangeAspect="1"/>
          </p:cNvGraphicFramePr>
          <p:nvPr>
            <p:ph sz="quarter" idx="2"/>
          </p:nvPr>
        </p:nvGraphicFramePr>
        <p:xfrm>
          <a:off x="3962400" y="1524000"/>
          <a:ext cx="5029200" cy="4781550"/>
        </p:xfrm>
        <a:graphic>
          <a:graphicData uri="http://schemas.openxmlformats.org/presentationml/2006/ole">
            <mc:AlternateContent xmlns:mc="http://schemas.openxmlformats.org/markup-compatibility/2006">
              <mc:Choice xmlns:v="urn:schemas-microsoft-com:vml" Requires="v">
                <p:oleObj name="Visio" r:id="rId4" imgW="2540369" imgH="2414726" progId="Visio.Drawing.11">
                  <p:embed/>
                </p:oleObj>
              </mc:Choice>
              <mc:Fallback>
                <p:oleObj name="Visio" r:id="rId4" imgW="2540369" imgH="2414726" progId="Visio.Drawing.11">
                  <p:embed/>
                  <p:pic>
                    <p:nvPicPr>
                      <p:cNvPr id="22534" name="Object 6">
                        <a:extLst>
                          <a:ext uri="{FF2B5EF4-FFF2-40B4-BE49-F238E27FC236}">
                            <a16:creationId xmlns:a16="http://schemas.microsoft.com/office/drawing/2014/main" id="{9456C40F-CA45-4FAE-990A-F7AD3EF570C1}"/>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962400" y="1524000"/>
                        <a:ext cx="5029200" cy="4781550"/>
                      </a:xfrm>
                      <a:prstGeom prst="rect">
                        <a:avLst/>
                      </a:prstGeom>
                      <a:noFill/>
                      <a:ln>
                        <a:noFill/>
                      </a:ln>
                      <a:effectLst/>
                    </p:spPr>
                  </p:pic>
                </p:oleObj>
              </mc:Fallback>
            </mc:AlternateContent>
          </a:graphicData>
        </a:graphic>
      </p:graphicFrame>
      <p:graphicFrame>
        <p:nvGraphicFramePr>
          <p:cNvPr id="22536" name="Object 8">
            <a:extLst>
              <a:ext uri="{FF2B5EF4-FFF2-40B4-BE49-F238E27FC236}">
                <a16:creationId xmlns:a16="http://schemas.microsoft.com/office/drawing/2014/main" id="{D01A9C8F-B14C-45B7-B878-1ACB1524FBFE}"/>
              </a:ext>
            </a:extLst>
          </p:cNvPr>
          <p:cNvGraphicFramePr>
            <a:graphicFrameLocks noGrp="1" noChangeAspect="1"/>
          </p:cNvGraphicFramePr>
          <p:nvPr>
            <p:ph sz="quarter" idx="3"/>
          </p:nvPr>
        </p:nvGraphicFramePr>
        <p:xfrm>
          <a:off x="4191000" y="1752600"/>
          <a:ext cx="5562600" cy="2470150"/>
        </p:xfrm>
        <a:graphic>
          <a:graphicData uri="http://schemas.openxmlformats.org/presentationml/2006/ole">
            <mc:AlternateContent xmlns:mc="http://schemas.openxmlformats.org/markup-compatibility/2006">
              <mc:Choice xmlns:v="urn:schemas-microsoft-com:vml" Requires="v">
                <p:oleObj name="Visio" r:id="rId6" imgW="3125585" imgH="1388985" progId="Visio.Drawing.11">
                  <p:embed/>
                </p:oleObj>
              </mc:Choice>
              <mc:Fallback>
                <p:oleObj name="Visio" r:id="rId6" imgW="3125585" imgH="1388985" progId="Visio.Drawing.11">
                  <p:embed/>
                  <p:pic>
                    <p:nvPicPr>
                      <p:cNvPr id="22536" name="Object 8">
                        <a:extLst>
                          <a:ext uri="{FF2B5EF4-FFF2-40B4-BE49-F238E27FC236}">
                            <a16:creationId xmlns:a16="http://schemas.microsoft.com/office/drawing/2014/main" id="{D01A9C8F-B14C-45B7-B878-1ACB1524FBFE}"/>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0" y="1752600"/>
                        <a:ext cx="5562600" cy="2470150"/>
                      </a:xfrm>
                      <a:prstGeom prst="rect">
                        <a:avLst/>
                      </a:prstGeom>
                      <a:noFill/>
                      <a:ln>
                        <a:noFill/>
                      </a:ln>
                      <a:effectLst/>
                    </p:spPr>
                  </p:pic>
                </p:oleObj>
              </mc:Fallback>
            </mc:AlternateContent>
          </a:graphicData>
        </a:graphic>
      </p:graphicFrame>
      <p:sp>
        <p:nvSpPr>
          <p:cNvPr id="22539" name="Line 11">
            <a:extLst>
              <a:ext uri="{FF2B5EF4-FFF2-40B4-BE49-F238E27FC236}">
                <a16:creationId xmlns:a16="http://schemas.microsoft.com/office/drawing/2014/main" id="{A94C98E4-43AB-44F9-9147-CFF78D0603CB}"/>
              </a:ext>
            </a:extLst>
          </p:cNvPr>
          <p:cNvSpPr>
            <a:spLocks noChangeShapeType="1"/>
          </p:cNvSpPr>
          <p:nvPr/>
        </p:nvSpPr>
        <p:spPr bwMode="auto">
          <a:xfrm flipH="1">
            <a:off x="3048000" y="3124200"/>
            <a:ext cx="990600" cy="76200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0" name="Oval 12">
            <a:extLst>
              <a:ext uri="{FF2B5EF4-FFF2-40B4-BE49-F238E27FC236}">
                <a16:creationId xmlns:a16="http://schemas.microsoft.com/office/drawing/2014/main" id="{E93CA573-8F1D-42D6-86EB-1190409A5092}"/>
              </a:ext>
            </a:extLst>
          </p:cNvPr>
          <p:cNvSpPr>
            <a:spLocks noChangeArrowheads="1"/>
          </p:cNvSpPr>
          <p:nvPr/>
        </p:nvSpPr>
        <p:spPr bwMode="auto">
          <a:xfrm>
            <a:off x="3048000" y="3657600"/>
            <a:ext cx="990600" cy="9906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2541" name="Line 13">
            <a:extLst>
              <a:ext uri="{FF2B5EF4-FFF2-40B4-BE49-F238E27FC236}">
                <a16:creationId xmlns:a16="http://schemas.microsoft.com/office/drawing/2014/main" id="{A7EA3369-42CC-4510-A5E4-0668203572DA}"/>
              </a:ext>
            </a:extLst>
          </p:cNvPr>
          <p:cNvSpPr>
            <a:spLocks noChangeShapeType="1"/>
          </p:cNvSpPr>
          <p:nvPr/>
        </p:nvSpPr>
        <p:spPr bwMode="auto">
          <a:xfrm flipH="1">
            <a:off x="3657600" y="4419600"/>
            <a:ext cx="1143000" cy="228600"/>
          </a:xfrm>
          <a:prstGeom prst="line">
            <a:avLst/>
          </a:prstGeom>
          <a:noFill/>
          <a:ln w="28575">
            <a:solidFill>
              <a:srgbClr val="FFFF00"/>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2542" name="Oval 14">
            <a:extLst>
              <a:ext uri="{FF2B5EF4-FFF2-40B4-BE49-F238E27FC236}">
                <a16:creationId xmlns:a16="http://schemas.microsoft.com/office/drawing/2014/main" id="{C75548E8-AC48-47E3-B557-10C11A3A6F1E}"/>
              </a:ext>
            </a:extLst>
          </p:cNvPr>
          <p:cNvSpPr>
            <a:spLocks noChangeArrowheads="1"/>
          </p:cNvSpPr>
          <p:nvPr/>
        </p:nvSpPr>
        <p:spPr bwMode="auto">
          <a:xfrm>
            <a:off x="4648200" y="3429000"/>
            <a:ext cx="381000" cy="3048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2543" name="Oval 15">
            <a:extLst>
              <a:ext uri="{FF2B5EF4-FFF2-40B4-BE49-F238E27FC236}">
                <a16:creationId xmlns:a16="http://schemas.microsoft.com/office/drawing/2014/main" id="{A99B76E4-53F5-4D54-A3F8-5E9A3B198B67}"/>
              </a:ext>
            </a:extLst>
          </p:cNvPr>
          <p:cNvSpPr>
            <a:spLocks noChangeArrowheads="1"/>
          </p:cNvSpPr>
          <p:nvPr/>
        </p:nvSpPr>
        <p:spPr bwMode="auto">
          <a:xfrm>
            <a:off x="7391400" y="1828800"/>
            <a:ext cx="2362200" cy="1828800"/>
          </a:xfrm>
          <a:prstGeom prst="ellipse">
            <a:avLst/>
          </a:prstGeom>
          <a:noFill/>
          <a:ln w="38100">
            <a:solidFill>
              <a:srgbClr val="FFFF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endParaRPr lang="en-US" altLang="en-US" sz="1800"/>
          </a:p>
        </p:txBody>
      </p:sp>
      <p:sp>
        <p:nvSpPr>
          <p:cNvPr id="2" name="Slide Number Placeholder 1"/>
          <p:cNvSpPr>
            <a:spLocks noGrp="1"/>
          </p:cNvSpPr>
          <p:nvPr>
            <p:ph type="sldNum" sz="quarter" idx="12"/>
          </p:nvPr>
        </p:nvSpPr>
        <p:spPr/>
        <p:txBody>
          <a:bodyPr/>
          <a:lstStyle/>
          <a:p>
            <a:fld id="{69A03650-5811-4DEB-B412-A653BE68D948}" type="slidenum">
              <a:rPr lang="el-GR" altLang="en-US" smtClean="0"/>
              <a:pPr/>
              <a:t>86</a:t>
            </a:fld>
            <a:endParaRPr lang="el-GR" alt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1" fill="hold" nodeType="clickEffect">
                                  <p:stCondLst>
                                    <p:cond delay="0"/>
                                  </p:stCondLst>
                                  <p:childTnLst>
                                    <p:set>
                                      <p:cBhvr>
                                        <p:cTn id="6" dur="1" fill="hold">
                                          <p:stCondLst>
                                            <p:cond delay="0"/>
                                          </p:stCondLst>
                                        </p:cTn>
                                        <p:tgtEl>
                                          <p:spTgt spid="22534"/>
                                        </p:tgtEl>
                                        <p:attrNameLst>
                                          <p:attrName>style.visibility</p:attrName>
                                        </p:attrNameLst>
                                      </p:cBhvr>
                                      <p:to>
                                        <p:strVal val="visible"/>
                                      </p:to>
                                    </p:set>
                                    <p:anim calcmode="lin" valueType="num">
                                      <p:cBhvr additive="base">
                                        <p:cTn id="7" dur="500" fill="hold"/>
                                        <p:tgtEl>
                                          <p:spTgt spid="22534"/>
                                        </p:tgtEl>
                                        <p:attrNameLst>
                                          <p:attrName>ppt_x</p:attrName>
                                        </p:attrNameLst>
                                      </p:cBhvr>
                                      <p:tavLst>
                                        <p:tav tm="0">
                                          <p:val>
                                            <p:strVal val="#ppt_x"/>
                                          </p:val>
                                        </p:tav>
                                        <p:tav tm="100000">
                                          <p:val>
                                            <p:strVal val="#ppt_x"/>
                                          </p:val>
                                        </p:tav>
                                      </p:tavLst>
                                    </p:anim>
                                    <p:anim calcmode="lin" valueType="num">
                                      <p:cBhvr additive="base">
                                        <p:cTn id="8" dur="500" fill="hold"/>
                                        <p:tgtEl>
                                          <p:spTgt spid="22534"/>
                                        </p:tgtEl>
                                        <p:attrNameLst>
                                          <p:attrName>ppt_y</p:attrName>
                                        </p:attrNameLst>
                                      </p:cBhvr>
                                      <p:tavLst>
                                        <p:tav tm="0">
                                          <p:val>
                                            <p:strVal val="0-#ppt_h/2"/>
                                          </p:val>
                                        </p:tav>
                                        <p:tav tm="100000">
                                          <p:val>
                                            <p:strVal val="#ppt_y"/>
                                          </p:val>
                                        </p:tav>
                                      </p:tavLst>
                                    </p:anim>
                                  </p:childTnLst>
                                </p:cTn>
                              </p:par>
                            </p:childTnLst>
                          </p:cTn>
                        </p:par>
                        <p:par>
                          <p:cTn id="9" fill="hold" nodeType="afterGroup">
                            <p:stCondLst>
                              <p:cond delay="500"/>
                            </p:stCondLst>
                            <p:childTnLst>
                              <p:par>
                                <p:cTn id="10" presetID="1" presetClass="entr" presetSubtype="0" fill="hold" nodeType="afterEffect">
                                  <p:stCondLst>
                                    <p:cond delay="0"/>
                                  </p:stCondLst>
                                  <p:childTnLst>
                                    <p:set>
                                      <p:cBhvr>
                                        <p:cTn id="11" dur="1" fill="hold">
                                          <p:stCondLst>
                                            <p:cond delay="0"/>
                                          </p:stCondLst>
                                        </p:cTn>
                                        <p:tgtEl>
                                          <p:spTgt spid="22539"/>
                                        </p:tgtEl>
                                        <p:attrNameLst>
                                          <p:attrName>style.visibility</p:attrName>
                                        </p:attrNameLst>
                                      </p:cBhvr>
                                      <p:to>
                                        <p:strVal val="visible"/>
                                      </p:to>
                                    </p:set>
                                  </p:childTnLst>
                                </p:cTn>
                              </p:par>
                            </p:childTnLst>
                          </p:cTn>
                        </p:par>
                        <p:par>
                          <p:cTn id="12" fill="hold" nodeType="afterGroup">
                            <p:stCondLst>
                              <p:cond delay="500"/>
                            </p:stCondLst>
                            <p:childTnLst>
                              <p:par>
                                <p:cTn id="13" presetID="1" presetClass="entr" presetSubtype="0" fill="hold" grpId="0" nodeType="afterEffect">
                                  <p:stCondLst>
                                    <p:cond delay="0"/>
                                  </p:stCondLst>
                                  <p:childTnLst>
                                    <p:set>
                                      <p:cBhvr>
                                        <p:cTn id="14" dur="1" fill="hold">
                                          <p:stCondLst>
                                            <p:cond delay="0"/>
                                          </p:stCondLst>
                                        </p:cTn>
                                        <p:tgtEl>
                                          <p:spTgt spid="22540"/>
                                        </p:tgtEl>
                                        <p:attrNameLst>
                                          <p:attrName>style.visibility</p:attrName>
                                        </p:attrNameLst>
                                      </p:cBhvr>
                                      <p:to>
                                        <p:strVal val="visible"/>
                                      </p:to>
                                    </p:set>
                                  </p:childTnLst>
                                </p:cTn>
                              </p:par>
                            </p:childTnLst>
                          </p:cTn>
                        </p:par>
                        <p:par>
                          <p:cTn id="15" fill="hold" nodeType="afterGroup">
                            <p:stCondLst>
                              <p:cond delay="500"/>
                            </p:stCondLst>
                            <p:childTnLst>
                              <p:par>
                                <p:cTn id="16" presetID="1" presetClass="entr" presetSubtype="0" fill="hold" nodeType="afterEffect">
                                  <p:stCondLst>
                                    <p:cond delay="0"/>
                                  </p:stCondLst>
                                  <p:childTnLst>
                                    <p:set>
                                      <p:cBhvr>
                                        <p:cTn id="17" dur="1" fill="hold">
                                          <p:stCondLst>
                                            <p:cond delay="0"/>
                                          </p:stCondLst>
                                        </p:cTn>
                                        <p:tgtEl>
                                          <p:spTgt spid="22541"/>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1" presetClass="entr" presetSubtype="0" fill="hold" nodeType="clickEffect">
                                  <p:stCondLst>
                                    <p:cond delay="0"/>
                                  </p:stCondLst>
                                  <p:childTnLst>
                                    <p:set>
                                      <p:cBhvr>
                                        <p:cTn id="21" dur="1" fill="hold">
                                          <p:stCondLst>
                                            <p:cond delay="0"/>
                                          </p:stCondLst>
                                        </p:cTn>
                                        <p:tgtEl>
                                          <p:spTgt spid="22536"/>
                                        </p:tgtEl>
                                        <p:attrNameLst>
                                          <p:attrName>style.visibility</p:attrName>
                                        </p:attrNameLst>
                                      </p:cBhvr>
                                      <p:to>
                                        <p:strVal val="visible"/>
                                      </p:to>
                                    </p:set>
                                  </p:childTnLst>
                                </p:cTn>
                              </p:par>
                              <p:par>
                                <p:cTn id="22" presetID="1" presetClass="entr" presetSubtype="0" fill="hold" grpId="0" nodeType="withEffect">
                                  <p:stCondLst>
                                    <p:cond delay="0"/>
                                  </p:stCondLst>
                                  <p:childTnLst>
                                    <p:set>
                                      <p:cBhvr>
                                        <p:cTn id="23" dur="1" fill="hold">
                                          <p:stCondLst>
                                            <p:cond delay="0"/>
                                          </p:stCondLst>
                                        </p:cTn>
                                        <p:tgtEl>
                                          <p:spTgt spid="22543"/>
                                        </p:tgtEl>
                                        <p:attrNameLst>
                                          <p:attrName>style.visibility</p:attrName>
                                        </p:attrNameLst>
                                      </p:cBhvr>
                                      <p:to>
                                        <p:strVal val="visible"/>
                                      </p:to>
                                    </p:set>
                                  </p:childTnLst>
                                </p:cTn>
                              </p:par>
                              <p:par>
                                <p:cTn id="24" presetID="1" presetClass="entr" presetSubtype="0" fill="hold" grpId="0" nodeType="withEffect">
                                  <p:stCondLst>
                                    <p:cond delay="0"/>
                                  </p:stCondLst>
                                  <p:childTnLst>
                                    <p:set>
                                      <p:cBhvr>
                                        <p:cTn id="25" dur="1" fill="hold">
                                          <p:stCondLst>
                                            <p:cond delay="0"/>
                                          </p:stCondLst>
                                        </p:cTn>
                                        <p:tgtEl>
                                          <p:spTgt spid="2254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40" grpId="0" animBg="1"/>
      <p:bldP spid="22542" grpId="0" animBg="1"/>
      <p:bldP spid="2254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a:extLst>
              <a:ext uri="{FF2B5EF4-FFF2-40B4-BE49-F238E27FC236}">
                <a16:creationId xmlns:a16="http://schemas.microsoft.com/office/drawing/2014/main" id="{4F0EBDB5-B280-4984-96D7-A1450DCF9B88}"/>
              </a:ext>
            </a:extLst>
          </p:cNvPr>
          <p:cNvSpPr>
            <a:spLocks noGrp="1" noChangeArrowheads="1"/>
          </p:cNvSpPr>
          <p:nvPr>
            <p:ph type="title"/>
          </p:nvPr>
        </p:nvSpPr>
        <p:spPr>
          <a:xfrm>
            <a:off x="1805709" y="152400"/>
            <a:ext cx="8229600" cy="1143000"/>
          </a:xfrm>
        </p:spPr>
        <p:txBody>
          <a:bodyPr/>
          <a:lstStyle/>
          <a:p>
            <a:pPr algn="ctr"/>
            <a:r>
              <a:rPr lang="en-US" altLang="en-US" dirty="0">
                <a:latin typeface="Comic Sans MS" panose="030F0702030302020204" pitchFamily="66" charset="0"/>
              </a:rPr>
              <a:t>Example 3</a:t>
            </a:r>
            <a:endParaRPr lang="el-GR" altLang="en-US" dirty="0">
              <a:latin typeface="Comic Sans MS" panose="030F0702030302020204" pitchFamily="66" charset="0"/>
            </a:endParaRPr>
          </a:p>
        </p:txBody>
      </p:sp>
      <p:sp>
        <p:nvSpPr>
          <p:cNvPr id="51203" name="Rectangle 3">
            <a:extLst>
              <a:ext uri="{FF2B5EF4-FFF2-40B4-BE49-F238E27FC236}">
                <a16:creationId xmlns:a16="http://schemas.microsoft.com/office/drawing/2014/main" id="{8DE26609-CB71-4B99-9ACC-2DCA63D3F828}"/>
              </a:ext>
            </a:extLst>
          </p:cNvPr>
          <p:cNvSpPr>
            <a:spLocks noGrp="1" noChangeArrowheads="1"/>
          </p:cNvSpPr>
          <p:nvPr>
            <p:ph type="body" sz="half" idx="1"/>
          </p:nvPr>
        </p:nvSpPr>
        <p:spPr>
          <a:xfrm>
            <a:off x="193964" y="1378528"/>
            <a:ext cx="11998036" cy="1219200"/>
          </a:xfrm>
        </p:spPr>
        <p:txBody>
          <a:bodyPr/>
          <a:lstStyle/>
          <a:p>
            <a:pPr>
              <a:lnSpc>
                <a:spcPct val="90000"/>
              </a:lnSpc>
            </a:pPr>
            <a:r>
              <a:rPr lang="en-US" altLang="en-US" sz="2000" dirty="0">
                <a:latin typeface="Comic Sans MS" panose="030F0702030302020204" pitchFamily="66" charset="0"/>
              </a:rPr>
              <a:t>Determine the configuration bits for the following circuit implementation in a 2x2 FPGA, with I/O constraints as shown in the following figure. Assume 2-input LUTs in each CLB.</a:t>
            </a:r>
          </a:p>
          <a:p>
            <a:pPr>
              <a:lnSpc>
                <a:spcPct val="90000"/>
              </a:lnSpc>
            </a:pPr>
            <a:endParaRPr lang="el-GR" altLang="en-US" sz="2000" dirty="0"/>
          </a:p>
        </p:txBody>
      </p:sp>
      <p:graphicFrame>
        <p:nvGraphicFramePr>
          <p:cNvPr id="51204" name="Object 4">
            <a:extLst>
              <a:ext uri="{FF2B5EF4-FFF2-40B4-BE49-F238E27FC236}">
                <a16:creationId xmlns:a16="http://schemas.microsoft.com/office/drawing/2014/main" id="{2F302F02-42C0-4BC6-A7D1-F83E57B3626B}"/>
              </a:ext>
            </a:extLst>
          </p:cNvPr>
          <p:cNvGraphicFramePr>
            <a:graphicFrameLocks noGrp="1" noChangeAspect="1"/>
          </p:cNvGraphicFramePr>
          <p:nvPr>
            <p:ph sz="quarter" idx="2"/>
            <p:extLst>
              <p:ext uri="{D42A27DB-BD31-4B8C-83A1-F6EECF244321}">
                <p14:modId xmlns:p14="http://schemas.microsoft.com/office/powerpoint/2010/main" val="2248697916"/>
              </p:ext>
            </p:extLst>
          </p:nvPr>
        </p:nvGraphicFramePr>
        <p:xfrm>
          <a:off x="1708727" y="2374035"/>
          <a:ext cx="6172200" cy="3800475"/>
        </p:xfrm>
        <a:graphic>
          <a:graphicData uri="http://schemas.openxmlformats.org/presentationml/2006/ole">
            <mc:AlternateContent xmlns:mc="http://schemas.openxmlformats.org/markup-compatibility/2006">
              <mc:Choice xmlns:v="urn:schemas-microsoft-com:vml" Requires="v">
                <p:oleObj name="Visio" r:id="rId2" imgW="6676044" imgH="4109991" progId="Visio.Drawing.11">
                  <p:embed/>
                </p:oleObj>
              </mc:Choice>
              <mc:Fallback>
                <p:oleObj name="Visio" r:id="rId2" imgW="6676044" imgH="4109991" progId="Visio.Drawing.11">
                  <p:embed/>
                  <p:pic>
                    <p:nvPicPr>
                      <p:cNvPr id="51204" name="Object 4">
                        <a:extLst>
                          <a:ext uri="{FF2B5EF4-FFF2-40B4-BE49-F238E27FC236}">
                            <a16:creationId xmlns:a16="http://schemas.microsoft.com/office/drawing/2014/main" id="{2F302F02-42C0-4BC6-A7D1-F83E57B3626B}"/>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727" y="2374035"/>
                        <a:ext cx="6172200" cy="380047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1205" name="Object 6">
            <a:extLst>
              <a:ext uri="{FF2B5EF4-FFF2-40B4-BE49-F238E27FC236}">
                <a16:creationId xmlns:a16="http://schemas.microsoft.com/office/drawing/2014/main" id="{604C1D2B-976D-4869-9963-41FFF7D54C8E}"/>
              </a:ext>
            </a:extLst>
          </p:cNvPr>
          <p:cNvGraphicFramePr>
            <a:graphicFrameLocks noGrp="1" noChangeAspect="1"/>
          </p:cNvGraphicFramePr>
          <p:nvPr>
            <p:ph sz="quarter" idx="3"/>
            <p:extLst>
              <p:ext uri="{D42A27DB-BD31-4B8C-83A1-F6EECF244321}">
                <p14:modId xmlns:p14="http://schemas.microsoft.com/office/powerpoint/2010/main" val="3636579947"/>
              </p:ext>
            </p:extLst>
          </p:nvPr>
        </p:nvGraphicFramePr>
        <p:xfrm>
          <a:off x="5227781" y="3445165"/>
          <a:ext cx="5105400" cy="1336675"/>
        </p:xfrm>
        <a:graphic>
          <a:graphicData uri="http://schemas.openxmlformats.org/presentationml/2006/ole">
            <mc:AlternateContent xmlns:mc="http://schemas.openxmlformats.org/markup-compatibility/2006">
              <mc:Choice xmlns:v="urn:schemas-microsoft-com:vml" Requires="v">
                <p:oleObj name="Visio" r:id="rId4" imgW="2678176" imgH="702446" progId="Visio.Drawing.11">
                  <p:embed/>
                </p:oleObj>
              </mc:Choice>
              <mc:Fallback>
                <p:oleObj name="Visio" r:id="rId4" imgW="2678176" imgH="702446" progId="Visio.Drawing.11">
                  <p:embed/>
                  <p:pic>
                    <p:nvPicPr>
                      <p:cNvPr id="51205" name="Object 6">
                        <a:extLst>
                          <a:ext uri="{FF2B5EF4-FFF2-40B4-BE49-F238E27FC236}">
                            <a16:creationId xmlns:a16="http://schemas.microsoft.com/office/drawing/2014/main" id="{604C1D2B-976D-4869-9963-41FFF7D54C8E}"/>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27781" y="3445165"/>
                        <a:ext cx="5105400" cy="1336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A05328BC-1B83-4128-8948-2796AD7BE028}" type="slidenum">
              <a:rPr lang="el-GR" altLang="en-US" smtClean="0"/>
              <a:pPr/>
              <a:t>87</a:t>
            </a:fld>
            <a:endParaRPr lang="el-GR" altLang="en-US"/>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a:extLst>
              <a:ext uri="{FF2B5EF4-FFF2-40B4-BE49-F238E27FC236}">
                <a16:creationId xmlns:a16="http://schemas.microsoft.com/office/drawing/2014/main" id="{B92B3B90-1C0A-44DA-BF76-B4CD95311C0B}"/>
              </a:ext>
            </a:extLst>
          </p:cNvPr>
          <p:cNvSpPr>
            <a:spLocks noGrp="1" noChangeArrowheads="1"/>
          </p:cNvSpPr>
          <p:nvPr>
            <p:ph type="title"/>
          </p:nvPr>
        </p:nvSpPr>
        <p:spPr>
          <a:xfrm>
            <a:off x="1981200" y="274638"/>
            <a:ext cx="8229600" cy="715962"/>
          </a:xfrm>
        </p:spPr>
        <p:txBody>
          <a:bodyPr/>
          <a:lstStyle/>
          <a:p>
            <a:pPr algn="ctr"/>
            <a:r>
              <a:rPr lang="en-US" altLang="en-US" sz="4000" dirty="0">
                <a:latin typeface="Comic Sans MS" panose="030F0702030302020204" pitchFamily="66" charset="0"/>
              </a:rPr>
              <a:t>CLBs required</a:t>
            </a:r>
            <a:endParaRPr lang="el-GR" altLang="en-US" sz="4000" dirty="0">
              <a:latin typeface="Comic Sans MS" panose="030F0702030302020204" pitchFamily="66" charset="0"/>
            </a:endParaRPr>
          </a:p>
        </p:txBody>
      </p:sp>
      <p:graphicFrame>
        <p:nvGraphicFramePr>
          <p:cNvPr id="52227" name="Object 4">
            <a:extLst>
              <a:ext uri="{FF2B5EF4-FFF2-40B4-BE49-F238E27FC236}">
                <a16:creationId xmlns:a16="http://schemas.microsoft.com/office/drawing/2014/main" id="{2F2326FF-95D6-416A-A86D-27AAD39F2F8A}"/>
              </a:ext>
            </a:extLst>
          </p:cNvPr>
          <p:cNvGraphicFramePr>
            <a:graphicFrameLocks noGrp="1" noChangeAspect="1"/>
          </p:cNvGraphicFramePr>
          <p:nvPr>
            <p:ph sz="half" idx="1"/>
          </p:nvPr>
        </p:nvGraphicFramePr>
        <p:xfrm>
          <a:off x="2895600" y="1497013"/>
          <a:ext cx="6096000" cy="1924050"/>
        </p:xfrm>
        <a:graphic>
          <a:graphicData uri="http://schemas.openxmlformats.org/presentationml/2006/ole">
            <mc:AlternateContent xmlns:mc="http://schemas.openxmlformats.org/markup-compatibility/2006">
              <mc:Choice xmlns:v="urn:schemas-microsoft-com:vml" Requires="v">
                <p:oleObj name="Visio" r:id="rId2" imgW="2864381" imgH="904043" progId="Visio.Drawing.11">
                  <p:embed/>
                </p:oleObj>
              </mc:Choice>
              <mc:Fallback>
                <p:oleObj name="Visio" r:id="rId2" imgW="2864381" imgH="904043" progId="Visio.Drawing.11">
                  <p:embed/>
                  <p:pic>
                    <p:nvPicPr>
                      <p:cNvPr id="52227" name="Object 4">
                        <a:extLst>
                          <a:ext uri="{FF2B5EF4-FFF2-40B4-BE49-F238E27FC236}">
                            <a16:creationId xmlns:a16="http://schemas.microsoft.com/office/drawing/2014/main" id="{2F2326FF-95D6-416A-A86D-27AAD39F2F8A}"/>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95600" y="1497013"/>
                        <a:ext cx="6096000" cy="1924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28" name="Object 7">
            <a:extLst>
              <a:ext uri="{FF2B5EF4-FFF2-40B4-BE49-F238E27FC236}">
                <a16:creationId xmlns:a16="http://schemas.microsoft.com/office/drawing/2014/main" id="{AED4517E-8223-4206-95F6-A25BD84781E1}"/>
              </a:ext>
            </a:extLst>
          </p:cNvPr>
          <p:cNvGraphicFramePr>
            <a:graphicFrameLocks noGrp="1" noChangeAspect="1"/>
          </p:cNvGraphicFramePr>
          <p:nvPr>
            <p:ph sz="quarter" idx="2"/>
            <p:extLst>
              <p:ext uri="{D42A27DB-BD31-4B8C-83A1-F6EECF244321}">
                <p14:modId xmlns:p14="http://schemas.microsoft.com/office/powerpoint/2010/main" val="136603419"/>
              </p:ext>
            </p:extLst>
          </p:nvPr>
        </p:nvGraphicFramePr>
        <p:xfrm>
          <a:off x="1427018" y="3616326"/>
          <a:ext cx="4800600" cy="2098675"/>
        </p:xfrm>
        <a:graphic>
          <a:graphicData uri="http://schemas.openxmlformats.org/presentationml/2006/ole">
            <mc:AlternateContent xmlns:mc="http://schemas.openxmlformats.org/markup-compatibility/2006">
              <mc:Choice xmlns:v="urn:schemas-microsoft-com:vml" Requires="v">
                <p:oleObj name="Visio" r:id="rId4" imgW="4806604" imgH="2099939" progId="Visio.Drawing.11">
                  <p:embed/>
                </p:oleObj>
              </mc:Choice>
              <mc:Fallback>
                <p:oleObj name="Visio" r:id="rId4" imgW="4806604" imgH="2099939" progId="Visio.Drawing.11">
                  <p:embed/>
                  <p:pic>
                    <p:nvPicPr>
                      <p:cNvPr id="52228" name="Object 7">
                        <a:extLst>
                          <a:ext uri="{FF2B5EF4-FFF2-40B4-BE49-F238E27FC236}">
                            <a16:creationId xmlns:a16="http://schemas.microsoft.com/office/drawing/2014/main" id="{AED4517E-8223-4206-95F6-A25BD84781E1}"/>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27018" y="3616326"/>
                        <a:ext cx="4800600" cy="2098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2229" name="Object 9">
            <a:extLst>
              <a:ext uri="{FF2B5EF4-FFF2-40B4-BE49-F238E27FC236}">
                <a16:creationId xmlns:a16="http://schemas.microsoft.com/office/drawing/2014/main" id="{76F35C1E-2A5F-4E68-B5C2-D1170B9F5A92}"/>
              </a:ext>
            </a:extLst>
          </p:cNvPr>
          <p:cNvGraphicFramePr>
            <a:graphicFrameLocks noGrp="1" noChangeAspect="1"/>
          </p:cNvGraphicFramePr>
          <p:nvPr>
            <p:ph sz="quarter" idx="3"/>
            <p:extLst>
              <p:ext uri="{D42A27DB-BD31-4B8C-83A1-F6EECF244321}">
                <p14:modId xmlns:p14="http://schemas.microsoft.com/office/powerpoint/2010/main" val="2811345644"/>
              </p:ext>
            </p:extLst>
          </p:nvPr>
        </p:nvGraphicFramePr>
        <p:xfrm>
          <a:off x="6096000" y="3616326"/>
          <a:ext cx="4724400" cy="2065337"/>
        </p:xfrm>
        <a:graphic>
          <a:graphicData uri="http://schemas.openxmlformats.org/presentationml/2006/ole">
            <mc:AlternateContent xmlns:mc="http://schemas.openxmlformats.org/markup-compatibility/2006">
              <mc:Choice xmlns:v="urn:schemas-microsoft-com:vml" Requires="v">
                <p:oleObj name="Visio" r:id="rId6" imgW="4806604" imgH="2099939" progId="Visio.Drawing.11">
                  <p:embed/>
                </p:oleObj>
              </mc:Choice>
              <mc:Fallback>
                <p:oleObj name="Visio" r:id="rId6" imgW="4806604" imgH="2099939" progId="Visio.Drawing.11">
                  <p:embed/>
                  <p:pic>
                    <p:nvPicPr>
                      <p:cNvPr id="52229" name="Object 9">
                        <a:extLst>
                          <a:ext uri="{FF2B5EF4-FFF2-40B4-BE49-F238E27FC236}">
                            <a16:creationId xmlns:a16="http://schemas.microsoft.com/office/drawing/2014/main" id="{76F35C1E-2A5F-4E68-B5C2-D1170B9F5A92}"/>
                          </a:ext>
                        </a:extLst>
                      </p:cNvPr>
                      <p:cNvPicPr>
                        <a:picLocks noGrp="1"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096000" y="3616326"/>
                        <a:ext cx="4724400" cy="2065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69A03650-5811-4DEB-B412-A653BE68D948}" type="slidenum">
              <a:rPr lang="el-GR" altLang="en-US" smtClean="0"/>
              <a:pPr/>
              <a:t>88</a:t>
            </a:fld>
            <a:endParaRPr lang="el-GR" altLang="en-US"/>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a:extLst>
              <a:ext uri="{FF2B5EF4-FFF2-40B4-BE49-F238E27FC236}">
                <a16:creationId xmlns:a16="http://schemas.microsoft.com/office/drawing/2014/main" id="{2A4485F1-2865-4A9A-86FB-69741029DBE2}"/>
              </a:ext>
            </a:extLst>
          </p:cNvPr>
          <p:cNvSpPr>
            <a:spLocks noGrp="1" noChangeArrowheads="1"/>
          </p:cNvSpPr>
          <p:nvPr>
            <p:ph type="title"/>
          </p:nvPr>
        </p:nvSpPr>
        <p:spPr>
          <a:xfrm>
            <a:off x="847436" y="78365"/>
            <a:ext cx="10515600" cy="1325563"/>
          </a:xfrm>
        </p:spPr>
        <p:txBody>
          <a:bodyPr/>
          <a:lstStyle/>
          <a:p>
            <a:pPr algn="ctr"/>
            <a:r>
              <a:rPr lang="en-US" altLang="en-US" dirty="0">
                <a:latin typeface="Comic Sans MS" panose="030F0702030302020204" pitchFamily="66" charset="0"/>
              </a:rPr>
              <a:t>Placement: Select CLBs</a:t>
            </a:r>
            <a:endParaRPr lang="el-GR" altLang="en-US" dirty="0">
              <a:latin typeface="Comic Sans MS" panose="030F0702030302020204" pitchFamily="66" charset="0"/>
            </a:endParaRPr>
          </a:p>
        </p:txBody>
      </p:sp>
      <p:graphicFrame>
        <p:nvGraphicFramePr>
          <p:cNvPr id="53251" name="Object 4">
            <a:extLst>
              <a:ext uri="{FF2B5EF4-FFF2-40B4-BE49-F238E27FC236}">
                <a16:creationId xmlns:a16="http://schemas.microsoft.com/office/drawing/2014/main" id="{ED0D3075-C464-468A-8562-6427E689003D}"/>
              </a:ext>
            </a:extLst>
          </p:cNvPr>
          <p:cNvGraphicFramePr>
            <a:graphicFrameLocks noGrp="1" noChangeAspect="1"/>
          </p:cNvGraphicFramePr>
          <p:nvPr>
            <p:ph idx="1"/>
            <p:extLst>
              <p:ext uri="{D42A27DB-BD31-4B8C-83A1-F6EECF244321}">
                <p14:modId xmlns:p14="http://schemas.microsoft.com/office/powerpoint/2010/main" val="1555895723"/>
              </p:ext>
            </p:extLst>
          </p:nvPr>
        </p:nvGraphicFramePr>
        <p:xfrm>
          <a:off x="3657600" y="1403928"/>
          <a:ext cx="8534400" cy="5254625"/>
        </p:xfrm>
        <a:graphic>
          <a:graphicData uri="http://schemas.openxmlformats.org/presentationml/2006/ole">
            <mc:AlternateContent xmlns:mc="http://schemas.openxmlformats.org/markup-compatibility/2006">
              <mc:Choice xmlns:v="urn:schemas-microsoft-com:vml" Requires="v">
                <p:oleObj name="Visio" r:id="rId2" imgW="6676044" imgH="4109991" progId="Visio.Drawing.11">
                  <p:embed/>
                </p:oleObj>
              </mc:Choice>
              <mc:Fallback>
                <p:oleObj name="Visio" r:id="rId2" imgW="6676044" imgH="4109991" progId="Visio.Drawing.11">
                  <p:embed/>
                  <p:pic>
                    <p:nvPicPr>
                      <p:cNvPr id="53251" name="Object 4">
                        <a:extLst>
                          <a:ext uri="{FF2B5EF4-FFF2-40B4-BE49-F238E27FC236}">
                            <a16:creationId xmlns:a16="http://schemas.microsoft.com/office/drawing/2014/main" id="{ED0D3075-C464-468A-8562-6427E689003D}"/>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57600" y="1403928"/>
                        <a:ext cx="8534400" cy="5254625"/>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A81485A-01B8-4054-A537-7FB3100B64ED}" type="slidenum">
              <a:rPr lang="en-US" smtClean="0"/>
              <a:t>89</a:t>
            </a:fld>
            <a:endParaRPr lang="en-US"/>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a:extLst>
              <a:ext uri="{FF2B5EF4-FFF2-40B4-BE49-F238E27FC236}">
                <a16:creationId xmlns:a16="http://schemas.microsoft.com/office/drawing/2014/main" id="{9BA872EC-09A8-43EE-9F5F-C51932342758}"/>
              </a:ext>
            </a:extLst>
          </p:cNvPr>
          <p:cNvSpPr>
            <a:spLocks noGrp="1"/>
          </p:cNvSpPr>
          <p:nvPr>
            <p:ph type="title"/>
          </p:nvPr>
        </p:nvSpPr>
        <p:spPr/>
        <p:txBody>
          <a:bodyPr/>
          <a:lstStyle/>
          <a:p>
            <a:pPr algn="ctr"/>
            <a:r>
              <a:rPr lang="en-US" altLang="en-US" dirty="0">
                <a:latin typeface="Comic Sans MS" panose="030F0702030302020204" pitchFamily="66" charset="0"/>
              </a:rPr>
              <a:t>A potential </a:t>
            </a:r>
            <a:r>
              <a:rPr lang="fa-IR" altLang="en-US" dirty="0">
                <a:latin typeface="Comic Sans MS" panose="030F0702030302020204" pitchFamily="66" charset="0"/>
              </a:rPr>
              <a:t>programmed</a:t>
            </a:r>
            <a:r>
              <a:rPr lang="en-US" altLang="en-US" dirty="0">
                <a:latin typeface="Comic Sans MS" panose="030F0702030302020204" pitchFamily="66" charset="0"/>
              </a:rPr>
              <a:t> device</a:t>
            </a:r>
          </a:p>
        </p:txBody>
      </p:sp>
      <p:sp>
        <p:nvSpPr>
          <p:cNvPr id="24579" name="Content Placeholder 2">
            <a:extLst>
              <a:ext uri="{FF2B5EF4-FFF2-40B4-BE49-F238E27FC236}">
                <a16:creationId xmlns:a16="http://schemas.microsoft.com/office/drawing/2014/main" id="{7B8A250E-81F2-40D7-994F-960BEB9CA123}"/>
              </a:ext>
            </a:extLst>
          </p:cNvPr>
          <p:cNvSpPr>
            <a:spLocks noGrp="1"/>
          </p:cNvSpPr>
          <p:nvPr>
            <p:ph idx="1"/>
          </p:nvPr>
        </p:nvSpPr>
        <p:spPr/>
        <p:txBody>
          <a:bodyPr/>
          <a:lstStyle/>
          <a:p>
            <a:r>
              <a:rPr lang="en-US" altLang="en-US" dirty="0">
                <a:latin typeface="Comic Sans MS" panose="030F0702030302020204" pitchFamily="66" charset="0"/>
              </a:rPr>
              <a:t>Make a </a:t>
            </a:r>
            <a:r>
              <a:rPr lang="en-US" altLang="en-US" dirty="0">
                <a:solidFill>
                  <a:srgbClr val="0000FF"/>
                </a:solidFill>
                <a:latin typeface="Comic Sans MS" panose="030F0702030302020204" pitchFamily="66" charset="0"/>
              </a:rPr>
              <a:t>link</a:t>
            </a:r>
            <a:r>
              <a:rPr lang="en-US" altLang="en-US" dirty="0">
                <a:latin typeface="Comic Sans MS" panose="030F0702030302020204" pitchFamily="66" charset="0"/>
              </a:rPr>
              <a:t> between two points (Potential links) means program the device</a:t>
            </a:r>
          </a:p>
        </p:txBody>
      </p:sp>
      <p:pic>
        <p:nvPicPr>
          <p:cNvPr id="24581" name="Picture 4">
            <a:extLst>
              <a:ext uri="{FF2B5EF4-FFF2-40B4-BE49-F238E27FC236}">
                <a16:creationId xmlns:a16="http://schemas.microsoft.com/office/drawing/2014/main" id="{3741CA9E-DC6F-4B54-B6AB-745FB38AED5D}"/>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925475" y="2763838"/>
            <a:ext cx="6607175" cy="3548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9</a:t>
            </a:fld>
            <a:endParaRPr lang="en-US"/>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a:extLst>
              <a:ext uri="{FF2B5EF4-FFF2-40B4-BE49-F238E27FC236}">
                <a16:creationId xmlns:a16="http://schemas.microsoft.com/office/drawing/2014/main" id="{A55D99E2-DA4A-41D6-A58D-72E93EB754C1}"/>
              </a:ext>
            </a:extLst>
          </p:cNvPr>
          <p:cNvSpPr>
            <a:spLocks noGrp="1" noChangeArrowheads="1"/>
          </p:cNvSpPr>
          <p:nvPr>
            <p:ph type="title"/>
          </p:nvPr>
        </p:nvSpPr>
        <p:spPr>
          <a:xfrm>
            <a:off x="1752600" y="428193"/>
            <a:ext cx="8229600" cy="715962"/>
          </a:xfrm>
        </p:spPr>
        <p:txBody>
          <a:bodyPr/>
          <a:lstStyle/>
          <a:p>
            <a:pPr algn="ctr"/>
            <a:r>
              <a:rPr lang="en-US" altLang="en-US" sz="4000" dirty="0">
                <a:latin typeface="Comic Sans MS" panose="030F0702030302020204" pitchFamily="66" charset="0"/>
              </a:rPr>
              <a:t>Routing: Select path</a:t>
            </a:r>
            <a:endParaRPr lang="el-GR" altLang="en-US" sz="4000" dirty="0">
              <a:latin typeface="Comic Sans MS" panose="030F0702030302020204" pitchFamily="66" charset="0"/>
            </a:endParaRPr>
          </a:p>
        </p:txBody>
      </p:sp>
      <p:graphicFrame>
        <p:nvGraphicFramePr>
          <p:cNvPr id="54275" name="Object 4">
            <a:extLst>
              <a:ext uri="{FF2B5EF4-FFF2-40B4-BE49-F238E27FC236}">
                <a16:creationId xmlns:a16="http://schemas.microsoft.com/office/drawing/2014/main" id="{6281F554-E2A4-4A81-ADCE-418E15B9A309}"/>
              </a:ext>
            </a:extLst>
          </p:cNvPr>
          <p:cNvGraphicFramePr>
            <a:graphicFrameLocks noGrp="1" noChangeAspect="1"/>
          </p:cNvGraphicFramePr>
          <p:nvPr>
            <p:ph sz="half" idx="1"/>
            <p:extLst>
              <p:ext uri="{D42A27DB-BD31-4B8C-83A1-F6EECF244321}">
                <p14:modId xmlns:p14="http://schemas.microsoft.com/office/powerpoint/2010/main" val="2135645577"/>
              </p:ext>
            </p:extLst>
          </p:nvPr>
        </p:nvGraphicFramePr>
        <p:xfrm>
          <a:off x="1872673" y="1221509"/>
          <a:ext cx="8686800" cy="5348288"/>
        </p:xfrm>
        <a:graphic>
          <a:graphicData uri="http://schemas.openxmlformats.org/presentationml/2006/ole">
            <mc:AlternateContent xmlns:mc="http://schemas.openxmlformats.org/markup-compatibility/2006">
              <mc:Choice xmlns:v="urn:schemas-microsoft-com:vml" Requires="v">
                <p:oleObj name="Visio" r:id="rId2" imgW="6676044" imgH="4109991" progId="Visio.Drawing.11">
                  <p:embed/>
                </p:oleObj>
              </mc:Choice>
              <mc:Fallback>
                <p:oleObj name="Visio" r:id="rId2" imgW="6676044" imgH="4109991" progId="Visio.Drawing.11">
                  <p:embed/>
                  <p:pic>
                    <p:nvPicPr>
                      <p:cNvPr id="54275" name="Object 4">
                        <a:extLst>
                          <a:ext uri="{FF2B5EF4-FFF2-40B4-BE49-F238E27FC236}">
                            <a16:creationId xmlns:a16="http://schemas.microsoft.com/office/drawing/2014/main" id="{6281F554-E2A4-4A81-ADCE-418E15B9A309}"/>
                          </a:ext>
                        </a:extLst>
                      </p:cNvPr>
                      <p:cNvPicPr>
                        <a:picLocks noGrp="1"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72673" y="1221509"/>
                        <a:ext cx="8686800" cy="5348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aphicFrame>
        <p:nvGraphicFramePr>
          <p:cNvPr id="54276" name="Object 10">
            <a:extLst>
              <a:ext uri="{FF2B5EF4-FFF2-40B4-BE49-F238E27FC236}">
                <a16:creationId xmlns:a16="http://schemas.microsoft.com/office/drawing/2014/main" id="{6BD3459E-B42F-4394-97FC-5DE506962CDF}"/>
              </a:ext>
            </a:extLst>
          </p:cNvPr>
          <p:cNvGraphicFramePr>
            <a:graphicFrameLocks noGrp="1" noChangeAspect="1"/>
          </p:cNvGraphicFramePr>
          <p:nvPr>
            <p:ph sz="half" idx="2"/>
            <p:extLst>
              <p:ext uri="{D42A27DB-BD31-4B8C-83A1-F6EECF244321}">
                <p14:modId xmlns:p14="http://schemas.microsoft.com/office/powerpoint/2010/main" val="2233112086"/>
              </p:ext>
            </p:extLst>
          </p:nvPr>
        </p:nvGraphicFramePr>
        <p:xfrm>
          <a:off x="7442201" y="1066800"/>
          <a:ext cx="2098675" cy="5791200"/>
        </p:xfrm>
        <a:graphic>
          <a:graphicData uri="http://schemas.openxmlformats.org/presentationml/2006/ole">
            <mc:AlternateContent xmlns:mc="http://schemas.openxmlformats.org/markup-compatibility/2006">
              <mc:Choice xmlns:v="urn:schemas-microsoft-com:vml" Requires="v">
                <p:oleObj name="Visio" r:id="rId4" imgW="1850967" imgH="5110949" progId="Visio.Drawing.11">
                  <p:embed/>
                </p:oleObj>
              </mc:Choice>
              <mc:Fallback>
                <p:oleObj name="Visio" r:id="rId4" imgW="1850967" imgH="5110949" progId="Visio.Drawing.11">
                  <p:embed/>
                  <p:pic>
                    <p:nvPicPr>
                      <p:cNvPr id="54276" name="Object 10">
                        <a:extLst>
                          <a:ext uri="{FF2B5EF4-FFF2-40B4-BE49-F238E27FC236}">
                            <a16:creationId xmlns:a16="http://schemas.microsoft.com/office/drawing/2014/main" id="{6BD3459E-B42F-4394-97FC-5DE506962CDF}"/>
                          </a:ext>
                        </a:extLst>
                      </p:cNvPr>
                      <p:cNvPicPr>
                        <a:picLocks noGrp="1"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442201" y="1066800"/>
                        <a:ext cx="2098675" cy="579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2" name="Slide Number Placeholder 1"/>
          <p:cNvSpPr>
            <a:spLocks noGrp="1"/>
          </p:cNvSpPr>
          <p:nvPr>
            <p:ph type="sldNum" sz="quarter" idx="12"/>
          </p:nvPr>
        </p:nvSpPr>
        <p:spPr/>
        <p:txBody>
          <a:bodyPr/>
          <a:lstStyle/>
          <a:p>
            <a:fld id="{5A81485A-01B8-4054-A537-7FB3100B64ED}" type="slidenum">
              <a:rPr lang="en-US" smtClean="0"/>
              <a:t>90</a:t>
            </a:fld>
            <a:endParaRPr lang="en-US"/>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a:extLst>
              <a:ext uri="{FF2B5EF4-FFF2-40B4-BE49-F238E27FC236}">
                <a16:creationId xmlns:a16="http://schemas.microsoft.com/office/drawing/2014/main" id="{DC02E6CE-B078-4526-9222-1E9C7C762F66}"/>
              </a:ext>
            </a:extLst>
          </p:cNvPr>
          <p:cNvSpPr>
            <a:spLocks noGrp="1" noChangeArrowheads="1"/>
          </p:cNvSpPr>
          <p:nvPr>
            <p:ph type="title"/>
          </p:nvPr>
        </p:nvSpPr>
        <p:spPr>
          <a:xfrm>
            <a:off x="838200" y="0"/>
            <a:ext cx="10515600" cy="1325563"/>
          </a:xfrm>
        </p:spPr>
        <p:txBody>
          <a:bodyPr/>
          <a:lstStyle/>
          <a:p>
            <a:pPr algn="ctr"/>
            <a:r>
              <a:rPr lang="en-US" altLang="en-US" dirty="0">
                <a:latin typeface="Comic Sans MS" panose="030F0702030302020204" pitchFamily="66" charset="0"/>
              </a:rPr>
              <a:t>Configuration </a:t>
            </a:r>
            <a:r>
              <a:rPr lang="en-US" altLang="en-US" dirty="0" err="1">
                <a:latin typeface="Comic Sans MS" panose="030F0702030302020204" pitchFamily="66" charset="0"/>
              </a:rPr>
              <a:t>Bitstream</a:t>
            </a:r>
            <a:endParaRPr lang="el-GR" altLang="en-US" dirty="0">
              <a:latin typeface="Comic Sans MS" panose="030F0702030302020204" pitchFamily="66" charset="0"/>
            </a:endParaRPr>
          </a:p>
        </p:txBody>
      </p:sp>
      <p:sp>
        <p:nvSpPr>
          <p:cNvPr id="55299" name="Rectangle 3">
            <a:extLst>
              <a:ext uri="{FF2B5EF4-FFF2-40B4-BE49-F238E27FC236}">
                <a16:creationId xmlns:a16="http://schemas.microsoft.com/office/drawing/2014/main" id="{A7B5810C-AB20-434D-B704-239F9EED1488}"/>
              </a:ext>
            </a:extLst>
          </p:cNvPr>
          <p:cNvSpPr>
            <a:spLocks noGrp="1" noChangeArrowheads="1"/>
          </p:cNvSpPr>
          <p:nvPr>
            <p:ph type="body" idx="1"/>
          </p:nvPr>
        </p:nvSpPr>
        <p:spPr>
          <a:xfrm>
            <a:off x="368300" y="1325563"/>
            <a:ext cx="11455400" cy="4351338"/>
          </a:xfrm>
        </p:spPr>
        <p:txBody>
          <a:bodyPr>
            <a:normAutofit fontScale="92500"/>
          </a:bodyPr>
          <a:lstStyle/>
          <a:p>
            <a:pPr>
              <a:lnSpc>
                <a:spcPct val="90000"/>
              </a:lnSpc>
            </a:pPr>
            <a:r>
              <a:rPr lang="en-US" altLang="en-US" sz="2400" dirty="0">
                <a:latin typeface="Comic Sans MS" panose="030F0702030302020204" pitchFamily="66" charset="0"/>
              </a:rPr>
              <a:t>The configuration </a:t>
            </a:r>
            <a:r>
              <a:rPr lang="en-US" altLang="en-US" sz="2400" dirty="0" err="1">
                <a:latin typeface="Comic Sans MS" panose="030F0702030302020204" pitchFamily="66" charset="0"/>
              </a:rPr>
              <a:t>bitstream</a:t>
            </a:r>
            <a:r>
              <a:rPr lang="en-US" altLang="en-US" sz="2400" dirty="0">
                <a:latin typeface="Comic Sans MS" panose="030F0702030302020204" pitchFamily="66" charset="0"/>
              </a:rPr>
              <a:t> must include ALL CLBs and SBs, even unused ones</a:t>
            </a:r>
          </a:p>
          <a:p>
            <a:pPr>
              <a:lnSpc>
                <a:spcPct val="90000"/>
              </a:lnSpc>
            </a:pPr>
            <a:r>
              <a:rPr lang="en-US" altLang="en-US" sz="2400" dirty="0">
                <a:latin typeface="Comic Sans MS" panose="030F0702030302020204" pitchFamily="66" charset="0"/>
              </a:rPr>
              <a:t>CLB0: 00011</a:t>
            </a:r>
          </a:p>
          <a:p>
            <a:pPr>
              <a:lnSpc>
                <a:spcPct val="90000"/>
              </a:lnSpc>
            </a:pPr>
            <a:r>
              <a:rPr lang="en-US" altLang="en-US" sz="2400" dirty="0">
                <a:latin typeface="Comic Sans MS" panose="030F0702030302020204" pitchFamily="66" charset="0"/>
              </a:rPr>
              <a:t>CLB1: XXXXX</a:t>
            </a:r>
          </a:p>
          <a:p>
            <a:pPr>
              <a:lnSpc>
                <a:spcPct val="90000"/>
              </a:lnSpc>
            </a:pPr>
            <a:r>
              <a:rPr lang="en-US" altLang="en-US" sz="2400" dirty="0">
                <a:latin typeface="Comic Sans MS" panose="030F0702030302020204" pitchFamily="66" charset="0"/>
              </a:rPr>
              <a:t>CLB2: 01100</a:t>
            </a:r>
          </a:p>
          <a:p>
            <a:pPr>
              <a:lnSpc>
                <a:spcPct val="90000"/>
              </a:lnSpc>
            </a:pPr>
            <a:r>
              <a:rPr lang="en-US" altLang="en-US" sz="2400" dirty="0">
                <a:latin typeface="Comic Sans MS" panose="030F0702030302020204" pitchFamily="66" charset="0"/>
              </a:rPr>
              <a:t>CLB3: XXXXX</a:t>
            </a:r>
          </a:p>
          <a:p>
            <a:pPr>
              <a:lnSpc>
                <a:spcPct val="90000"/>
              </a:lnSpc>
            </a:pPr>
            <a:r>
              <a:rPr lang="en-US" altLang="en-US" sz="2400" dirty="0">
                <a:latin typeface="Comic Sans MS" panose="030F0702030302020204" pitchFamily="66" charset="0"/>
              </a:rPr>
              <a:t>SB0: 000000</a:t>
            </a:r>
          </a:p>
          <a:p>
            <a:pPr>
              <a:lnSpc>
                <a:spcPct val="90000"/>
              </a:lnSpc>
            </a:pPr>
            <a:r>
              <a:rPr lang="en-US" altLang="en-US" sz="2400" dirty="0">
                <a:latin typeface="Comic Sans MS" panose="030F0702030302020204" pitchFamily="66" charset="0"/>
              </a:rPr>
              <a:t>SB1: 000010</a:t>
            </a:r>
          </a:p>
          <a:p>
            <a:pPr>
              <a:lnSpc>
                <a:spcPct val="90000"/>
              </a:lnSpc>
            </a:pPr>
            <a:r>
              <a:rPr lang="en-US" altLang="en-US" sz="2400" dirty="0">
                <a:latin typeface="Comic Sans MS" panose="030F0702030302020204" pitchFamily="66" charset="0"/>
              </a:rPr>
              <a:t>SB2: 000000</a:t>
            </a:r>
          </a:p>
          <a:p>
            <a:pPr>
              <a:lnSpc>
                <a:spcPct val="90000"/>
              </a:lnSpc>
            </a:pPr>
            <a:r>
              <a:rPr lang="en-US" altLang="en-US" sz="2400" dirty="0">
                <a:latin typeface="Comic Sans MS" panose="030F0702030302020204" pitchFamily="66" charset="0"/>
              </a:rPr>
              <a:t>SB3: 000000</a:t>
            </a:r>
          </a:p>
          <a:p>
            <a:pPr>
              <a:lnSpc>
                <a:spcPct val="90000"/>
              </a:lnSpc>
            </a:pPr>
            <a:r>
              <a:rPr lang="en-US" altLang="en-US" sz="2400" dirty="0">
                <a:latin typeface="Comic Sans MS" panose="030F0702030302020204" pitchFamily="66" charset="0"/>
              </a:rPr>
              <a:t>SB4: 000001</a:t>
            </a:r>
            <a:endParaRPr lang="el-GR" altLang="en-US" sz="2400" dirty="0">
              <a:latin typeface="Comic Sans MS" panose="030F0702030302020204" pitchFamily="66" charset="0"/>
            </a:endParaRPr>
          </a:p>
        </p:txBody>
      </p:sp>
      <p:sp>
        <p:nvSpPr>
          <p:cNvPr id="2" name="Slide Number Placeholder 1"/>
          <p:cNvSpPr>
            <a:spLocks noGrp="1"/>
          </p:cNvSpPr>
          <p:nvPr>
            <p:ph type="sldNum" sz="quarter" idx="12"/>
          </p:nvPr>
        </p:nvSpPr>
        <p:spPr/>
        <p:txBody>
          <a:bodyPr/>
          <a:lstStyle/>
          <a:p>
            <a:fld id="{5A81485A-01B8-4054-A537-7FB3100B64ED}" type="slidenum">
              <a:rPr lang="en-US" smtClean="0"/>
              <a:t>91</a:t>
            </a:fld>
            <a:endParaRPr lang="en-US"/>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a:extLst>
              <a:ext uri="{FF2B5EF4-FFF2-40B4-BE49-F238E27FC236}">
                <a16:creationId xmlns:a16="http://schemas.microsoft.com/office/drawing/2014/main" id="{1808296F-7E2B-4D96-9C6B-67BEF7CE978F}"/>
              </a:ext>
            </a:extLst>
          </p:cNvPr>
          <p:cNvSpPr>
            <a:spLocks noGrp="1"/>
          </p:cNvSpPr>
          <p:nvPr>
            <p:ph type="title"/>
          </p:nvPr>
        </p:nvSpPr>
        <p:spPr>
          <a:xfrm>
            <a:off x="838200" y="0"/>
            <a:ext cx="10515600" cy="1325563"/>
          </a:xfrm>
        </p:spPr>
        <p:txBody>
          <a:bodyPr/>
          <a:lstStyle/>
          <a:p>
            <a:pPr algn="ctr"/>
            <a:r>
              <a:rPr lang="en-US" altLang="en-US" dirty="0">
                <a:latin typeface="Comic Sans MS" panose="030F0702030302020204" pitchFamily="66" charset="0"/>
              </a:rPr>
              <a:t>Exam Question </a:t>
            </a:r>
          </a:p>
        </p:txBody>
      </p:sp>
      <p:sp>
        <p:nvSpPr>
          <p:cNvPr id="56323" name="Content Placeholder 2">
            <a:extLst>
              <a:ext uri="{FF2B5EF4-FFF2-40B4-BE49-F238E27FC236}">
                <a16:creationId xmlns:a16="http://schemas.microsoft.com/office/drawing/2014/main" id="{8118B015-1964-4FC5-844D-AF1C213C64F3}"/>
              </a:ext>
            </a:extLst>
          </p:cNvPr>
          <p:cNvSpPr>
            <a:spLocks noGrp="1"/>
          </p:cNvSpPr>
          <p:nvPr>
            <p:ph idx="1"/>
          </p:nvPr>
        </p:nvSpPr>
        <p:spPr>
          <a:xfrm>
            <a:off x="616526" y="1325563"/>
            <a:ext cx="11464637" cy="4351338"/>
          </a:xfrm>
        </p:spPr>
        <p:txBody>
          <a:bodyPr/>
          <a:lstStyle/>
          <a:p>
            <a:r>
              <a:rPr lang="en-US" altLang="en-US" dirty="0">
                <a:latin typeface="Comic Sans MS" panose="030F0702030302020204" pitchFamily="66" charset="0"/>
              </a:rPr>
              <a:t>Configure a Xilinx FPGA for the following digital circuit. Show the configuration bits for all cells and switch boxes.</a:t>
            </a:r>
          </a:p>
        </p:txBody>
      </p:sp>
      <p:pic>
        <p:nvPicPr>
          <p:cNvPr id="56325" name="Picture 2">
            <a:extLst>
              <a:ext uri="{FF2B5EF4-FFF2-40B4-BE49-F238E27FC236}">
                <a16:creationId xmlns:a16="http://schemas.microsoft.com/office/drawing/2014/main" id="{754670B0-7B07-4899-A8D5-1B5E0BFCB27C}"/>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2600521" y="2757055"/>
            <a:ext cx="6805706" cy="25723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Slide Number Placeholder 1"/>
          <p:cNvSpPr>
            <a:spLocks noGrp="1"/>
          </p:cNvSpPr>
          <p:nvPr>
            <p:ph type="sldNum" sz="quarter" idx="12"/>
          </p:nvPr>
        </p:nvSpPr>
        <p:spPr/>
        <p:txBody>
          <a:bodyPr/>
          <a:lstStyle/>
          <a:p>
            <a:fld id="{5A81485A-01B8-4054-A537-7FB3100B64ED}" type="slidenum">
              <a:rPr lang="en-US" smtClean="0"/>
              <a:t>92</a:t>
            </a:fld>
            <a:endParaRPr lang="en-US"/>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a:extLst>
              <a:ext uri="{FF2B5EF4-FFF2-40B4-BE49-F238E27FC236}">
                <a16:creationId xmlns:a16="http://schemas.microsoft.com/office/drawing/2014/main" id="{281EDCE9-D421-447B-8E0F-493300FDFA47}"/>
              </a:ext>
            </a:extLst>
          </p:cNvPr>
          <p:cNvSpPr>
            <a:spLocks noGrp="1" noChangeArrowheads="1"/>
          </p:cNvSpPr>
          <p:nvPr>
            <p:ph type="title"/>
          </p:nvPr>
        </p:nvSpPr>
        <p:spPr>
          <a:xfrm>
            <a:off x="2369127" y="277092"/>
            <a:ext cx="8229600" cy="868363"/>
          </a:xfrm>
        </p:spPr>
        <p:txBody>
          <a:bodyPr/>
          <a:lstStyle/>
          <a:p>
            <a:r>
              <a:rPr lang="en-US" altLang="en-US" dirty="0">
                <a:latin typeface="Comic Sans MS" panose="030F0702030302020204" pitchFamily="66" charset="0"/>
              </a:rPr>
              <a:t>Realistic FPGA CLB: Xilinx</a:t>
            </a:r>
            <a:endParaRPr lang="el-GR" altLang="en-US" dirty="0">
              <a:latin typeface="Comic Sans MS" panose="030F0702030302020204" pitchFamily="66" charset="0"/>
            </a:endParaRPr>
          </a:p>
        </p:txBody>
      </p:sp>
      <p:grpSp>
        <p:nvGrpSpPr>
          <p:cNvPr id="57347" name="Group 4">
            <a:extLst>
              <a:ext uri="{FF2B5EF4-FFF2-40B4-BE49-F238E27FC236}">
                <a16:creationId xmlns:a16="http://schemas.microsoft.com/office/drawing/2014/main" id="{FF8ED005-9406-4718-B5C7-AD2228A9D41B}"/>
              </a:ext>
            </a:extLst>
          </p:cNvPr>
          <p:cNvGrpSpPr>
            <a:grpSpLocks noChangeAspect="1"/>
          </p:cNvGrpSpPr>
          <p:nvPr/>
        </p:nvGrpSpPr>
        <p:grpSpPr bwMode="auto">
          <a:xfrm>
            <a:off x="2369127" y="1332346"/>
            <a:ext cx="7202780" cy="4948381"/>
            <a:chOff x="336" y="693"/>
            <a:chExt cx="4944" cy="3396"/>
          </a:xfrm>
        </p:grpSpPr>
        <p:sp>
          <p:nvSpPr>
            <p:cNvPr id="57348" name="AutoShape 3">
              <a:extLst>
                <a:ext uri="{FF2B5EF4-FFF2-40B4-BE49-F238E27FC236}">
                  <a16:creationId xmlns:a16="http://schemas.microsoft.com/office/drawing/2014/main" id="{7A82E78F-AF8C-48D7-AE88-F9C4167706FB}"/>
                </a:ext>
              </a:extLst>
            </p:cNvPr>
            <p:cNvSpPr>
              <a:spLocks noChangeAspect="1" noChangeArrowheads="1" noTextEdit="1"/>
            </p:cNvSpPr>
            <p:nvPr/>
          </p:nvSpPr>
          <p:spPr bwMode="auto">
            <a:xfrm>
              <a:off x="336" y="693"/>
              <a:ext cx="4944" cy="33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57349" name="Picture 5">
              <a:extLst>
                <a:ext uri="{FF2B5EF4-FFF2-40B4-BE49-F238E27FC236}">
                  <a16:creationId xmlns:a16="http://schemas.microsoft.com/office/drawing/2014/main" id="{6544F47C-7486-4788-A40C-DFC7882F791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6" y="693"/>
              <a:ext cx="4949" cy="34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 name="Slide Number Placeholder 1"/>
          <p:cNvSpPr>
            <a:spLocks noGrp="1"/>
          </p:cNvSpPr>
          <p:nvPr>
            <p:ph type="sldNum" sz="quarter" idx="12"/>
          </p:nvPr>
        </p:nvSpPr>
        <p:spPr/>
        <p:txBody>
          <a:bodyPr/>
          <a:lstStyle/>
          <a:p>
            <a:fld id="{5A81485A-01B8-4054-A537-7FB3100B64ED}" type="slidenum">
              <a:rPr lang="en-US" smtClean="0"/>
              <a:t>93</a:t>
            </a:fld>
            <a:endParaRPr lang="en-US"/>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7">
            <a:extLst>
              <a:ext uri="{FF2B5EF4-FFF2-40B4-BE49-F238E27FC236}">
                <a16:creationId xmlns:a16="http://schemas.microsoft.com/office/drawing/2014/main" id="{C21DCC42-97EA-4E26-B549-676D401AC735}"/>
              </a:ext>
            </a:extLst>
          </p:cNvPr>
          <p:cNvSpPr>
            <a:spLocks noGrp="1"/>
          </p:cNvSpPr>
          <p:nvPr>
            <p:ph type="title"/>
          </p:nvPr>
        </p:nvSpPr>
        <p:spPr>
          <a:xfrm>
            <a:off x="2169319" y="304439"/>
            <a:ext cx="8259762" cy="708025"/>
          </a:xfrm>
        </p:spPr>
        <p:txBody>
          <a:bodyPr/>
          <a:lstStyle/>
          <a:p>
            <a:r>
              <a:rPr lang="en-US" altLang="en-US" sz="4000" dirty="0">
                <a:latin typeface="Comic Sans MS" panose="030F0702030302020204" pitchFamily="66" charset="0"/>
              </a:rPr>
              <a:t>How is an FPGA programmed?</a:t>
            </a:r>
          </a:p>
        </p:txBody>
      </p:sp>
      <p:sp>
        <p:nvSpPr>
          <p:cNvPr id="9" name="Content Placeholder 8">
            <a:extLst>
              <a:ext uri="{FF2B5EF4-FFF2-40B4-BE49-F238E27FC236}">
                <a16:creationId xmlns:a16="http://schemas.microsoft.com/office/drawing/2014/main" id="{67E4838B-B4E7-4BC7-A048-1FA65C072EB1}"/>
              </a:ext>
            </a:extLst>
          </p:cNvPr>
          <p:cNvSpPr>
            <a:spLocks noGrp="1"/>
          </p:cNvSpPr>
          <p:nvPr>
            <p:ph idx="1"/>
          </p:nvPr>
        </p:nvSpPr>
        <p:spPr>
          <a:xfrm>
            <a:off x="249382" y="1317624"/>
            <a:ext cx="11942618" cy="4351338"/>
          </a:xfrm>
        </p:spPr>
        <p:txBody>
          <a:bodyPr>
            <a:normAutofit/>
          </a:bodyPr>
          <a:lstStyle/>
          <a:p>
            <a:pPr>
              <a:defRPr/>
            </a:pPr>
            <a:r>
              <a:rPr lang="en-US" dirty="0">
                <a:latin typeface="Comic Sans MS" panose="030F0702030302020204" pitchFamily="66" charset="0"/>
              </a:rPr>
              <a:t>Write a program in HDL (VHDL, Verilog, schematics)</a:t>
            </a:r>
          </a:p>
          <a:p>
            <a:pPr>
              <a:defRPr/>
            </a:pPr>
            <a:r>
              <a:rPr lang="en-US" dirty="0">
                <a:latin typeface="Comic Sans MS" panose="030F0702030302020204" pitchFamily="66" charset="0"/>
              </a:rPr>
              <a:t>Simulate</a:t>
            </a:r>
          </a:p>
          <a:p>
            <a:pPr>
              <a:defRPr/>
            </a:pPr>
            <a:r>
              <a:rPr lang="en-US" dirty="0">
                <a:latin typeface="Comic Sans MS" panose="030F0702030302020204" pitchFamily="66" charset="0"/>
              </a:rPr>
              <a:t>Synthesis</a:t>
            </a:r>
          </a:p>
          <a:p>
            <a:pPr>
              <a:defRPr/>
            </a:pPr>
            <a:r>
              <a:rPr lang="en-US" dirty="0">
                <a:latin typeface="Comic Sans MS" panose="030F0702030302020204" pitchFamily="66" charset="0"/>
              </a:rPr>
              <a:t>Place and route</a:t>
            </a:r>
          </a:p>
          <a:p>
            <a:pPr>
              <a:defRPr/>
            </a:pPr>
            <a:r>
              <a:rPr lang="en-US" dirty="0">
                <a:latin typeface="Comic Sans MS" panose="030F0702030302020204" pitchFamily="66" charset="0"/>
              </a:rPr>
              <a:t>Timing – maximum clock-rate is determined by tools</a:t>
            </a:r>
          </a:p>
          <a:p>
            <a:pPr>
              <a:defRPr/>
            </a:pPr>
            <a:r>
              <a:rPr lang="en-US" dirty="0">
                <a:solidFill>
                  <a:srgbClr val="FF0000"/>
                </a:solidFill>
                <a:latin typeface="Comic Sans MS" panose="030F0702030302020204" pitchFamily="66" charset="0"/>
              </a:rPr>
              <a:t>Resulting .bin </a:t>
            </a:r>
            <a:r>
              <a:rPr lang="en-US" dirty="0">
                <a:latin typeface="Comic Sans MS" panose="030F0702030302020204" pitchFamily="66" charset="0"/>
              </a:rPr>
              <a:t>file to be programmed into the FPGA</a:t>
            </a:r>
          </a:p>
          <a:p>
            <a:pPr marL="0" indent="0">
              <a:buNone/>
              <a:defRPr/>
            </a:pPr>
            <a:endParaRPr lang="en-US" dirty="0"/>
          </a:p>
        </p:txBody>
      </p:sp>
      <p:sp>
        <p:nvSpPr>
          <p:cNvPr id="5" name="Slide Number Placeholder 3">
            <a:extLst>
              <a:ext uri="{FF2B5EF4-FFF2-40B4-BE49-F238E27FC236}">
                <a16:creationId xmlns:a16="http://schemas.microsoft.com/office/drawing/2014/main" id="{287103CB-4302-46A2-A1E5-2F9ED67D41CA}"/>
              </a:ext>
            </a:extLst>
          </p:cNvPr>
          <p:cNvSpPr>
            <a:spLocks noGrp="1"/>
          </p:cNvSpPr>
          <p:nvPr>
            <p:ph type="sldNum" sz="quarter" idx="12"/>
          </p:nvPr>
        </p:nvSpPr>
        <p:spPr>
          <a:xfrm>
            <a:off x="8648178" y="6343824"/>
            <a:ext cx="2743200" cy="365125"/>
          </a:xfrm>
        </p:spPr>
        <p:txBody>
          <a:bodyPr/>
          <a:lstStyle/>
          <a:p>
            <a:r>
              <a:rPr lang="en-US" dirty="0">
                <a:latin typeface="Comic Sans MS" panose="030F0702030302020204" pitchFamily="66" charset="0"/>
              </a:rPr>
              <a:t>95</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a:extLst>
              <a:ext uri="{FF2B5EF4-FFF2-40B4-BE49-F238E27FC236}">
                <a16:creationId xmlns:a16="http://schemas.microsoft.com/office/drawing/2014/main" id="{2B0946F1-BC41-4534-895B-92522E8259FA}"/>
              </a:ext>
            </a:extLst>
          </p:cNvPr>
          <p:cNvSpPr>
            <a:spLocks noGrp="1"/>
          </p:cNvSpPr>
          <p:nvPr>
            <p:ph type="title"/>
          </p:nvPr>
        </p:nvSpPr>
        <p:spPr/>
        <p:txBody>
          <a:bodyPr/>
          <a:lstStyle/>
          <a:p>
            <a:r>
              <a:rPr lang="en-US" altLang="en-US" dirty="0">
                <a:latin typeface="Comic Sans MS" panose="030F0702030302020204" pitchFamily="66" charset="0"/>
              </a:rPr>
              <a:t>Outline</a:t>
            </a:r>
          </a:p>
        </p:txBody>
      </p:sp>
      <p:sp>
        <p:nvSpPr>
          <p:cNvPr id="17411" name="Content Placeholder 2">
            <a:extLst>
              <a:ext uri="{FF2B5EF4-FFF2-40B4-BE49-F238E27FC236}">
                <a16:creationId xmlns:a16="http://schemas.microsoft.com/office/drawing/2014/main" id="{5805B954-81EE-472B-B75D-55A401208E90}"/>
              </a:ext>
            </a:extLst>
          </p:cNvPr>
          <p:cNvSpPr>
            <a:spLocks noGrp="1"/>
          </p:cNvSpPr>
          <p:nvPr>
            <p:ph idx="1"/>
          </p:nvPr>
        </p:nvSpPr>
        <p:spPr/>
        <p:txBody>
          <a:bodyPr/>
          <a:lstStyle/>
          <a:p>
            <a:r>
              <a:rPr lang="en-US" altLang="en-US" dirty="0">
                <a:latin typeface="Comic Sans MS" panose="030F0702030302020204" pitchFamily="66" charset="0"/>
              </a:rPr>
              <a:t>I/O components</a:t>
            </a:r>
          </a:p>
          <a:p>
            <a:r>
              <a:rPr lang="en-US" altLang="en-US" dirty="0">
                <a:latin typeface="Comic Sans MS" panose="030F0702030302020204" pitchFamily="66" charset="0"/>
              </a:rPr>
              <a:t>Modern FPGAs</a:t>
            </a:r>
          </a:p>
        </p:txBody>
      </p:sp>
      <p:sp>
        <p:nvSpPr>
          <p:cNvPr id="5" name="Slide Number Placeholder 3">
            <a:extLst>
              <a:ext uri="{FF2B5EF4-FFF2-40B4-BE49-F238E27FC236}">
                <a16:creationId xmlns:a16="http://schemas.microsoft.com/office/drawing/2014/main" id="{287103CB-4302-46A2-A1E5-2F9ED67D41CA}"/>
              </a:ext>
            </a:extLst>
          </p:cNvPr>
          <p:cNvSpPr>
            <a:spLocks noGrp="1"/>
          </p:cNvSpPr>
          <p:nvPr>
            <p:ph type="sldNum" sz="quarter" idx="12"/>
          </p:nvPr>
        </p:nvSpPr>
        <p:spPr>
          <a:xfrm>
            <a:off x="8648178" y="6343824"/>
            <a:ext cx="2743200" cy="365125"/>
          </a:xfrm>
        </p:spPr>
        <p:txBody>
          <a:bodyPr/>
          <a:lstStyle/>
          <a:p>
            <a:r>
              <a:rPr lang="en-US" dirty="0">
                <a:latin typeface="Comic Sans MS" panose="030F0702030302020204" pitchFamily="66" charset="0"/>
              </a:rPr>
              <a:t>96</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a:extLst>
              <a:ext uri="{FF2B5EF4-FFF2-40B4-BE49-F238E27FC236}">
                <a16:creationId xmlns:a16="http://schemas.microsoft.com/office/drawing/2014/main" id="{0C53C6BF-C51B-4678-B5F0-68FB1CAA3674}"/>
              </a:ext>
            </a:extLst>
          </p:cNvPr>
          <p:cNvSpPr>
            <a:spLocks noGrp="1"/>
          </p:cNvSpPr>
          <p:nvPr>
            <p:ph type="title"/>
          </p:nvPr>
        </p:nvSpPr>
        <p:spPr/>
        <p:txBody>
          <a:bodyPr/>
          <a:lstStyle/>
          <a:p>
            <a:endParaRPr lang="en-US" altLang="en-US"/>
          </a:p>
        </p:txBody>
      </p:sp>
      <p:sp>
        <p:nvSpPr>
          <p:cNvPr id="3" name="Content Placeholder 2">
            <a:extLst>
              <a:ext uri="{FF2B5EF4-FFF2-40B4-BE49-F238E27FC236}">
                <a16:creationId xmlns:a16="http://schemas.microsoft.com/office/drawing/2014/main" id="{E5EB155E-D9C3-421B-9EF5-6B5BFAA7C226}"/>
              </a:ext>
            </a:extLst>
          </p:cNvPr>
          <p:cNvSpPr>
            <a:spLocks noGrp="1"/>
          </p:cNvSpPr>
          <p:nvPr>
            <p:ph idx="1"/>
          </p:nvPr>
        </p:nvSpPr>
        <p:spPr>
          <a:xfrm>
            <a:off x="838200" y="1299152"/>
            <a:ext cx="10515600" cy="4351338"/>
          </a:xfrm>
        </p:spPr>
        <p:txBody>
          <a:bodyPr/>
          <a:lstStyle/>
          <a:p>
            <a:pPr marL="0" indent="0">
              <a:buNone/>
              <a:defRPr/>
            </a:pPr>
            <a:endParaRPr lang="en-US" dirty="0"/>
          </a:p>
          <a:p>
            <a:pPr marL="0" indent="0">
              <a:buNone/>
              <a:defRPr/>
            </a:pPr>
            <a:endParaRPr lang="en-US" dirty="0"/>
          </a:p>
          <a:p>
            <a:pPr marL="0" indent="0">
              <a:buNone/>
              <a:defRPr/>
            </a:pPr>
            <a:endParaRPr lang="en-US" dirty="0"/>
          </a:p>
          <a:p>
            <a:pPr marL="0" indent="0" algn="ctr">
              <a:buNone/>
              <a:defRPr/>
            </a:pPr>
            <a:r>
              <a:rPr lang="en-US" sz="4000" b="1" dirty="0">
                <a:solidFill>
                  <a:srgbClr val="008000"/>
                </a:solidFill>
                <a:effectLst>
                  <a:outerShdw blurRad="38100" dist="38100" dir="2700000" algn="tl">
                    <a:srgbClr val="000000">
                      <a:alpha val="43137"/>
                    </a:srgbClr>
                  </a:outerShdw>
                </a:effectLst>
                <a:latin typeface="Comic Sans MS" panose="030F0702030302020204" pitchFamily="66" charset="0"/>
              </a:rPr>
              <a:t>Programmable I/O</a:t>
            </a:r>
            <a:endParaRPr lang="en-US" sz="4000" dirty="0">
              <a:solidFill>
                <a:srgbClr val="008000"/>
              </a:solidFill>
              <a:effectLst>
                <a:outerShdw blurRad="38100" dist="38100" dir="2700000" algn="tl">
                  <a:srgbClr val="000000">
                    <a:alpha val="43137"/>
                  </a:srgbClr>
                </a:outerShdw>
              </a:effectLst>
              <a:latin typeface="Comic Sans MS" panose="030F0702030302020204" pitchFamily="66" charset="0"/>
            </a:endParaRPr>
          </a:p>
        </p:txBody>
      </p:sp>
      <p:sp>
        <p:nvSpPr>
          <p:cNvPr id="2" name="Slide Number Placeholder 1"/>
          <p:cNvSpPr>
            <a:spLocks noGrp="1"/>
          </p:cNvSpPr>
          <p:nvPr>
            <p:ph type="sldNum" sz="quarter" idx="12"/>
          </p:nvPr>
        </p:nvSpPr>
        <p:spPr/>
        <p:txBody>
          <a:bodyPr/>
          <a:lstStyle/>
          <a:p>
            <a:fld id="{5A81485A-01B8-4054-A537-7FB3100B64ED}" type="slidenum">
              <a:rPr lang="en-US" smtClean="0"/>
              <a:t>96</a:t>
            </a:fld>
            <a:endParaRPr lang="en-US"/>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5" name="Content Placeholder 2">
            <a:extLst>
              <a:ext uri="{FF2B5EF4-FFF2-40B4-BE49-F238E27FC236}">
                <a16:creationId xmlns:a16="http://schemas.microsoft.com/office/drawing/2014/main" id="{35EF7845-C406-4EBB-A6BB-E895C4593874}"/>
              </a:ext>
            </a:extLst>
          </p:cNvPr>
          <p:cNvSpPr>
            <a:spLocks noGrp="1"/>
          </p:cNvSpPr>
          <p:nvPr>
            <p:ph idx="1"/>
          </p:nvPr>
        </p:nvSpPr>
        <p:spPr>
          <a:xfrm>
            <a:off x="369455" y="892752"/>
            <a:ext cx="10984345" cy="4351338"/>
          </a:xfrm>
        </p:spPr>
        <p:txBody>
          <a:bodyPr/>
          <a:lstStyle/>
          <a:p>
            <a:r>
              <a:rPr lang="en-US" altLang="en-US" dirty="0">
                <a:latin typeface="Comic Sans MS" panose="030F0702030302020204" pitchFamily="66" charset="0"/>
              </a:rPr>
              <a:t>I/O components allow for the communication of a design inside the FPGA with </a:t>
            </a:r>
            <a:r>
              <a:rPr lang="en-US" altLang="en-US" dirty="0">
                <a:solidFill>
                  <a:srgbClr val="FF0000"/>
                </a:solidFill>
                <a:latin typeface="Comic Sans MS" panose="030F0702030302020204" pitchFamily="66" charset="0"/>
              </a:rPr>
              <a:t>off-chip modules</a:t>
            </a:r>
          </a:p>
          <a:p>
            <a:r>
              <a:rPr lang="en-US" altLang="en-US" dirty="0">
                <a:latin typeface="Comic Sans MS" panose="030F0702030302020204" pitchFamily="66" charset="0"/>
              </a:rPr>
              <a:t>FPGA I/</a:t>
            </a:r>
            <a:r>
              <a:rPr lang="en-US" altLang="en-US" dirty="0" err="1">
                <a:latin typeface="Comic Sans MS" panose="030F0702030302020204" pitchFamily="66" charset="0"/>
              </a:rPr>
              <a:t>Os</a:t>
            </a:r>
            <a:r>
              <a:rPr lang="en-US" altLang="en-US" dirty="0">
                <a:latin typeface="Comic Sans MS" panose="030F0702030302020204" pitchFamily="66" charset="0"/>
              </a:rPr>
              <a:t> are </a:t>
            </a:r>
            <a:r>
              <a:rPr lang="en-US" altLang="en-US" dirty="0">
                <a:solidFill>
                  <a:srgbClr val="0000FF"/>
                </a:solidFill>
                <a:latin typeface="Comic Sans MS" panose="030F0702030302020204" pitchFamily="66" charset="0"/>
              </a:rPr>
              <a:t>programmable</a:t>
            </a:r>
          </a:p>
          <a:p>
            <a:pPr lvl="1">
              <a:buFont typeface="Wingdings" panose="05000000000000000000" pitchFamily="2" charset="2"/>
              <a:buChar char="Ø"/>
            </a:pPr>
            <a:r>
              <a:rPr lang="en-US" altLang="en-US" dirty="0">
                <a:latin typeface="Comic Sans MS" panose="030F0702030302020204" pitchFamily="66" charset="0"/>
              </a:rPr>
              <a:t>To configure a single interface pin as </a:t>
            </a:r>
            <a:r>
              <a:rPr lang="en-US" altLang="en-US" dirty="0">
                <a:solidFill>
                  <a:srgbClr val="FF0000"/>
                </a:solidFill>
                <a:latin typeface="Comic Sans MS" panose="030F0702030302020204" pitchFamily="66" charset="0"/>
              </a:rPr>
              <a:t>input</a:t>
            </a:r>
            <a:r>
              <a:rPr lang="en-US" altLang="en-US" dirty="0">
                <a:latin typeface="Comic Sans MS" panose="030F0702030302020204" pitchFamily="66" charset="0"/>
              </a:rPr>
              <a:t>, </a:t>
            </a:r>
            <a:r>
              <a:rPr lang="en-US" altLang="en-US" dirty="0">
                <a:solidFill>
                  <a:srgbClr val="FF0000"/>
                </a:solidFill>
                <a:latin typeface="Comic Sans MS" panose="030F0702030302020204" pitchFamily="66" charset="0"/>
              </a:rPr>
              <a:t>output</a:t>
            </a:r>
            <a:r>
              <a:rPr lang="en-US" altLang="en-US" dirty="0">
                <a:latin typeface="Comic Sans MS" panose="030F0702030302020204" pitchFamily="66" charset="0"/>
              </a:rPr>
              <a:t> or </a:t>
            </a:r>
            <a:r>
              <a:rPr lang="en-US" altLang="en-US" dirty="0">
                <a:solidFill>
                  <a:srgbClr val="FF0000"/>
                </a:solidFill>
                <a:latin typeface="Comic Sans MS" panose="030F0702030302020204" pitchFamily="66" charset="0"/>
              </a:rPr>
              <a:t>bidirectional</a:t>
            </a:r>
            <a:r>
              <a:rPr lang="en-US" altLang="en-US" dirty="0">
                <a:latin typeface="Comic Sans MS" panose="030F0702030302020204" pitchFamily="66" charset="0"/>
              </a:rPr>
              <a:t>.</a:t>
            </a:r>
          </a:p>
          <a:p>
            <a:r>
              <a:rPr lang="en-US" altLang="en-US" dirty="0">
                <a:latin typeface="Comic Sans MS" panose="030F0702030302020204" pitchFamily="66" charset="0"/>
              </a:rPr>
              <a:t>See next slide to see the general structure of an I/O component:</a:t>
            </a:r>
          </a:p>
        </p:txBody>
      </p:sp>
      <p:sp>
        <p:nvSpPr>
          <p:cNvPr id="2" name="Slide Number Placeholder 1"/>
          <p:cNvSpPr>
            <a:spLocks noGrp="1"/>
          </p:cNvSpPr>
          <p:nvPr>
            <p:ph type="sldNum" sz="quarter" idx="12"/>
          </p:nvPr>
        </p:nvSpPr>
        <p:spPr/>
        <p:txBody>
          <a:bodyPr/>
          <a:lstStyle/>
          <a:p>
            <a:fld id="{5A81485A-01B8-4054-A537-7FB3100B64ED}" type="slidenum">
              <a:rPr lang="en-US" smtClean="0"/>
              <a:t>97</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8915">
                                            <p:txEl>
                                              <p:pRg st="0" end="0"/>
                                            </p:txEl>
                                          </p:spTgt>
                                        </p:tgtEl>
                                        <p:attrNameLst>
                                          <p:attrName>style.visibility</p:attrName>
                                        </p:attrNameLst>
                                      </p:cBhvr>
                                      <p:to>
                                        <p:strVal val="visible"/>
                                      </p:to>
                                    </p:set>
                                    <p:anim calcmode="lin" valueType="num">
                                      <p:cBhvr additive="base">
                                        <p:cTn id="7" dur="500" fill="hold"/>
                                        <p:tgtEl>
                                          <p:spTgt spid="38915">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8915">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8915">
                                            <p:txEl>
                                              <p:pRg st="1" end="1"/>
                                            </p:txEl>
                                          </p:spTgt>
                                        </p:tgtEl>
                                        <p:attrNameLst>
                                          <p:attrName>style.visibility</p:attrName>
                                        </p:attrNameLst>
                                      </p:cBhvr>
                                      <p:to>
                                        <p:strVal val="visible"/>
                                      </p:to>
                                    </p:set>
                                    <p:anim calcmode="lin" valueType="num">
                                      <p:cBhvr additive="base">
                                        <p:cTn id="13" dur="500" fill="hold"/>
                                        <p:tgtEl>
                                          <p:spTgt spid="3891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8915">
                                            <p:txEl>
                                              <p:pRg st="1" end="1"/>
                                            </p:txEl>
                                          </p:spTgt>
                                        </p:tgtEl>
                                        <p:attrNameLst>
                                          <p:attrName>ppt_y</p:attrName>
                                        </p:attrNameLst>
                                      </p:cBhvr>
                                      <p:tavLst>
                                        <p:tav tm="0">
                                          <p:val>
                                            <p:strVal val="1+#ppt_h/2"/>
                                          </p:val>
                                        </p:tav>
                                        <p:tav tm="100000">
                                          <p:val>
                                            <p:strVal val="#ppt_y"/>
                                          </p:val>
                                        </p:tav>
                                      </p:tavLst>
                                    </p:anim>
                                  </p:childTnLst>
                                </p:cTn>
                              </p:par>
                              <p:par>
                                <p:cTn id="15" presetID="2" presetClass="entr" presetSubtype="4" fill="hold" nodeType="withEffect">
                                  <p:stCondLst>
                                    <p:cond delay="0"/>
                                  </p:stCondLst>
                                  <p:childTnLst>
                                    <p:set>
                                      <p:cBhvr>
                                        <p:cTn id="16" dur="1" fill="hold">
                                          <p:stCondLst>
                                            <p:cond delay="0"/>
                                          </p:stCondLst>
                                        </p:cTn>
                                        <p:tgtEl>
                                          <p:spTgt spid="38915">
                                            <p:txEl>
                                              <p:pRg st="2" end="2"/>
                                            </p:txEl>
                                          </p:spTgt>
                                        </p:tgtEl>
                                        <p:attrNameLst>
                                          <p:attrName>style.visibility</p:attrName>
                                        </p:attrNameLst>
                                      </p:cBhvr>
                                      <p:to>
                                        <p:strVal val="visible"/>
                                      </p:to>
                                    </p:set>
                                    <p:anim calcmode="lin" valueType="num">
                                      <p:cBhvr additive="base">
                                        <p:cTn id="17" dur="500" fill="hold"/>
                                        <p:tgtEl>
                                          <p:spTgt spid="38915">
                                            <p:txEl>
                                              <p:pRg st="2" end="2"/>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891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8915">
                                            <p:txEl>
                                              <p:pRg st="3" end="3"/>
                                            </p:txEl>
                                          </p:spTgt>
                                        </p:tgtEl>
                                        <p:attrNameLst>
                                          <p:attrName>style.visibility</p:attrName>
                                        </p:attrNameLst>
                                      </p:cBhvr>
                                      <p:to>
                                        <p:strVal val="visible"/>
                                      </p:to>
                                    </p:set>
                                    <p:anim calcmode="lin" valueType="num">
                                      <p:cBhvr additive="base">
                                        <p:cTn id="23" dur="500" fill="hold"/>
                                        <p:tgtEl>
                                          <p:spTgt spid="38915">
                                            <p:txEl>
                                              <p:pRg st="3" end="3"/>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8915">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a:extLst>
              <a:ext uri="{FF2B5EF4-FFF2-40B4-BE49-F238E27FC236}">
                <a16:creationId xmlns:a16="http://schemas.microsoft.com/office/drawing/2014/main" id="{C8212D67-D10D-4B61-AAC8-412C851E8FDA}"/>
              </a:ext>
            </a:extLst>
          </p:cNvPr>
          <p:cNvSpPr>
            <a:spLocks noGrp="1"/>
          </p:cNvSpPr>
          <p:nvPr>
            <p:ph type="title"/>
          </p:nvPr>
        </p:nvSpPr>
        <p:spPr>
          <a:xfrm>
            <a:off x="2420649" y="288434"/>
            <a:ext cx="8259762" cy="584200"/>
          </a:xfrm>
        </p:spPr>
        <p:txBody>
          <a:bodyPr/>
          <a:lstStyle/>
          <a:p>
            <a:r>
              <a:rPr lang="en-US" altLang="en-US" sz="3200" dirty="0">
                <a:latin typeface="Comic Sans MS" panose="030F0702030302020204" pitchFamily="66" charset="0"/>
              </a:rPr>
              <a:t>General structure of an I/O component</a:t>
            </a:r>
          </a:p>
        </p:txBody>
      </p:sp>
      <p:grpSp>
        <p:nvGrpSpPr>
          <p:cNvPr id="20484" name="Group 4">
            <a:extLst>
              <a:ext uri="{FF2B5EF4-FFF2-40B4-BE49-F238E27FC236}">
                <a16:creationId xmlns:a16="http://schemas.microsoft.com/office/drawing/2014/main" id="{C6476CE4-2350-4EA2-8026-3F94BD981771}"/>
              </a:ext>
            </a:extLst>
          </p:cNvPr>
          <p:cNvGrpSpPr>
            <a:grpSpLocks noChangeAspect="1"/>
          </p:cNvGrpSpPr>
          <p:nvPr/>
        </p:nvGrpSpPr>
        <p:grpSpPr bwMode="auto">
          <a:xfrm>
            <a:off x="2654301" y="1182689"/>
            <a:ext cx="6678613" cy="4478337"/>
            <a:chOff x="712" y="745"/>
            <a:chExt cx="4207" cy="2821"/>
          </a:xfrm>
        </p:grpSpPr>
        <p:sp>
          <p:nvSpPr>
            <p:cNvPr id="20487" name="AutoShape 3">
              <a:extLst>
                <a:ext uri="{FF2B5EF4-FFF2-40B4-BE49-F238E27FC236}">
                  <a16:creationId xmlns:a16="http://schemas.microsoft.com/office/drawing/2014/main" id="{C37E883A-92E6-406A-904F-DD69B275C9B7}"/>
                </a:ext>
              </a:extLst>
            </p:cNvPr>
            <p:cNvSpPr>
              <a:spLocks noChangeAspect="1" noChangeArrowheads="1" noTextEdit="1"/>
            </p:cNvSpPr>
            <p:nvPr/>
          </p:nvSpPr>
          <p:spPr bwMode="auto">
            <a:xfrm>
              <a:off x="712" y="745"/>
              <a:ext cx="4207" cy="2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p>
          </p:txBody>
        </p:sp>
        <p:pic>
          <p:nvPicPr>
            <p:cNvPr id="20488" name="Picture 5">
              <a:extLst>
                <a:ext uri="{FF2B5EF4-FFF2-40B4-BE49-F238E27FC236}">
                  <a16:creationId xmlns:a16="http://schemas.microsoft.com/office/drawing/2014/main" id="{DD08AC8D-E785-4863-88E8-E7BF0423E4D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 y="745"/>
              <a:ext cx="4214" cy="28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20485" name="TextBox 7">
            <a:extLst>
              <a:ext uri="{FF2B5EF4-FFF2-40B4-BE49-F238E27FC236}">
                <a16:creationId xmlns:a16="http://schemas.microsoft.com/office/drawing/2014/main" id="{5C57BDD8-0092-4DCE-92F7-AA51A79E7120}"/>
              </a:ext>
            </a:extLst>
          </p:cNvPr>
          <p:cNvSpPr txBox="1">
            <a:spLocks noChangeArrowheads="1"/>
          </p:cNvSpPr>
          <p:nvPr/>
        </p:nvSpPr>
        <p:spPr bwMode="auto">
          <a:xfrm>
            <a:off x="5735638" y="5487988"/>
            <a:ext cx="394210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latin typeface="Comic Sans MS" panose="030F0702030302020204" pitchFamily="66" charset="0"/>
              </a:rPr>
              <a:t>Clock1 is used for </a:t>
            </a:r>
            <a:r>
              <a:rPr lang="en-US" altLang="en-US" sz="1800" dirty="0">
                <a:solidFill>
                  <a:srgbClr val="0000FF"/>
                </a:solidFill>
                <a:latin typeface="Comic Sans MS" panose="030F0702030302020204" pitchFamily="66" charset="0"/>
              </a:rPr>
              <a:t>rising edge clock</a:t>
            </a:r>
          </a:p>
        </p:txBody>
      </p:sp>
      <p:sp>
        <p:nvSpPr>
          <p:cNvPr id="20486" name="TextBox 9">
            <a:extLst>
              <a:ext uri="{FF2B5EF4-FFF2-40B4-BE49-F238E27FC236}">
                <a16:creationId xmlns:a16="http://schemas.microsoft.com/office/drawing/2014/main" id="{1B3660C3-CD75-4980-98CF-D7F1E5DA85D7}"/>
              </a:ext>
            </a:extLst>
          </p:cNvPr>
          <p:cNvSpPr txBox="1">
            <a:spLocks noChangeArrowheads="1"/>
          </p:cNvSpPr>
          <p:nvPr/>
        </p:nvSpPr>
        <p:spPr bwMode="auto">
          <a:xfrm>
            <a:off x="5686425" y="5986462"/>
            <a:ext cx="4052713"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ct val="20000"/>
              </a:spcBef>
              <a:buClr>
                <a:schemeClr val="folHlink"/>
              </a:buClr>
              <a:buSzPct val="60000"/>
              <a:buFont typeface="Wingdings" panose="05000000000000000000" pitchFamily="2" charset="2"/>
              <a:buChar char="n"/>
              <a:defRPr sz="3200">
                <a:solidFill>
                  <a:schemeClr val="tx1"/>
                </a:solidFill>
                <a:latin typeface="Arial" panose="020B0604020202020204" pitchFamily="34" charset="0"/>
              </a:defRPr>
            </a:lvl1pPr>
            <a:lvl2pPr marL="742950" indent="-285750">
              <a:spcBef>
                <a:spcPct val="20000"/>
              </a:spcBef>
              <a:buClr>
                <a:schemeClr val="hlink"/>
              </a:buClr>
              <a:buSzPct val="55000"/>
              <a:buFont typeface="Wingdings" panose="05000000000000000000" pitchFamily="2" charset="2"/>
              <a:buChar char="n"/>
              <a:defRPr sz="2800">
                <a:solidFill>
                  <a:schemeClr val="tx1"/>
                </a:solidFill>
                <a:latin typeface="Arial" panose="020B0604020202020204" pitchFamily="34" charset="0"/>
              </a:defRPr>
            </a:lvl2pPr>
            <a:lvl3pPr marL="1143000" indent="-228600">
              <a:spcBef>
                <a:spcPct val="20000"/>
              </a:spcBef>
              <a:buClr>
                <a:schemeClr val="folHlink"/>
              </a:buClr>
              <a:buSzPct val="50000"/>
              <a:buFont typeface="Wingdings" panose="05000000000000000000" pitchFamily="2" charset="2"/>
              <a:buChar char="n"/>
              <a:defRPr sz="2400">
                <a:solidFill>
                  <a:schemeClr val="tx1"/>
                </a:solidFill>
                <a:latin typeface="Arial" panose="020B0604020202020204" pitchFamily="34" charset="0"/>
              </a:defRPr>
            </a:lvl3pPr>
            <a:lvl4pPr marL="1600200" indent="-228600">
              <a:spcBef>
                <a:spcPct val="20000"/>
              </a:spcBef>
              <a:buClr>
                <a:schemeClr val="accent2"/>
              </a:buClr>
              <a:buSzPct val="55000"/>
              <a:buFont typeface="Wingdings" panose="05000000000000000000" pitchFamily="2" charset="2"/>
              <a:buChar char="n"/>
              <a:defRPr sz="2000">
                <a:solidFill>
                  <a:schemeClr val="tx1"/>
                </a:solidFill>
                <a:latin typeface="Arial" panose="020B0604020202020204" pitchFamily="34" charset="0"/>
              </a:defRPr>
            </a:lvl4pPr>
            <a:lvl5pPr marL="2057400" indent="-228600">
              <a:spcBef>
                <a:spcPct val="20000"/>
              </a:spcBef>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5pPr>
            <a:lvl6pPr marL="25146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6pPr>
            <a:lvl7pPr marL="29718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7pPr>
            <a:lvl8pPr marL="34290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8pPr>
            <a:lvl9pPr marL="3886200" indent="-228600" eaLnBrk="0" fontAlgn="base" hangingPunct="0">
              <a:spcBef>
                <a:spcPct val="20000"/>
              </a:spcBef>
              <a:spcAft>
                <a:spcPct val="0"/>
              </a:spcAft>
              <a:buClr>
                <a:schemeClr val="accent1"/>
              </a:buClr>
              <a:buSzPct val="50000"/>
              <a:buFont typeface="Wingdings" panose="05000000000000000000" pitchFamily="2" charset="2"/>
              <a:buChar char="n"/>
              <a:defRPr sz="2000">
                <a:solidFill>
                  <a:schemeClr val="tx1"/>
                </a:solidFill>
                <a:latin typeface="Arial" panose="020B0604020202020204" pitchFamily="34" charset="0"/>
              </a:defRPr>
            </a:lvl9pPr>
          </a:lstStyle>
          <a:p>
            <a:pPr>
              <a:spcBef>
                <a:spcPct val="0"/>
              </a:spcBef>
              <a:buClrTx/>
              <a:buSzTx/>
              <a:buFontTx/>
              <a:buNone/>
            </a:pPr>
            <a:r>
              <a:rPr lang="en-US" altLang="en-US" sz="1800" dirty="0">
                <a:latin typeface="Comic Sans MS" panose="030F0702030302020204" pitchFamily="66" charset="0"/>
              </a:rPr>
              <a:t>Clock2 is used for </a:t>
            </a:r>
            <a:r>
              <a:rPr lang="en-US" altLang="en-US" sz="1800" dirty="0">
                <a:solidFill>
                  <a:srgbClr val="FF0000"/>
                </a:solidFill>
                <a:latin typeface="Comic Sans MS" panose="030F0702030302020204" pitchFamily="66" charset="0"/>
              </a:rPr>
              <a:t>falling edge clock</a:t>
            </a:r>
          </a:p>
        </p:txBody>
      </p:sp>
      <p:sp>
        <p:nvSpPr>
          <p:cNvPr id="2" name="Slide Number Placeholder 1"/>
          <p:cNvSpPr>
            <a:spLocks noGrp="1"/>
          </p:cNvSpPr>
          <p:nvPr>
            <p:ph type="sldNum" sz="quarter" idx="12"/>
          </p:nvPr>
        </p:nvSpPr>
        <p:spPr/>
        <p:txBody>
          <a:bodyPr/>
          <a:lstStyle/>
          <a:p>
            <a:fld id="{5A81485A-01B8-4054-A537-7FB3100B64ED}" type="slidenum">
              <a:rPr lang="en-US" smtClean="0"/>
              <a:t>98</a:t>
            </a:fld>
            <a:endParaRPr lang="en-US"/>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Title 1">
            <a:extLst>
              <a:ext uri="{FF2B5EF4-FFF2-40B4-BE49-F238E27FC236}">
                <a16:creationId xmlns:a16="http://schemas.microsoft.com/office/drawing/2014/main" id="{0095EED0-C0A8-46FE-84E7-711CED6C6152}"/>
              </a:ext>
            </a:extLst>
          </p:cNvPr>
          <p:cNvSpPr>
            <a:spLocks noGrp="1"/>
          </p:cNvSpPr>
          <p:nvPr>
            <p:ph type="title"/>
          </p:nvPr>
        </p:nvSpPr>
        <p:spPr>
          <a:xfrm>
            <a:off x="671945" y="0"/>
            <a:ext cx="10515600" cy="1325563"/>
          </a:xfrm>
        </p:spPr>
        <p:txBody>
          <a:bodyPr>
            <a:normAutofit/>
          </a:bodyPr>
          <a:lstStyle/>
          <a:p>
            <a:pPr algn="ctr"/>
            <a:r>
              <a:rPr lang="en-US" altLang="en-US" sz="4000" dirty="0">
                <a:latin typeface="Comic Sans MS" panose="030F0702030302020204" pitchFamily="66" charset="0"/>
              </a:rPr>
              <a:t>I/O Structure </a:t>
            </a:r>
          </a:p>
        </p:txBody>
      </p:sp>
      <p:sp>
        <p:nvSpPr>
          <p:cNvPr id="3" name="Content Placeholder 2">
            <a:extLst>
              <a:ext uri="{FF2B5EF4-FFF2-40B4-BE49-F238E27FC236}">
                <a16:creationId xmlns:a16="http://schemas.microsoft.com/office/drawing/2014/main" id="{1D009847-D8AC-4B2F-B3E6-C6CD4BA7AB23}"/>
              </a:ext>
            </a:extLst>
          </p:cNvPr>
          <p:cNvSpPr>
            <a:spLocks noGrp="1"/>
          </p:cNvSpPr>
          <p:nvPr>
            <p:ph idx="1"/>
          </p:nvPr>
        </p:nvSpPr>
        <p:spPr>
          <a:xfrm>
            <a:off x="0" y="1428462"/>
            <a:ext cx="12192000" cy="4351338"/>
          </a:xfrm>
        </p:spPr>
        <p:txBody>
          <a:bodyPr/>
          <a:lstStyle/>
          <a:p>
            <a:pPr>
              <a:defRPr/>
            </a:pPr>
            <a:r>
              <a:rPr lang="en-US" dirty="0">
                <a:latin typeface="Comic Sans MS" panose="030F0702030302020204" pitchFamily="66" charset="0"/>
              </a:rPr>
              <a:t>Single Data Rate (SDR)</a:t>
            </a:r>
          </a:p>
          <a:p>
            <a:pPr lvl="1">
              <a:buFont typeface="Wingdings" panose="05000000000000000000" pitchFamily="2" charset="2"/>
              <a:buChar char="Ø"/>
              <a:defRPr/>
            </a:pPr>
            <a:r>
              <a:rPr lang="en-US" dirty="0">
                <a:latin typeface="Comic Sans MS" panose="030F0702030302020204" pitchFamily="66" charset="0"/>
              </a:rPr>
              <a:t>Data are copied into the I/O registers on the </a:t>
            </a:r>
            <a:r>
              <a:rPr lang="en-US" dirty="0">
                <a:solidFill>
                  <a:srgbClr val="FF0000"/>
                </a:solidFill>
                <a:latin typeface="Comic Sans MS" panose="030F0702030302020204" pitchFamily="66" charset="0"/>
              </a:rPr>
              <a:t>rising clock edge only</a:t>
            </a:r>
          </a:p>
          <a:p>
            <a:pPr marL="457200" lvl="1" indent="0">
              <a:buNone/>
              <a:defRPr/>
            </a:pPr>
            <a:endParaRPr lang="en-US" dirty="0">
              <a:latin typeface="Comic Sans MS" panose="030F0702030302020204" pitchFamily="66" charset="0"/>
            </a:endParaRPr>
          </a:p>
          <a:p>
            <a:pPr>
              <a:defRPr/>
            </a:pPr>
            <a:r>
              <a:rPr lang="en-US" dirty="0">
                <a:latin typeface="Comic Sans MS" panose="030F0702030302020204" pitchFamily="66" charset="0"/>
              </a:rPr>
              <a:t>Double Data Rate (DDR)</a:t>
            </a:r>
          </a:p>
          <a:p>
            <a:pPr lvl="1">
              <a:buFont typeface="Wingdings" panose="05000000000000000000" pitchFamily="2" charset="2"/>
              <a:buChar char="Ø"/>
              <a:defRPr/>
            </a:pPr>
            <a:r>
              <a:rPr lang="en-US" dirty="0">
                <a:latin typeface="Comic Sans MS" panose="030F0702030302020204" pitchFamily="66" charset="0"/>
              </a:rPr>
              <a:t>Exploits the </a:t>
            </a:r>
            <a:r>
              <a:rPr lang="en-US" dirty="0">
                <a:solidFill>
                  <a:srgbClr val="FF0000"/>
                </a:solidFill>
                <a:latin typeface="Comic Sans MS" panose="030F0702030302020204" pitchFamily="66" charset="0"/>
              </a:rPr>
              <a:t>falling clock edge </a:t>
            </a:r>
            <a:r>
              <a:rPr lang="en-US" dirty="0">
                <a:latin typeface="Comic Sans MS" panose="030F0702030302020204" pitchFamily="66" charset="0"/>
              </a:rPr>
              <a:t>and </a:t>
            </a:r>
            <a:r>
              <a:rPr lang="en-US" dirty="0">
                <a:solidFill>
                  <a:srgbClr val="FF0000"/>
                </a:solidFill>
                <a:latin typeface="Comic Sans MS" panose="030F0702030302020204" pitchFamily="66" charset="0"/>
              </a:rPr>
              <a:t>the rising clock edge</a:t>
            </a:r>
            <a:r>
              <a:rPr lang="en-US" dirty="0">
                <a:latin typeface="Comic Sans MS" panose="030F0702030302020204" pitchFamily="66" charset="0"/>
              </a:rPr>
              <a:t> to copy data into the I/O registers</a:t>
            </a:r>
          </a:p>
          <a:p>
            <a:pPr lvl="1">
              <a:buFont typeface="Wingdings" panose="05000000000000000000" pitchFamily="2" charset="2"/>
              <a:buChar char="Ø"/>
              <a:defRPr/>
            </a:pPr>
            <a:r>
              <a:rPr lang="en-US" dirty="0">
                <a:latin typeface="Comic Sans MS" panose="030F0702030302020204" pitchFamily="66" charset="0"/>
              </a:rPr>
              <a:t>The double data rate is directly accomplished by the </a:t>
            </a:r>
            <a:r>
              <a:rPr lang="en-US" u="sng" dirty="0">
                <a:latin typeface="Comic Sans MS" panose="030F0702030302020204" pitchFamily="66" charset="0"/>
              </a:rPr>
              <a:t>two registers </a:t>
            </a:r>
            <a:r>
              <a:rPr lang="en-US" dirty="0">
                <a:latin typeface="Comic Sans MS" panose="030F0702030302020204" pitchFamily="66" charset="0"/>
              </a:rPr>
              <a:t>on each path</a:t>
            </a:r>
          </a:p>
        </p:txBody>
      </p:sp>
      <p:sp>
        <p:nvSpPr>
          <p:cNvPr id="2" name="Slide Number Placeholder 1"/>
          <p:cNvSpPr>
            <a:spLocks noGrp="1"/>
          </p:cNvSpPr>
          <p:nvPr>
            <p:ph type="sldNum" sz="quarter" idx="12"/>
          </p:nvPr>
        </p:nvSpPr>
        <p:spPr/>
        <p:txBody>
          <a:bodyPr/>
          <a:lstStyle/>
          <a:p>
            <a:fld id="{5A81485A-01B8-4054-A537-7FB3100B64ED}" type="slidenum">
              <a:rPr lang="en-US" smtClean="0"/>
              <a:t>99</a:t>
            </a:fld>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 calcmode="lin" valueType="num">
                                      <p:cBhvr additive="base">
                                        <p:cTn id="7" dur="500" fill="hold"/>
                                        <p:tgtEl>
                                          <p:spTgt spid="3">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3">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anim calcmode="lin" valueType="num">
                                      <p:cBhvr additive="base">
                                        <p:cTn id="11" dur="500" fill="hold"/>
                                        <p:tgtEl>
                                          <p:spTgt spid="3">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3">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2" presetClass="entr" presetSubtype="4" fill="hold" nodeType="clickEffect">
                                  <p:stCondLst>
                                    <p:cond delay="0"/>
                                  </p:stCondLst>
                                  <p:childTnLst>
                                    <p:set>
                                      <p:cBhvr>
                                        <p:cTn id="16" dur="1" fill="hold">
                                          <p:stCondLst>
                                            <p:cond delay="0"/>
                                          </p:stCondLst>
                                        </p:cTn>
                                        <p:tgtEl>
                                          <p:spTgt spid="3">
                                            <p:txEl>
                                              <p:pRg st="3" end="3"/>
                                            </p:txEl>
                                          </p:spTgt>
                                        </p:tgtEl>
                                        <p:attrNameLst>
                                          <p:attrName>style.visibility</p:attrName>
                                        </p:attrNameLst>
                                      </p:cBhvr>
                                      <p:to>
                                        <p:strVal val="visible"/>
                                      </p:to>
                                    </p:set>
                                    <p:anim calcmode="lin" valueType="num">
                                      <p:cBhvr additive="base">
                                        <p:cTn id="17" dur="500" fill="hold"/>
                                        <p:tgtEl>
                                          <p:spTgt spid="3">
                                            <p:txEl>
                                              <p:pRg st="3" end="3"/>
                                            </p:txEl>
                                          </p:spTgt>
                                        </p:tgtEl>
                                        <p:attrNameLst>
                                          <p:attrName>ppt_x</p:attrName>
                                        </p:attrNameLst>
                                      </p:cBhvr>
                                      <p:tavLst>
                                        <p:tav tm="0">
                                          <p:val>
                                            <p:strVal val="#ppt_x"/>
                                          </p:val>
                                        </p:tav>
                                        <p:tav tm="100000">
                                          <p:val>
                                            <p:strVal val="#ppt_x"/>
                                          </p:val>
                                        </p:tav>
                                      </p:tavLst>
                                    </p:anim>
                                    <p:anim calcmode="lin" valueType="num">
                                      <p:cBhvr additive="base">
                                        <p:cTn id="18" dur="500" fill="hold"/>
                                        <p:tgtEl>
                                          <p:spTgt spid="3">
                                            <p:txEl>
                                              <p:pRg st="3" end="3"/>
                                            </p:txEl>
                                          </p:spTgt>
                                        </p:tgtEl>
                                        <p:attrNameLst>
                                          <p:attrName>ppt_y</p:attrName>
                                        </p:attrNameLst>
                                      </p:cBhvr>
                                      <p:tavLst>
                                        <p:tav tm="0">
                                          <p:val>
                                            <p:strVal val="1+#ppt_h/2"/>
                                          </p:val>
                                        </p:tav>
                                        <p:tav tm="100000">
                                          <p:val>
                                            <p:strVal val="#ppt_y"/>
                                          </p:val>
                                        </p:tav>
                                      </p:tavLst>
                                    </p:anim>
                                  </p:childTnLst>
                                </p:cTn>
                              </p:par>
                              <p:par>
                                <p:cTn id="19" presetID="2" presetClass="entr" presetSubtype="4" fill="hold" nodeType="withEffect">
                                  <p:stCondLst>
                                    <p:cond delay="0"/>
                                  </p:stCondLst>
                                  <p:childTnLst>
                                    <p:set>
                                      <p:cBhvr>
                                        <p:cTn id="20" dur="1" fill="hold">
                                          <p:stCondLst>
                                            <p:cond delay="0"/>
                                          </p:stCondLst>
                                        </p:cTn>
                                        <p:tgtEl>
                                          <p:spTgt spid="3">
                                            <p:txEl>
                                              <p:pRg st="4" end="4"/>
                                            </p:txEl>
                                          </p:spTgt>
                                        </p:tgtEl>
                                        <p:attrNameLst>
                                          <p:attrName>style.visibility</p:attrName>
                                        </p:attrNameLst>
                                      </p:cBhvr>
                                      <p:to>
                                        <p:strVal val="visible"/>
                                      </p:to>
                                    </p:set>
                                    <p:anim calcmode="lin" valueType="num">
                                      <p:cBhvr additive="base">
                                        <p:cTn id="21" dur="500" fill="hold"/>
                                        <p:tgtEl>
                                          <p:spTgt spid="3">
                                            <p:txEl>
                                              <p:pRg st="4" end="4"/>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3">
                                            <p:txEl>
                                              <p:pRg st="4" end="4"/>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3">
                                            <p:txEl>
                                              <p:pRg st="5" end="5"/>
                                            </p:txEl>
                                          </p:spTgt>
                                        </p:tgtEl>
                                        <p:attrNameLst>
                                          <p:attrName>style.visibility</p:attrName>
                                        </p:attrNameLst>
                                      </p:cBhvr>
                                      <p:to>
                                        <p:strVal val="visible"/>
                                      </p:to>
                                    </p:set>
                                    <p:anim calcmode="lin" valueType="num">
                                      <p:cBhvr additive="base">
                                        <p:cTn id="25" dur="500" fill="hold"/>
                                        <p:tgtEl>
                                          <p:spTgt spid="3">
                                            <p:txEl>
                                              <p:pRg st="5" end="5"/>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3">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15814</TotalTime>
  <Words>5172</Words>
  <Application>Microsoft Office PowerPoint</Application>
  <PresentationFormat>Widescreen</PresentationFormat>
  <Paragraphs>923</Paragraphs>
  <Slides>121</Slides>
  <Notes>5</Notes>
  <HiddenSlides>0</HiddenSlides>
  <MMClips>0</MMClips>
  <ScaleCrop>false</ScaleCrop>
  <HeadingPairs>
    <vt:vector size="8" baseType="variant">
      <vt:variant>
        <vt:lpstr>Fonts Used</vt:lpstr>
      </vt:variant>
      <vt:variant>
        <vt:i4>8</vt:i4>
      </vt:variant>
      <vt:variant>
        <vt:lpstr>Theme</vt:lpstr>
      </vt:variant>
      <vt:variant>
        <vt:i4>1</vt:i4>
      </vt:variant>
      <vt:variant>
        <vt:lpstr>Embedded OLE Servers</vt:lpstr>
      </vt:variant>
      <vt:variant>
        <vt:i4>3</vt:i4>
      </vt:variant>
      <vt:variant>
        <vt:lpstr>Slide Titles</vt:lpstr>
      </vt:variant>
      <vt:variant>
        <vt:i4>121</vt:i4>
      </vt:variant>
    </vt:vector>
  </HeadingPairs>
  <TitlesOfParts>
    <vt:vector size="133" baseType="lpstr">
      <vt:lpstr>Arial</vt:lpstr>
      <vt:lpstr>Calibri</vt:lpstr>
      <vt:lpstr>Calibri Light</vt:lpstr>
      <vt:lpstr>Comic Sans MS</vt:lpstr>
      <vt:lpstr>Monotype Sorts</vt:lpstr>
      <vt:lpstr>Symbol</vt:lpstr>
      <vt:lpstr>Times New Roman</vt:lpstr>
      <vt:lpstr>Wingdings</vt:lpstr>
      <vt:lpstr>Office Theme</vt:lpstr>
      <vt:lpstr>Bitmap Image</vt:lpstr>
      <vt:lpstr>Visio</vt:lpstr>
      <vt:lpstr>Microsoft Visio Drawing</vt:lpstr>
      <vt:lpstr>PLDs, CPLDs and FPGAs</vt:lpstr>
      <vt:lpstr>Outline</vt:lpstr>
      <vt:lpstr>PowerPoint Presentation</vt:lpstr>
      <vt:lpstr>History of PLDs (I)</vt:lpstr>
      <vt:lpstr>History of PLDs (II)</vt:lpstr>
      <vt:lpstr>History of PLDs (III)</vt:lpstr>
      <vt:lpstr>Different Types of PLDs</vt:lpstr>
      <vt:lpstr>PowerPoint Presentation</vt:lpstr>
      <vt:lpstr>A potential programmed device</vt:lpstr>
      <vt:lpstr>Programming Technologies</vt:lpstr>
      <vt:lpstr>Fusible Link Technologies (I)</vt:lpstr>
      <vt:lpstr>Fusible Link Technologies (II)</vt:lpstr>
      <vt:lpstr>Anti-fuse Programming Technology (I)</vt:lpstr>
      <vt:lpstr>Anti-fuse Programming Technology (II)</vt:lpstr>
      <vt:lpstr>Anti-fuse Programming Technology (III)</vt:lpstr>
      <vt:lpstr>Anti-fuse Programming Technology (II)</vt:lpstr>
      <vt:lpstr>Mask-programmed devices</vt:lpstr>
      <vt:lpstr>A Transistor-based Mask-program ROM Cell</vt:lpstr>
      <vt:lpstr>Programmable ROM (PROM)</vt:lpstr>
      <vt:lpstr>EPROM Programming Technology (I)</vt:lpstr>
      <vt:lpstr>An EPROM transistor-based Cell</vt:lpstr>
      <vt:lpstr>EPROM Programming Technology (II)</vt:lpstr>
      <vt:lpstr>EPROM Programming Technology (III)</vt:lpstr>
      <vt:lpstr>SRAM Programming Technology (I)</vt:lpstr>
      <vt:lpstr>SRAM Programming Technology (II)</vt:lpstr>
      <vt:lpstr>SRAM Programming Technology (III)</vt:lpstr>
      <vt:lpstr>Programming Technology summary</vt:lpstr>
      <vt:lpstr>PowerPoint Presentation</vt:lpstr>
      <vt:lpstr>Programmable Logic Devices (I)</vt:lpstr>
      <vt:lpstr>Programmable Logic Device (II)</vt:lpstr>
      <vt:lpstr>General structure of PLDs.</vt:lpstr>
      <vt:lpstr>Buffer/inverter</vt:lpstr>
      <vt:lpstr>Programmable Logic Devices (IV)</vt:lpstr>
      <vt:lpstr>Programming by blowing fuses</vt:lpstr>
      <vt:lpstr>PowerPoint Presentation</vt:lpstr>
      <vt:lpstr>PLA: programmable logic array</vt:lpstr>
      <vt:lpstr>PLA Structure</vt:lpstr>
      <vt:lpstr>Circuit implementation with PLA </vt:lpstr>
      <vt:lpstr>PLA: More Examples</vt:lpstr>
      <vt:lpstr>PLA: More Examples</vt:lpstr>
      <vt:lpstr>PLA: Examples</vt:lpstr>
      <vt:lpstr>PowerPoint Presentation</vt:lpstr>
      <vt:lpstr>Programmable Array Logic (PAL)</vt:lpstr>
      <vt:lpstr>PAL Structure</vt:lpstr>
      <vt:lpstr>PAL Structure (II)</vt:lpstr>
      <vt:lpstr>Realising Logic Functions  with PALs</vt:lpstr>
      <vt:lpstr>Realising Logic Functions  with PALs (II)</vt:lpstr>
      <vt:lpstr>PowerPoint Presentation</vt:lpstr>
      <vt:lpstr>GAL Devices</vt:lpstr>
      <vt:lpstr>GAL Structure</vt:lpstr>
      <vt:lpstr>GAL22V10 OLMC Structure</vt:lpstr>
      <vt:lpstr>Check Yourself</vt:lpstr>
      <vt:lpstr>PowerPoint Presentation</vt:lpstr>
      <vt:lpstr>CPLD (Complex PLD)</vt:lpstr>
      <vt:lpstr>CPLD Architecture </vt:lpstr>
      <vt:lpstr>Outline</vt:lpstr>
      <vt:lpstr>PowerPoint Presentation</vt:lpstr>
      <vt:lpstr>Field Programmable Gate Array</vt:lpstr>
      <vt:lpstr>Field Programmable Gate Array (FPGA)</vt:lpstr>
      <vt:lpstr> What's inside an FPGA?</vt:lpstr>
      <vt:lpstr>Programming Technologies</vt:lpstr>
      <vt:lpstr>Programming Technologies (II)</vt:lpstr>
      <vt:lpstr>Programming Technologies (III)</vt:lpstr>
      <vt:lpstr>Programming Technologies (IV)</vt:lpstr>
      <vt:lpstr>FPGA (II)</vt:lpstr>
      <vt:lpstr>PowerPoint Presentation</vt:lpstr>
      <vt:lpstr>Configuration Logic Block</vt:lpstr>
      <vt:lpstr>Basic logic element (BLE)</vt:lpstr>
      <vt:lpstr>A CLB structure </vt:lpstr>
      <vt:lpstr>PowerPoint Presentation</vt:lpstr>
      <vt:lpstr>Interconnected Network (I)</vt:lpstr>
      <vt:lpstr>island-style FPGA architecture</vt:lpstr>
      <vt:lpstr>island-style FPGA architecture (II)</vt:lpstr>
      <vt:lpstr>Interconnected Network (III)</vt:lpstr>
      <vt:lpstr>Interconnected Network (IV)</vt:lpstr>
      <vt:lpstr>Switch Box (SB) vs. Connection Box (CB)</vt:lpstr>
      <vt:lpstr>Hierarchical Routing Architecture</vt:lpstr>
      <vt:lpstr>A Multi-level Hierarchical interconnect structure</vt:lpstr>
      <vt:lpstr>A tree-based Hierarchical interconnect structure</vt:lpstr>
      <vt:lpstr>Altera’s Stratix II Architecture</vt:lpstr>
      <vt:lpstr>PowerPoint Presentation</vt:lpstr>
      <vt:lpstr>FPGA structure</vt:lpstr>
      <vt:lpstr>Simplified CLB Structure</vt:lpstr>
      <vt:lpstr>Example 1: 4-input AND gate</vt:lpstr>
      <vt:lpstr>Example 2: Find the configuration bits for the following circuit</vt:lpstr>
      <vt:lpstr>Interconnection Network</vt:lpstr>
      <vt:lpstr>Example 3</vt:lpstr>
      <vt:lpstr>CLBs required</vt:lpstr>
      <vt:lpstr>Placement: Select CLBs</vt:lpstr>
      <vt:lpstr>Routing: Select path</vt:lpstr>
      <vt:lpstr>Configuration Bitstream</vt:lpstr>
      <vt:lpstr>Exam Question </vt:lpstr>
      <vt:lpstr>Realistic FPGA CLB: Xilinx</vt:lpstr>
      <vt:lpstr>How is an FPGA programmed?</vt:lpstr>
      <vt:lpstr>Outline</vt:lpstr>
      <vt:lpstr>PowerPoint Presentation</vt:lpstr>
      <vt:lpstr>PowerPoint Presentation</vt:lpstr>
      <vt:lpstr>General structure of an I/O component</vt:lpstr>
      <vt:lpstr>I/O Structure </vt:lpstr>
      <vt:lpstr>The structure of the XC4000 I/O block (IOB)</vt:lpstr>
      <vt:lpstr>IOE Structure for Cyclone V Devices</vt:lpstr>
      <vt:lpstr>PowerPoint Presentation</vt:lpstr>
      <vt:lpstr>PowerPoint Presentation</vt:lpstr>
      <vt:lpstr>Introducing Cyclone Devices</vt:lpstr>
      <vt:lpstr>Cyclone III Key Architectural Features</vt:lpstr>
      <vt:lpstr>Cyclone V Key Architectural Features</vt:lpstr>
      <vt:lpstr>Device Variants for the Cyclone V Device Family</vt:lpstr>
      <vt:lpstr>Adaptive logic module </vt:lpstr>
      <vt:lpstr>Memory in cyclone</vt:lpstr>
      <vt:lpstr>M10k memory block configuration</vt:lpstr>
      <vt:lpstr>DSP block in Cyclone V</vt:lpstr>
      <vt:lpstr>DSP block in cyclone V</vt:lpstr>
      <vt:lpstr>Hardcore processor in cyclone V</vt:lpstr>
      <vt:lpstr>PowerPoint Presentation</vt:lpstr>
      <vt:lpstr>The Xilinx Configurable Logic Block</vt:lpstr>
      <vt:lpstr>CLB in xlinx</vt:lpstr>
      <vt:lpstr>Artix-7</vt:lpstr>
      <vt:lpstr>A diagram of a SLICE in Artix7</vt:lpstr>
      <vt:lpstr>Interconnect in Artix7</vt:lpstr>
      <vt:lpstr>LUT-6 is used as two LUT-5s</vt:lpstr>
      <vt:lpstr>DSP Slice in Artix7</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Microprocessor</dc:title>
  <dc:creator>Meisam</dc:creator>
  <cp:lastModifiedBy>User</cp:lastModifiedBy>
  <cp:revision>367</cp:revision>
  <dcterms:created xsi:type="dcterms:W3CDTF">2021-09-15T06:22:22Z</dcterms:created>
  <dcterms:modified xsi:type="dcterms:W3CDTF">2022-05-29T08:57:50Z</dcterms:modified>
</cp:coreProperties>
</file>